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comments/modernComment_104_231B2950.xml" ContentType="application/vnd.ms-powerpoint.comments+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A_A5715D60.xml" ContentType="application/vnd.ms-powerpoint.comments+xml"/>
  <Override PartName="/ppt/comments/modernComment_10B_7CF3E21E.xml" ContentType="application/vnd.ms-powerpoint.comments+xml"/>
  <Override PartName="/ppt/notesSlides/notesSlide5.xml" ContentType="application/vnd.openxmlformats-officedocument.presentationml.notesSlide+xml"/>
  <Override PartName="/ppt/comments/modernComment_10F_A559A6B.xml" ContentType="application/vnd.ms-powerpoint.comments+xml"/>
  <Override PartName="/ppt/notesSlides/notesSlide6.xml" ContentType="application/vnd.openxmlformats-officedocument.presentationml.notesSlide+xml"/>
  <Override PartName="/ppt/comments/modernComment_111_C8F29C53.xml" ContentType="application/vnd.ms-powerpoint.comments+xml"/>
  <Override PartName="/ppt/notesSlides/notesSlide7.xml" ContentType="application/vnd.openxmlformats-officedocument.presentationml.notesSlide+xml"/>
  <Override PartName="/ppt/comments/modernComment_117_78188E92.xml" ContentType="application/vnd.ms-powerpoint.comment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6" r:id="rId2"/>
    <p:sldMasterId id="2147483691" r:id="rId3"/>
    <p:sldMasterId id="2147483703" r:id="rId4"/>
    <p:sldMasterId id="2147483716" r:id="rId5"/>
    <p:sldMasterId id="2147483729" r:id="rId6"/>
    <p:sldMasterId id="2147483743" r:id="rId7"/>
    <p:sldMasterId id="2147483757" r:id="rId8"/>
  </p:sldMasterIdLst>
  <p:notesMasterIdLst>
    <p:notesMasterId r:id="rId32"/>
  </p:notesMasterIdLst>
  <p:sldIdLst>
    <p:sldId id="258" r:id="rId9"/>
    <p:sldId id="260" r:id="rId10"/>
    <p:sldId id="261" r:id="rId11"/>
    <p:sldId id="262" r:id="rId12"/>
    <p:sldId id="263" r:id="rId13"/>
    <p:sldId id="264" r:id="rId14"/>
    <p:sldId id="266" r:id="rId15"/>
    <p:sldId id="267" r:id="rId16"/>
    <p:sldId id="270" r:id="rId17"/>
    <p:sldId id="271" r:id="rId18"/>
    <p:sldId id="272" r:id="rId19"/>
    <p:sldId id="273" r:id="rId20"/>
    <p:sldId id="275" r:id="rId21"/>
    <p:sldId id="276" r:id="rId22"/>
    <p:sldId id="279" r:id="rId23"/>
    <p:sldId id="280" r:id="rId24"/>
    <p:sldId id="281" r:id="rId25"/>
    <p:sldId id="282" r:id="rId26"/>
    <p:sldId id="283" r:id="rId27"/>
    <p:sldId id="284" r:id="rId28"/>
    <p:sldId id="285" r:id="rId29"/>
    <p:sldId id="286" r:id="rId30"/>
    <p:sldId id="287" r:id="rId31"/>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4F2E210D-989A-21A7-B08A-85743FF5AB63}" name="Ahmed Alao" initials="AA" userId="S::Ahmed.Alao@cchellenic.com::860c2fe9-ed98-47fc-8b3b-ed773b1e272e" providerId="AD"/>
  <p188:author id="{CD7E941D-F963-EAF3-4259-FD1E1AC2475D}" name="Guest User" initials="GU" userId="S::urn:spo:anon#bea3a2fea5883d7ab4e2202f33660d4db0b8a1a16f81bdf44d533163cf0e6550::"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microsoft.com/office/2018/10/relationships/authors" Target="author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oluwa\Desktop\CA_T_D_7010%20(3).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cap="all" baseline="0">
                <a:solidFill>
                  <a:schemeClr val="tx1">
                    <a:lumMod val="65000"/>
                    <a:lumOff val="35000"/>
                  </a:schemeClr>
                </a:solidFill>
                <a:latin typeface="Montserrat" panose="00000500000000000000" pitchFamily="2" charset="0"/>
                <a:ea typeface="+mn-ea"/>
                <a:cs typeface="+mn-cs"/>
              </a:defRPr>
            </a:pPr>
            <a:r>
              <a:rPr lang="en-CA" sz="1200" dirty="0"/>
              <a:t>CATEGORY VALUE CONTRIBUTION</a:t>
            </a:r>
          </a:p>
        </c:rich>
      </c:tx>
      <c:layout>
        <c:manualLayout>
          <c:xMode val="edge"/>
          <c:yMode val="edge"/>
          <c:x val="0.1235804715422387"/>
          <c:y val="0"/>
        </c:manualLayout>
      </c:layout>
      <c:overlay val="0"/>
      <c:spPr>
        <a:noFill/>
        <a:ln>
          <a:noFill/>
        </a:ln>
        <a:effectLst/>
      </c:spPr>
      <c:txPr>
        <a:bodyPr rot="0" spcFirstLastPara="1" vertOverflow="ellipsis" vert="horz" wrap="square" anchor="ctr" anchorCtr="1"/>
        <a:lstStyle/>
        <a:p>
          <a:pPr>
            <a:defRPr sz="1200" b="1" i="0" u="none" strike="noStrike" kern="1200" cap="all" baseline="0">
              <a:solidFill>
                <a:schemeClr val="tx1">
                  <a:lumMod val="65000"/>
                  <a:lumOff val="35000"/>
                </a:schemeClr>
              </a:solidFill>
              <a:latin typeface="Montserrat" panose="00000500000000000000" pitchFamily="2" charset="0"/>
              <a:ea typeface="+mn-ea"/>
              <a:cs typeface="+mn-cs"/>
            </a:defRPr>
          </a:pPr>
          <a:endParaRPr lang="en-NG"/>
        </a:p>
      </c:txPr>
    </c:title>
    <c:autoTitleDeleted val="0"/>
    <c:plotArea>
      <c:layout>
        <c:manualLayout>
          <c:layoutTarget val="inner"/>
          <c:xMode val="edge"/>
          <c:yMode val="edge"/>
          <c:x val="2.8078997975895539E-2"/>
          <c:y val="0.18474663742828248"/>
          <c:w val="0.95948785106139223"/>
          <c:h val="0.78459162358100887"/>
        </c:manualLayout>
      </c:layout>
      <c:pieChart>
        <c:varyColors val="1"/>
        <c:ser>
          <c:idx val="0"/>
          <c:order val="0"/>
          <c:dPt>
            <c:idx val="0"/>
            <c:bubble3D val="0"/>
            <c:spPr>
              <a:solidFill>
                <a:schemeClr val="tx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FC8C-4DA5-AD48-9643DC4DC88E}"/>
              </c:ext>
            </c:extLst>
          </c:dPt>
          <c:dPt>
            <c:idx val="1"/>
            <c:bubble3D val="0"/>
            <c:spPr>
              <a:solidFill>
                <a:schemeClr val="accent1">
                  <a:lumMod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FC8C-4DA5-AD48-9643DC4DC88E}"/>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FC8C-4DA5-AD48-9643DC4DC88E}"/>
              </c:ext>
            </c:extLst>
          </c:dPt>
          <c:dPt>
            <c:idx val="3"/>
            <c:bubble3D val="0"/>
            <c:spPr>
              <a:solidFill>
                <a:srgbClr val="B88C0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FC8C-4DA5-AD48-9643DC4DC88E}"/>
              </c:ext>
            </c:extLst>
          </c:dPt>
          <c:dPt>
            <c:idx val="4"/>
            <c:bubble3D val="0"/>
            <c:spPr>
              <a:solidFill>
                <a:srgbClr val="FF000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FC8C-4DA5-AD48-9643DC4DC88E}"/>
              </c:ext>
            </c:extLst>
          </c:dPt>
          <c:dLbls>
            <c:dLbl>
              <c:idx val="0"/>
              <c:layout>
                <c:manualLayout>
                  <c:x val="-4.8120679085085695E-2"/>
                  <c:y val="2.8452550890673115E-2"/>
                </c:manualLayout>
              </c:layout>
              <c:spPr>
                <a:noFill/>
                <a:ln>
                  <a:noFill/>
                </a:ln>
                <a:effectLst/>
              </c:spPr>
              <c:txPr>
                <a:bodyPr rot="0" spcFirstLastPara="1" vertOverflow="ellipsis" vert="horz" wrap="square" anchor="ctr" anchorCtr="1"/>
                <a:lstStyle/>
                <a:p>
                  <a:pPr>
                    <a:defRPr sz="1000" b="1" i="0" u="none" strike="noStrike" kern="1200" spc="0" baseline="0">
                      <a:solidFill>
                        <a:schemeClr val="tx1"/>
                      </a:solidFill>
                      <a:latin typeface="Montserrat" panose="00000500000000000000" pitchFamily="2" charset="0"/>
                      <a:ea typeface="+mn-ea"/>
                      <a:cs typeface="+mn-cs"/>
                    </a:defRPr>
                  </a:pPr>
                  <a:endParaRPr lang="en-NG"/>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C8C-4DA5-AD48-9643DC4DC88E}"/>
                </c:ext>
              </c:extLst>
            </c:dLbl>
            <c:dLbl>
              <c:idx val="1"/>
              <c:spPr>
                <a:noFill/>
                <a:ln>
                  <a:noFill/>
                </a:ln>
                <a:effectLst/>
              </c:spPr>
              <c:txPr>
                <a:bodyPr rot="0" spcFirstLastPara="1" vertOverflow="ellipsis" vert="horz" wrap="square" anchor="ctr" anchorCtr="1"/>
                <a:lstStyle/>
                <a:p>
                  <a:pPr>
                    <a:defRPr sz="1000" b="1" i="0" u="none" strike="noStrike" kern="1200" spc="0" baseline="0">
                      <a:solidFill>
                        <a:schemeClr val="tx1"/>
                      </a:solidFill>
                      <a:latin typeface="Montserrat" panose="00000500000000000000" pitchFamily="2" charset="0"/>
                      <a:ea typeface="+mn-ea"/>
                      <a:cs typeface="+mn-cs"/>
                    </a:defRPr>
                  </a:pPr>
                  <a:endParaRPr lang="en-NG"/>
                </a:p>
              </c:txPr>
              <c:dLblPos val="outEnd"/>
              <c:showLegendKey val="0"/>
              <c:showVal val="0"/>
              <c:showCatName val="1"/>
              <c:showSerName val="0"/>
              <c:showPercent val="1"/>
              <c:showBubbleSize val="0"/>
              <c:extLst>
                <c:ext xmlns:c16="http://schemas.microsoft.com/office/drawing/2014/chart" uri="{C3380CC4-5D6E-409C-BE32-E72D297353CC}">
                  <c16:uniqueId val="{00000003-FC8C-4DA5-AD48-9643DC4DC88E}"/>
                </c:ext>
              </c:extLst>
            </c:dLbl>
            <c:dLbl>
              <c:idx val="2"/>
              <c:spPr>
                <a:noFill/>
                <a:ln>
                  <a:noFill/>
                </a:ln>
                <a:effectLst/>
              </c:spPr>
              <c:txPr>
                <a:bodyPr rot="0" spcFirstLastPara="1" vertOverflow="ellipsis" vert="horz" wrap="square" anchor="ctr" anchorCtr="1"/>
                <a:lstStyle/>
                <a:p>
                  <a:pPr>
                    <a:defRPr sz="1000" b="1" i="0" u="none" strike="noStrike" kern="1200" spc="0" baseline="0">
                      <a:solidFill>
                        <a:schemeClr val="tx1"/>
                      </a:solidFill>
                      <a:latin typeface="Montserrat" panose="00000500000000000000" pitchFamily="2" charset="0"/>
                      <a:ea typeface="+mn-ea"/>
                      <a:cs typeface="+mn-cs"/>
                    </a:defRPr>
                  </a:pPr>
                  <a:endParaRPr lang="en-NG"/>
                </a:p>
              </c:txPr>
              <c:dLblPos val="outEnd"/>
              <c:showLegendKey val="0"/>
              <c:showVal val="0"/>
              <c:showCatName val="1"/>
              <c:showSerName val="0"/>
              <c:showPercent val="1"/>
              <c:showBubbleSize val="0"/>
              <c:extLst>
                <c:ext xmlns:c16="http://schemas.microsoft.com/office/drawing/2014/chart" uri="{C3380CC4-5D6E-409C-BE32-E72D297353CC}">
                  <c16:uniqueId val="{00000005-FC8C-4DA5-AD48-9643DC4DC88E}"/>
                </c:ext>
              </c:extLst>
            </c:dLbl>
            <c:dLbl>
              <c:idx val="3"/>
              <c:spPr>
                <a:noFill/>
                <a:ln>
                  <a:noFill/>
                </a:ln>
                <a:effectLst/>
              </c:spPr>
              <c:txPr>
                <a:bodyPr rot="0" spcFirstLastPara="1" vertOverflow="ellipsis" vert="horz" wrap="square" anchor="ctr" anchorCtr="1"/>
                <a:lstStyle/>
                <a:p>
                  <a:pPr>
                    <a:defRPr sz="1000" b="1" i="0" u="none" strike="noStrike" kern="1200" spc="0" baseline="0">
                      <a:solidFill>
                        <a:schemeClr val="tx1"/>
                      </a:solidFill>
                      <a:latin typeface="Montserrat" panose="00000500000000000000" pitchFamily="2" charset="0"/>
                      <a:ea typeface="+mn-ea"/>
                      <a:cs typeface="+mn-cs"/>
                    </a:defRPr>
                  </a:pPr>
                  <a:endParaRPr lang="en-NG"/>
                </a:p>
              </c:txPr>
              <c:dLblPos val="outEnd"/>
              <c:showLegendKey val="0"/>
              <c:showVal val="0"/>
              <c:showCatName val="1"/>
              <c:showSerName val="0"/>
              <c:showPercent val="1"/>
              <c:showBubbleSize val="0"/>
              <c:extLst>
                <c:ext xmlns:c16="http://schemas.microsoft.com/office/drawing/2014/chart" uri="{C3380CC4-5D6E-409C-BE32-E72D297353CC}">
                  <c16:uniqueId val="{00000007-FC8C-4DA5-AD48-9643DC4DC88E}"/>
                </c:ext>
              </c:extLst>
            </c:dLbl>
            <c:dLbl>
              <c:idx val="4"/>
              <c:spPr>
                <a:noFill/>
                <a:ln>
                  <a:noFill/>
                </a:ln>
                <a:effectLst/>
              </c:spPr>
              <c:txPr>
                <a:bodyPr rot="0" spcFirstLastPara="1" vertOverflow="ellipsis" vert="horz" wrap="square" anchor="ctr" anchorCtr="1"/>
                <a:lstStyle/>
                <a:p>
                  <a:pPr>
                    <a:defRPr sz="1000" b="1" i="0" u="none" strike="noStrike" kern="1200" spc="0" baseline="0">
                      <a:solidFill>
                        <a:schemeClr val="tx1"/>
                      </a:solidFill>
                      <a:latin typeface="Montserrat" panose="00000500000000000000" pitchFamily="2" charset="0"/>
                      <a:ea typeface="+mn-ea"/>
                      <a:cs typeface="+mn-cs"/>
                    </a:defRPr>
                  </a:pPr>
                  <a:endParaRPr lang="en-NG"/>
                </a:p>
              </c:txPr>
              <c:dLblPos val="outEnd"/>
              <c:showLegendKey val="0"/>
              <c:showVal val="0"/>
              <c:showCatName val="1"/>
              <c:showSerName val="0"/>
              <c:showPercent val="1"/>
              <c:showBubbleSize val="0"/>
              <c:extLst>
                <c:ext xmlns:c16="http://schemas.microsoft.com/office/drawing/2014/chart" uri="{C3380CC4-5D6E-409C-BE32-E72D297353CC}">
                  <c16:uniqueId val="{00000009-FC8C-4DA5-AD48-9643DC4DC88E}"/>
                </c:ext>
              </c:extLst>
            </c:dLbl>
            <c:spPr>
              <a:noFill/>
              <a:ln>
                <a:noFill/>
              </a:ln>
              <a:effectLst/>
            </c:spPr>
            <c:txPr>
              <a:bodyPr rot="0" spcFirstLastPara="1" vertOverflow="ellipsis" vert="horz" wrap="square" anchor="ctr" anchorCtr="1"/>
              <a:lstStyle/>
              <a:p>
                <a:pPr>
                  <a:defRPr sz="1000" b="1" i="0" u="none" strike="noStrike" kern="1200" spc="0" baseline="0">
                    <a:solidFill>
                      <a:schemeClr val="tx1"/>
                    </a:solidFill>
                    <a:latin typeface="Montserrat" panose="00000500000000000000" pitchFamily="2" charset="0"/>
                    <a:ea typeface="+mn-ea"/>
                    <a:cs typeface="+mn-cs"/>
                  </a:defRPr>
                </a:pPr>
                <a:endParaRPr lang="en-NG"/>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Sheet1!$F$5:$F$9</c:f>
              <c:strCache>
                <c:ptCount val="5"/>
                <c:pt idx="0">
                  <c:v>Spirits</c:v>
                </c:pt>
                <c:pt idx="1">
                  <c:v>Water Regular</c:v>
                </c:pt>
                <c:pt idx="2">
                  <c:v>Energy</c:v>
                </c:pt>
                <c:pt idx="3">
                  <c:v>Juice</c:v>
                </c:pt>
                <c:pt idx="4">
                  <c:v>SSD</c:v>
                </c:pt>
              </c:strCache>
            </c:strRef>
          </c:cat>
          <c:val>
            <c:numRef>
              <c:f>Sheet1!$G$5:$G$9</c:f>
              <c:numCache>
                <c:formatCode>_-* #,##0_-;\-* #,##0_-;_-* "-"??_-;_-@_-</c:formatCode>
                <c:ptCount val="5"/>
                <c:pt idx="0">
                  <c:v>526243624.88000029</c:v>
                </c:pt>
                <c:pt idx="1">
                  <c:v>582234150</c:v>
                </c:pt>
                <c:pt idx="2">
                  <c:v>564499949.84000123</c:v>
                </c:pt>
                <c:pt idx="3">
                  <c:v>1089298097.9399998</c:v>
                </c:pt>
                <c:pt idx="4">
                  <c:v>2623769151.8900042</c:v>
                </c:pt>
              </c:numCache>
            </c:numRef>
          </c:val>
          <c:extLst>
            <c:ext xmlns:c16="http://schemas.microsoft.com/office/drawing/2014/chart" uri="{C3380CC4-5D6E-409C-BE32-E72D297353CC}">
              <c16:uniqueId val="{0000000A-FC8C-4DA5-AD48-9643DC4DC88E}"/>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3175">
      <a:solidFill>
        <a:srgbClr val="FF0000"/>
      </a:solidFill>
    </a:ln>
    <a:effectLst/>
  </c:spPr>
  <c:txPr>
    <a:bodyPr/>
    <a:lstStyle/>
    <a:p>
      <a:pPr>
        <a:defRPr>
          <a:latin typeface="Montserrat" panose="00000500000000000000" pitchFamily="2" charset="0"/>
        </a:defRPr>
      </a:pPr>
      <a:endParaRPr lang="en-NG"/>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04_231B2950.xml><?xml version="1.0" encoding="utf-8"?>
<p188:cmLst xmlns:a="http://schemas.openxmlformats.org/drawingml/2006/main" xmlns:r="http://schemas.openxmlformats.org/officeDocument/2006/relationships" xmlns:p188="http://schemas.microsoft.com/office/powerpoint/2018/8/main">
  <p188:cm id="{F047E11F-4531-455E-BD39-7EA6B8B0D118}" authorId="{CD7E941D-F963-EAF3-4259-FD1E1AC2475D}" created="2025-01-24T15:55:56.379">
    <ac:deMkLst xmlns:ac="http://schemas.microsoft.com/office/drawing/2013/main/command">
      <pc:docMk xmlns:pc="http://schemas.microsoft.com/office/powerpoint/2013/main/command"/>
      <pc:sldMk xmlns:pc="http://schemas.microsoft.com/office/powerpoint/2013/main/command" cId="588982608" sldId="260"/>
      <ac:graphicFrameMk id="6" creationId="{F5068F3A-2884-DCA8-1285-11F87A0F3F22}"/>
    </ac:deMkLst>
    <p188:txBody>
      <a:bodyPr/>
      <a:lstStyle/>
      <a:p>
        <a:r>
          <a:rPr lang="en-GB"/>
          <a:t>Start Duration End and then Time is a repetition. 
Please choose which to include</a:t>
        </a:r>
      </a:p>
    </p188:txBody>
  </p188:cm>
</p188:cmLst>
</file>

<file path=ppt/comments/modernComment_10A_A5715D60.xml><?xml version="1.0" encoding="utf-8"?>
<p188:cmLst xmlns:a="http://schemas.openxmlformats.org/drawingml/2006/main" xmlns:r="http://schemas.openxmlformats.org/officeDocument/2006/relationships" xmlns:p188="http://schemas.microsoft.com/office/powerpoint/2018/8/main">
  <p188:cm id="{C6A6BF0D-04CE-420D-852A-F4FB6F2DDD1B}" authorId="{CD7E941D-F963-EAF3-4259-FD1E1AC2475D}" created="2025-01-24T16:00:25.498">
    <pc:sldMkLst xmlns:pc="http://schemas.microsoft.com/office/powerpoint/2013/main/command">
      <pc:docMk/>
      <pc:sldMk cId="3649662043" sldId="2147479202"/>
    </pc:sldMkLst>
    <p188:txBody>
      <a:bodyPr/>
      <a:lstStyle/>
      <a:p>
        <a:r>
          <a:rPr lang="en-GB"/>
          <a:t>Do we want to call out SAC? This is still WIP 
Include the outlet coverage for shopper materials to communicate the scale with which we execute in Nigeria</a:t>
        </a:r>
      </a:p>
    </p188:txBody>
  </p188:cm>
</p188:cmLst>
</file>

<file path=ppt/comments/modernComment_10B_7CF3E21E.xml><?xml version="1.0" encoding="utf-8"?>
<p188:cmLst xmlns:a="http://schemas.openxmlformats.org/drawingml/2006/main" xmlns:r="http://schemas.openxmlformats.org/officeDocument/2006/relationships" xmlns:p188="http://schemas.microsoft.com/office/powerpoint/2018/8/main">
  <p188:cm id="{6A95AB74-7153-4397-A962-FF418FD59BD2}" authorId="{CD7E941D-F963-EAF3-4259-FD1E1AC2475D}" created="2025-01-24T16:01:28.610">
    <ac:deMkLst xmlns:ac="http://schemas.microsoft.com/office/drawing/2013/main/command">
      <pc:docMk xmlns:pc="http://schemas.microsoft.com/office/powerpoint/2013/main/command"/>
      <pc:sldMk xmlns:pc="http://schemas.microsoft.com/office/powerpoint/2013/main/command" cId="2096357918" sldId="267"/>
      <ac:spMk id="54" creationId="{33820C15-4122-24B2-3D80-3C2DCECF261B}"/>
    </ac:deMkLst>
    <p188:replyLst>
      <p188:reply id="{7B0A177E-817E-4BFA-8A1B-C7DB190E62EC}" authorId="{4F2E210D-989A-21A7-B08A-85743FF5AB63}" created="2025-01-25T11:56:05.268">
        <p188:txBody>
          <a:bodyPr/>
          <a:lstStyle/>
          <a:p>
            <a:r>
              <a:rPr lang="en-US"/>
              <a:t>Numbers aligned to 320K</a:t>
            </a:r>
          </a:p>
        </p188:txBody>
      </p188:reply>
    </p188:replyLst>
    <p188:txBody>
      <a:bodyPr/>
      <a:lstStyle/>
      <a:p>
        <a:r>
          <a:rPr lang="en-GB"/>
          <a:t>321k not 320k. Needs to align with slide 6</a:t>
        </a:r>
      </a:p>
    </p188:txBody>
    <p188:extLst>
      <p:ext xmlns:p="http://schemas.openxmlformats.org/presentationml/2006/main" uri="{57CB4572-C831-44C2-8A1C-0ADB6CCDFE69}">
        <p223:reactions xmlns:p223="http://schemas.microsoft.com/office/powerpoint/2022/03/main">
          <p223:rxn type="👍">
            <p223:instance time="2025-01-25T11:55:49.154" authorId="{4F2E210D-989A-21A7-B08A-85743FF5AB63}"/>
          </p223:rxn>
        </p223:reactions>
      </p:ext>
    </p188:extLst>
  </p188:cm>
</p188:cmLst>
</file>

<file path=ppt/comments/modernComment_10F_A559A6B.xml><?xml version="1.0" encoding="utf-8"?>
<p188:cmLst xmlns:a="http://schemas.openxmlformats.org/drawingml/2006/main" xmlns:r="http://schemas.openxmlformats.org/officeDocument/2006/relationships" xmlns:p188="http://schemas.microsoft.com/office/powerpoint/2018/8/main">
  <p188:cm id="{208281E9-96CA-4415-9567-9089289967D7}" authorId="{CD7E941D-F963-EAF3-4259-FD1E1AC2475D}" created="2025-01-24T16:02:59.832">
    <ac:deMkLst xmlns:ac="http://schemas.microsoft.com/office/drawing/2013/main/command">
      <pc:docMk xmlns:pc="http://schemas.microsoft.com/office/powerpoint/2013/main/command"/>
      <pc:sldMk xmlns:pc="http://schemas.microsoft.com/office/powerpoint/2013/main/command" cId="173382251" sldId="271"/>
      <ac:picMk id="11" creationId="{64EAC612-8761-0637-6CE7-82EA7B722F48}"/>
    </ac:deMkLst>
    <p188:replyLst>
      <p188:reply id="{7692E132-3D87-4051-A5EC-0E344CC51308}" authorId="{CD7E941D-F963-EAF3-4259-FD1E1AC2475D}" created="2025-01-24T16:04:17.350">
        <p188:txBody>
          <a:bodyPr/>
          <a:lstStyle/>
          <a:p>
            <a:r>
              <a:rPr lang="en-GB"/>
              <a:t>It should all add to 100%? what is missing?</a:t>
            </a:r>
          </a:p>
        </p188:txBody>
      </p188:reply>
    </p188:replyLst>
    <p188:txBody>
      <a:bodyPr/>
      <a:lstStyle/>
      <a:p>
        <a:r>
          <a:rPr lang="en-GB"/>
          <a:t>KA &amp; HORECA? instead of just KA
Relook the %cont. of KA </a:t>
        </a:r>
      </a:p>
    </p188:txBody>
  </p188:cm>
</p188:cmLst>
</file>

<file path=ppt/comments/modernComment_111_C8F29C53.xml><?xml version="1.0" encoding="utf-8"?>
<p188:cmLst xmlns:a="http://schemas.openxmlformats.org/drawingml/2006/main" xmlns:r="http://schemas.openxmlformats.org/officeDocument/2006/relationships" xmlns:p188="http://schemas.microsoft.com/office/powerpoint/2018/8/main">
  <p188:cm id="{D18B57EB-0411-4462-8DDC-F280D7B09855}" authorId="{CD7E941D-F963-EAF3-4259-FD1E1AC2475D}" created="2025-01-24T16:07:52.327">
    <pc:sldMkLst xmlns:pc="http://schemas.microsoft.com/office/powerpoint/2013/main/command">
      <pc:docMk/>
      <pc:sldMk cId="3052256775" sldId="259"/>
    </pc:sldMkLst>
    <p188:txBody>
      <a:bodyPr/>
      <a:lstStyle/>
      <a:p>
        <a:r>
          <a:rPr lang="en-GB"/>
          <a:t>Are these UFs? If yes, Juice is missing. We have included 30cl as a UF for the first time and this will serve as a recruitment pack for Juice considering the industry/Category slowdown</a:t>
        </a:r>
      </a:p>
    </p188:txBody>
  </p188:cm>
</p188:cmLst>
</file>

<file path=ppt/comments/modernComment_117_78188E92.xml><?xml version="1.0" encoding="utf-8"?>
<p188:cmLst xmlns:a="http://schemas.openxmlformats.org/drawingml/2006/main" xmlns:r="http://schemas.openxmlformats.org/officeDocument/2006/relationships" xmlns:p188="http://schemas.microsoft.com/office/powerpoint/2018/8/main">
  <p188:cm id="{B2BC4D00-ADDD-47CA-9F61-A57F6B6C2C0A}" authorId="{CD7E941D-F963-EAF3-4259-FD1E1AC2475D}" created="2025-01-24T16:08:27.188">
    <pc:sldMkLst xmlns:pc="http://schemas.microsoft.com/office/powerpoint/2013/main/command">
      <pc:docMk/>
      <pc:sldMk cId="1872378766" sldId="265"/>
    </pc:sldMkLst>
    <p188:txBody>
      <a:bodyPr/>
      <a:lstStyle/>
      <a:p>
        <a:r>
          <a:rPr lang="en-GB"/>
          <a:t>There are changes that will happen to the last day, we may not need this page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114A6C-A722-4859-A971-79C26FB4A8B6}" type="datetimeFigureOut">
              <a:rPr lang="en-NG" smtClean="0"/>
              <a:t>27/01/2025</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2A676-F3E3-45D1-9CFD-F55F520F0E16}" type="slidenum">
              <a:rPr lang="en-NG" smtClean="0"/>
              <a:t>‹#›</a:t>
            </a:fld>
            <a:endParaRPr lang="en-NG"/>
          </a:p>
        </p:txBody>
      </p:sp>
    </p:spTree>
    <p:extLst>
      <p:ext uri="{BB962C8B-B14F-4D97-AF65-F5344CB8AC3E}">
        <p14:creationId xmlns:p14="http://schemas.microsoft.com/office/powerpoint/2010/main" val="1205982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B1EA7-1607-CB60-23FB-523144BCF8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5132D4-B672-8425-05DF-E69C5BD79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5F1761-0B39-BA75-9802-5E02910CE4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083F542-B951-2624-DD06-A2E365BE98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0B2980-6D42-439F-A363-4B173E5F2A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22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2F0E6B-DDE3-47F2-99E4-DD27FB6F40CA}"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4387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55CFF1-5771-4DE7-9416-89A6DC1F3780}" type="slidenum">
              <a:rPr kumimoji="0" lang="en-NG"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NG"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6352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D6B9F-3A65-0B2A-8F6D-808FE5E32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3F1AA2-00E9-3E3E-C613-BFEF59EBBD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376CB7-B8B5-798C-7E30-2E4F32C5CF2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7D0F127-89FA-F5BF-840D-29AFA4562E2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832F5-4341-764C-A7F4-2357CA85287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50641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5206C-AD10-C435-68F7-7203E771AF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E2875F-7FDC-9836-CC8D-C384716A52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E4202A-FE43-B3ED-C7B8-3AD8BE4A8857}"/>
              </a:ext>
            </a:extLst>
          </p:cNvPr>
          <p:cNvSpPr>
            <a:spLocks noGrp="1"/>
          </p:cNvSpPr>
          <p:nvPr>
            <p:ph type="body" idx="1"/>
          </p:nvPr>
        </p:nvSpPr>
        <p:spPr/>
        <p:txBody>
          <a:bodyPr/>
          <a:lstStyle/>
          <a:p>
            <a:endParaRPr lang="en-NG" dirty="0"/>
          </a:p>
        </p:txBody>
      </p:sp>
      <p:sp>
        <p:nvSpPr>
          <p:cNvPr id="4" name="Slide Number Placeholder 3">
            <a:extLst>
              <a:ext uri="{FF2B5EF4-FFF2-40B4-BE49-F238E27FC236}">
                <a16:creationId xmlns:a16="http://schemas.microsoft.com/office/drawing/2014/main" id="{A05C1F47-F8B5-7AD7-CB6D-8CE30B21DAE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5BAD7-7A80-4CC4-8F67-A8CD916D28B0}" type="slidenum">
              <a:rPr kumimoji="0" lang="en-NG"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NG"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68947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55CFF1-5771-4DE7-9416-89A6DC1F3780}" type="slidenum">
              <a:rPr kumimoji="0" lang="en-NG"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NG"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12603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55CFF1-5771-4DE7-9416-89A6DC1F3780}" type="slidenum">
              <a:rPr kumimoji="0" lang="en-NG"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NG"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89488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A8599-D869-7B4F-2411-23D1AFF2F2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C02159-AB23-7503-BBD9-5D2DE80300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73765E-2492-3751-B92B-E3A95FA31C0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3DE675-DFE1-27BD-E3D1-E59A063D94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59F91E-8C1E-4455-9651-A8092030636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192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6A424-8449-3120-E6E8-6BF39BBC6A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DE9D8-DA3F-7DFF-B40B-56A498672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2D3048-97A7-568F-B39E-92226DE7B7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23A7D6-7ABC-D85A-B956-1BA8E24D0A1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9A94B-3542-4021-970B-97AC9557F9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9029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E262B-F60B-FDB8-3F7C-EA8BEF6DCC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666CA8-729D-D72D-C922-FE3E0A1F04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A2D651-0F76-B106-5EAB-334C850B72E3}"/>
              </a:ext>
            </a:extLst>
          </p:cNvPr>
          <p:cNvSpPr>
            <a:spLocks noGrp="1"/>
          </p:cNvSpPr>
          <p:nvPr>
            <p:ph type="body" idx="1"/>
          </p:nvPr>
        </p:nvSpPr>
        <p:spPr/>
        <p:txBody>
          <a:bodyPr/>
          <a:lstStyle/>
          <a:p>
            <a:r>
              <a:rPr lang="en-US" dirty="0"/>
              <a:t>Change to Daytona and Divine touch</a:t>
            </a:r>
            <a:endParaRPr lang="en-NG" dirty="0"/>
          </a:p>
        </p:txBody>
      </p:sp>
      <p:sp>
        <p:nvSpPr>
          <p:cNvPr id="4" name="Slide Number Placeholder 3">
            <a:extLst>
              <a:ext uri="{FF2B5EF4-FFF2-40B4-BE49-F238E27FC236}">
                <a16:creationId xmlns:a16="http://schemas.microsoft.com/office/drawing/2014/main" id="{67E56D01-61F3-10EB-F034-614404211F4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EABBBC-BFDD-4539-AC48-FC21AA9E47EF}"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48841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DBE98-B6EB-0034-8881-FCC7DA86A3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009FB88-68AC-6249-12AD-967D5DAE20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197216-896F-9C27-2638-7F3F275CDFA1}"/>
              </a:ext>
            </a:extLst>
          </p:cNvPr>
          <p:cNvSpPr>
            <a:spLocks noGrp="1"/>
          </p:cNvSpPr>
          <p:nvPr>
            <p:ph type="dt" sz="half" idx="10"/>
          </p:nvPr>
        </p:nvSpPr>
        <p:spPr/>
        <p:txBody>
          <a:bodyPr/>
          <a:lstStyle/>
          <a:p>
            <a:fld id="{A42D821C-5EC5-4DCA-B58D-7743C95E1596}" type="datetimeFigureOut">
              <a:rPr lang="en-GB" smtClean="0"/>
              <a:t>23/01/2025</a:t>
            </a:fld>
            <a:endParaRPr lang="en-GB"/>
          </a:p>
        </p:txBody>
      </p:sp>
      <p:sp>
        <p:nvSpPr>
          <p:cNvPr id="5" name="Footer Placeholder 4">
            <a:extLst>
              <a:ext uri="{FF2B5EF4-FFF2-40B4-BE49-F238E27FC236}">
                <a16:creationId xmlns:a16="http://schemas.microsoft.com/office/drawing/2014/main" id="{8175F241-8A96-E8E9-A8A5-D252E6B984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BFBD62-AECB-D012-2ACA-9E706549E7E0}"/>
              </a:ext>
            </a:extLst>
          </p:cNvPr>
          <p:cNvSpPr>
            <a:spLocks noGrp="1"/>
          </p:cNvSpPr>
          <p:nvPr>
            <p:ph type="sldNum" sz="quarter" idx="12"/>
          </p:nvPr>
        </p:nvSpPr>
        <p:spPr/>
        <p:txBody>
          <a:bodyPr/>
          <a:lstStyle/>
          <a:p>
            <a:fld id="{75FBF6E9-4A80-42D6-B5D8-B0FB0FB3A61F}" type="slidenum">
              <a:rPr lang="en-GB" smtClean="0"/>
              <a:t>‹#›</a:t>
            </a:fld>
            <a:endParaRPr lang="en-GB"/>
          </a:p>
        </p:txBody>
      </p:sp>
    </p:spTree>
    <p:extLst>
      <p:ext uri="{BB962C8B-B14F-4D97-AF65-F5344CB8AC3E}">
        <p14:creationId xmlns:p14="http://schemas.microsoft.com/office/powerpoint/2010/main" val="3805514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AC433-F455-411E-D440-B31598A42AA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5B3C959-B27E-AFE3-8503-8CAF78FD0C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10CBA5-45E3-7C90-4A78-46FAF31F8103}"/>
              </a:ext>
            </a:extLst>
          </p:cNvPr>
          <p:cNvSpPr>
            <a:spLocks noGrp="1"/>
          </p:cNvSpPr>
          <p:nvPr>
            <p:ph type="dt" sz="half" idx="10"/>
          </p:nvPr>
        </p:nvSpPr>
        <p:spPr/>
        <p:txBody>
          <a:bodyPr/>
          <a:lstStyle/>
          <a:p>
            <a:fld id="{A42D821C-5EC5-4DCA-B58D-7743C95E1596}" type="datetimeFigureOut">
              <a:rPr lang="en-GB" smtClean="0"/>
              <a:t>23/01/2025</a:t>
            </a:fld>
            <a:endParaRPr lang="en-GB"/>
          </a:p>
        </p:txBody>
      </p:sp>
      <p:sp>
        <p:nvSpPr>
          <p:cNvPr id="5" name="Footer Placeholder 4">
            <a:extLst>
              <a:ext uri="{FF2B5EF4-FFF2-40B4-BE49-F238E27FC236}">
                <a16:creationId xmlns:a16="http://schemas.microsoft.com/office/drawing/2014/main" id="{5B26AEB9-5A04-4976-AD69-C342413C8F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9FD08C-93A0-6C86-042D-947A212EA8FD}"/>
              </a:ext>
            </a:extLst>
          </p:cNvPr>
          <p:cNvSpPr>
            <a:spLocks noGrp="1"/>
          </p:cNvSpPr>
          <p:nvPr>
            <p:ph type="sldNum" sz="quarter" idx="12"/>
          </p:nvPr>
        </p:nvSpPr>
        <p:spPr/>
        <p:txBody>
          <a:bodyPr/>
          <a:lstStyle/>
          <a:p>
            <a:fld id="{75FBF6E9-4A80-42D6-B5D8-B0FB0FB3A61F}" type="slidenum">
              <a:rPr lang="en-GB" smtClean="0"/>
              <a:t>‹#›</a:t>
            </a:fld>
            <a:endParaRPr lang="en-GB"/>
          </a:p>
        </p:txBody>
      </p:sp>
    </p:spTree>
    <p:extLst>
      <p:ext uri="{BB962C8B-B14F-4D97-AF65-F5344CB8AC3E}">
        <p14:creationId xmlns:p14="http://schemas.microsoft.com/office/powerpoint/2010/main" val="293940897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2139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721" b="0" i="0">
                <a:solidFill>
                  <a:schemeClr val="bg1"/>
                </a:solidFill>
                <a:latin typeface="Bahnschrift"/>
                <a:cs typeface="Bahnschrift"/>
              </a:defRPr>
            </a:lvl1pPr>
          </a:lstStyle>
          <a:p>
            <a:endParaRPr/>
          </a:p>
        </p:txBody>
      </p:sp>
      <p:sp>
        <p:nvSpPr>
          <p:cNvPr id="3" name="Holder 3"/>
          <p:cNvSpPr>
            <a:spLocks noGrp="1"/>
          </p:cNvSpPr>
          <p:nvPr>
            <p:ph sz="half" idx="2"/>
          </p:nvPr>
        </p:nvSpPr>
        <p:spPr>
          <a:xfrm>
            <a:off x="609602" y="1577343"/>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4" y="1577343"/>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1/23/2025</a:t>
            </a:fld>
            <a:endParaRPr lang="en-US"/>
          </a:p>
        </p:txBody>
      </p:sp>
      <p:sp>
        <p:nvSpPr>
          <p:cNvPr id="7" name="Holder 7"/>
          <p:cNvSpPr>
            <a:spLocks noGrp="1"/>
          </p:cNvSpPr>
          <p:nvPr>
            <p:ph type="sldNum" sz="quarter" idx="7"/>
          </p:nvPr>
        </p:nvSpPr>
        <p:spPr/>
        <p:txBody>
          <a:bodyPr lIns="0" tIns="0" rIns="0" bIns="0"/>
          <a:lstStyle>
            <a:lvl1pPr>
              <a:defRPr sz="882" b="0" i="0">
                <a:solidFill>
                  <a:srgbClr val="898989"/>
                </a:solidFill>
                <a:latin typeface="Calibri"/>
                <a:cs typeface="Calibri"/>
              </a:defRPr>
            </a:lvl1pPr>
          </a:lstStyle>
          <a:p>
            <a:pPr marL="11206">
              <a:lnSpc>
                <a:spcPts val="922"/>
              </a:lnSpc>
            </a:pPr>
            <a:r>
              <a:rPr lang="en-US" spc="-4"/>
              <a:t>3</a:t>
            </a:r>
            <a:fld id="{81D60167-4931-47E6-BA6A-407CBD079E47}" type="slidenum">
              <a:rPr spc="-4" smtClean="0"/>
              <a:pPr marL="11206">
                <a:lnSpc>
                  <a:spcPts val="922"/>
                </a:lnSpc>
              </a:pPr>
              <a:t>‹#›</a:t>
            </a:fld>
            <a:endParaRPr spc="-4"/>
          </a:p>
        </p:txBody>
      </p:sp>
    </p:spTree>
    <p:extLst>
      <p:ext uri="{BB962C8B-B14F-4D97-AF65-F5344CB8AC3E}">
        <p14:creationId xmlns:p14="http://schemas.microsoft.com/office/powerpoint/2010/main" val="11210199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22" name="MSIPCMContentMarking"/>
          <p:cNvSpPr txBox="1"/>
          <p:nvPr/>
        </p:nvSpPr>
        <p:spPr>
          <a:xfrm>
            <a:off x="5343542" y="6650628"/>
            <a:ext cx="1504915"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ctr">
              <a:defRPr sz="1000"/>
            </a:lvl1pPr>
          </a:lstStyle>
          <a:p>
            <a:r>
              <a:t>Classified - Confidential</a:t>
            </a:r>
          </a:p>
        </p:txBody>
      </p:sp>
      <p:pic>
        <p:nvPicPr>
          <p:cNvPr id="24" name="Google Shape;37;p5" descr="Google Shape;37;p5"/>
          <p:cNvPicPr>
            <a:picLocks noChangeAspect="1"/>
          </p:cNvPicPr>
          <p:nvPr/>
        </p:nvPicPr>
        <p:blipFill>
          <a:blip r:embed="rId2"/>
          <a:stretch>
            <a:fillRect/>
          </a:stretch>
        </p:blipFill>
        <p:spPr>
          <a:xfrm>
            <a:off x="10364143" y="6343487"/>
            <a:ext cx="1562100" cy="251569"/>
          </a:xfrm>
          <a:prstGeom prst="rect">
            <a:avLst/>
          </a:prstGeom>
          <a:ln w="12700">
            <a:miter lim="400000"/>
          </a:ln>
        </p:spPr>
      </p:pic>
    </p:spTree>
    <p:extLst>
      <p:ext uri="{BB962C8B-B14F-4D97-AF65-F5344CB8AC3E}">
        <p14:creationId xmlns:p14="http://schemas.microsoft.com/office/powerpoint/2010/main" val="2483727532"/>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C24ECF-DEDA-0C44-BCFE-DE1BCD2D3876}"/>
              </a:ext>
            </a:extLst>
          </p:cNvPr>
          <p:cNvSpPr>
            <a:spLocks noGrp="1"/>
          </p:cNvSpPr>
          <p:nvPr>
            <p:ph type="sldNum" sz="quarter" idx="10"/>
          </p:nvPr>
        </p:nvSpPr>
        <p:spPr/>
        <p:txBody>
          <a:bodyPr/>
          <a:lstStyle/>
          <a:p>
            <a:fld id="{E3682030-28A4-485C-A222-4952DDFF562A}" type="slidenum">
              <a:rPr lang="pt-BR" smtClean="0"/>
              <a:pPr/>
              <a:t>‹#›</a:t>
            </a:fld>
            <a:endParaRPr lang="pt-BR"/>
          </a:p>
        </p:txBody>
      </p:sp>
      <p:sp>
        <p:nvSpPr>
          <p:cNvPr id="4" name="object 2">
            <a:extLst>
              <a:ext uri="{FF2B5EF4-FFF2-40B4-BE49-F238E27FC236}">
                <a16:creationId xmlns:a16="http://schemas.microsoft.com/office/drawing/2014/main" id="{2F2794ED-7299-B344-AE08-78F92FA5213A}"/>
              </a:ext>
            </a:extLst>
          </p:cNvPr>
          <p:cNvSpPr/>
          <p:nvPr userDrawn="1"/>
        </p:nvSpPr>
        <p:spPr>
          <a:xfrm>
            <a:off x="0" y="0"/>
            <a:ext cx="12192000" cy="6858000"/>
          </a:xfrm>
          <a:custGeom>
            <a:avLst/>
            <a:gdLst/>
            <a:ahLst/>
            <a:cxnLst/>
            <a:rect l="l" t="t" r="r" b="b"/>
            <a:pathLst>
              <a:path w="16256000" h="9144000">
                <a:moveTo>
                  <a:pt x="0" y="9144000"/>
                </a:moveTo>
                <a:lnTo>
                  <a:pt x="16256000" y="9144000"/>
                </a:lnTo>
                <a:lnTo>
                  <a:pt x="16256000" y="0"/>
                </a:lnTo>
                <a:lnTo>
                  <a:pt x="0" y="0"/>
                </a:lnTo>
                <a:lnTo>
                  <a:pt x="0" y="9144000"/>
                </a:lnTo>
                <a:close/>
              </a:path>
            </a:pathLst>
          </a:custGeom>
          <a:solidFill>
            <a:srgbClr val="EF303E"/>
          </a:solidFill>
        </p:spPr>
        <p:txBody>
          <a:bodyPr wrap="square" lIns="0" tIns="0" rIns="0" bIns="0" rtlCol="0"/>
          <a:lstStyle/>
          <a:p>
            <a:endParaRPr sz="1741"/>
          </a:p>
        </p:txBody>
      </p:sp>
      <p:sp>
        <p:nvSpPr>
          <p:cNvPr id="2" name="Title 1">
            <a:extLst>
              <a:ext uri="{FF2B5EF4-FFF2-40B4-BE49-F238E27FC236}">
                <a16:creationId xmlns:a16="http://schemas.microsoft.com/office/drawing/2014/main" id="{259E0FC8-58A7-844F-8B1F-2B1B7033E92A}"/>
              </a:ext>
            </a:extLst>
          </p:cNvPr>
          <p:cNvSpPr>
            <a:spLocks noGrp="1"/>
          </p:cNvSpPr>
          <p:nvPr>
            <p:ph type="title" hasCustomPrompt="1"/>
          </p:nvPr>
        </p:nvSpPr>
        <p:spPr>
          <a:xfrm>
            <a:off x="2422770" y="1553886"/>
            <a:ext cx="7346461" cy="2973156"/>
          </a:xfrm>
          <a:noFill/>
        </p:spPr>
        <p:txBody>
          <a:bodyPr wrap="square" rtlCol="0" anchor="b">
            <a:spAutoFit/>
          </a:bodyPr>
          <a:lstStyle>
            <a:lvl1pPr algn="ctr">
              <a:defRPr lang="en-US" sz="7765">
                <a:solidFill>
                  <a:schemeClr val="bg1"/>
                </a:solidFill>
                <a:latin typeface="TCCC-UnityCondensed" panose="00000700000000000000" charset="0"/>
                <a:cs typeface="TCCC-UnityCondensed" panose="00000700000000000000" charset="0"/>
              </a:defRPr>
            </a:lvl1pPr>
          </a:lstStyle>
          <a:p>
            <a:pPr lvl="0" algn="ctr">
              <a:lnSpc>
                <a:spcPct val="80000"/>
              </a:lnSpc>
            </a:pPr>
            <a:r>
              <a:rPr lang="en-US"/>
              <a:t>CLICK TO EDIT MASTER TITLE STYLE</a:t>
            </a:r>
          </a:p>
        </p:txBody>
      </p:sp>
      <p:sp>
        <p:nvSpPr>
          <p:cNvPr id="8" name="Text Placeholder 7">
            <a:extLst>
              <a:ext uri="{FF2B5EF4-FFF2-40B4-BE49-F238E27FC236}">
                <a16:creationId xmlns:a16="http://schemas.microsoft.com/office/drawing/2014/main" id="{F847DD31-6C18-D549-86EA-DCA3CB9E6E1F}"/>
              </a:ext>
            </a:extLst>
          </p:cNvPr>
          <p:cNvSpPr>
            <a:spLocks noGrp="1"/>
          </p:cNvSpPr>
          <p:nvPr>
            <p:ph type="body" sz="quarter" idx="11"/>
          </p:nvPr>
        </p:nvSpPr>
        <p:spPr>
          <a:xfrm>
            <a:off x="2422770" y="4501640"/>
            <a:ext cx="7346461" cy="336695"/>
          </a:xfrm>
          <a:prstGeom prst="rect">
            <a:avLst/>
          </a:prstGeom>
        </p:spPr>
        <p:txBody>
          <a:bodyPr wrap="square">
            <a:spAutoFit/>
          </a:bodyPr>
          <a:lstStyle>
            <a:lvl1pPr marL="0" indent="0" algn="ctr">
              <a:buFont typeface="Arial" panose="020B0604020202020204" pitchFamily="34" charset="0"/>
              <a:buNone/>
              <a:defRPr lang="en-US" sz="1588" smtClean="0">
                <a:solidFill>
                  <a:schemeClr val="bg1"/>
                </a:solidFill>
                <a:latin typeface="TCCC-UnityText" panose="020B0305030303020204" pitchFamily="34" charset="77"/>
                <a:cs typeface="TCCC-UnityCondensed" panose="00000700000000000000"/>
              </a:defRPr>
            </a:lvl1pPr>
            <a:lvl2pPr>
              <a:defRPr lang="en-US" sz="1588" smtClean="0"/>
            </a:lvl2pPr>
            <a:lvl3pPr>
              <a:defRPr lang="en-US" sz="1588" smtClean="0"/>
            </a:lvl3pPr>
            <a:lvl4pPr>
              <a:defRPr lang="en-US" smtClean="0"/>
            </a:lvl4pPr>
            <a:lvl5pPr>
              <a:defRPr lang="en-US"/>
            </a:lvl5pPr>
          </a:lstStyle>
          <a:p>
            <a:pPr marL="0" lvl="0"/>
            <a:r>
              <a:rPr lang="en-US"/>
              <a:t>Edit Master text styles</a:t>
            </a:r>
          </a:p>
        </p:txBody>
      </p:sp>
    </p:spTree>
    <p:extLst>
      <p:ext uri="{BB962C8B-B14F-4D97-AF65-F5344CB8AC3E}">
        <p14:creationId xmlns:p14="http://schemas.microsoft.com/office/powerpoint/2010/main" val="4280617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53876E-7091-3F8C-893E-3EFA7442CD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9C68826-C171-ABAC-7250-B1939F31ED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AD552D-2AB8-0446-C230-E0815D5369D8}"/>
              </a:ext>
            </a:extLst>
          </p:cNvPr>
          <p:cNvSpPr>
            <a:spLocks noGrp="1"/>
          </p:cNvSpPr>
          <p:nvPr>
            <p:ph type="dt" sz="half" idx="10"/>
          </p:nvPr>
        </p:nvSpPr>
        <p:spPr/>
        <p:txBody>
          <a:bodyPr/>
          <a:lstStyle/>
          <a:p>
            <a:fld id="{A42D821C-5EC5-4DCA-B58D-7743C95E1596}" type="datetimeFigureOut">
              <a:rPr lang="en-GB" smtClean="0"/>
              <a:t>23/01/2025</a:t>
            </a:fld>
            <a:endParaRPr lang="en-GB"/>
          </a:p>
        </p:txBody>
      </p:sp>
      <p:sp>
        <p:nvSpPr>
          <p:cNvPr id="5" name="Footer Placeholder 4">
            <a:extLst>
              <a:ext uri="{FF2B5EF4-FFF2-40B4-BE49-F238E27FC236}">
                <a16:creationId xmlns:a16="http://schemas.microsoft.com/office/drawing/2014/main" id="{28AA9A62-ABD6-6AA0-06C4-2C5A8ABEEF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EEE50B-BBAD-25BF-2E31-133FE8C0CF80}"/>
              </a:ext>
            </a:extLst>
          </p:cNvPr>
          <p:cNvSpPr>
            <a:spLocks noGrp="1"/>
          </p:cNvSpPr>
          <p:nvPr>
            <p:ph type="sldNum" sz="quarter" idx="12"/>
          </p:nvPr>
        </p:nvSpPr>
        <p:spPr/>
        <p:txBody>
          <a:bodyPr/>
          <a:lstStyle/>
          <a:p>
            <a:fld id="{75FBF6E9-4A80-42D6-B5D8-B0FB0FB3A61F}" type="slidenum">
              <a:rPr lang="en-GB" smtClean="0"/>
              <a:t>‹#›</a:t>
            </a:fld>
            <a:endParaRPr lang="en-GB"/>
          </a:p>
        </p:txBody>
      </p:sp>
    </p:spTree>
    <p:extLst>
      <p:ext uri="{BB962C8B-B14F-4D97-AF65-F5344CB8AC3E}">
        <p14:creationId xmlns:p14="http://schemas.microsoft.com/office/powerpoint/2010/main" val="2984651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5579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39EED-B436-859D-4122-97075106AF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F7120A-C6F9-EBC6-FEDD-257EE7DCC3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158C65-6CCC-9C02-2F69-45248331B43B}"/>
              </a:ext>
            </a:extLst>
          </p:cNvPr>
          <p:cNvSpPr>
            <a:spLocks noGrp="1"/>
          </p:cNvSpPr>
          <p:nvPr>
            <p:ph type="dt" sz="half" idx="10"/>
          </p:nvPr>
        </p:nvSpPr>
        <p:spPr/>
        <p:txBody>
          <a:bodyPr/>
          <a:lstStyle/>
          <a:p>
            <a:fld id="{F305BCD7-0B52-476B-B680-A437931ADB4B}" type="datetimeFigureOut">
              <a:rPr lang="en-US" smtClean="0"/>
              <a:t>1/23/2025</a:t>
            </a:fld>
            <a:endParaRPr lang="en-US"/>
          </a:p>
        </p:txBody>
      </p:sp>
      <p:sp>
        <p:nvSpPr>
          <p:cNvPr id="5" name="Footer Placeholder 4">
            <a:extLst>
              <a:ext uri="{FF2B5EF4-FFF2-40B4-BE49-F238E27FC236}">
                <a16:creationId xmlns:a16="http://schemas.microsoft.com/office/drawing/2014/main" id="{BEF745AA-5B54-E1AD-5A10-BF85FFF73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F89013-54B6-5289-FA5C-1DEE7ABF9A16}"/>
              </a:ext>
            </a:extLst>
          </p:cNvPr>
          <p:cNvSpPr>
            <a:spLocks noGrp="1"/>
          </p:cNvSpPr>
          <p:nvPr>
            <p:ph type="sldNum" sz="quarter" idx="12"/>
          </p:nvPr>
        </p:nvSpPr>
        <p:spPr/>
        <p:txBody>
          <a:bodyPr/>
          <a:lstStyle/>
          <a:p>
            <a:fld id="{F90A3124-64FF-4812-B1DA-BAF5D72EA99D}" type="slidenum">
              <a:rPr lang="en-US" smtClean="0"/>
              <a:t>‹#›</a:t>
            </a:fld>
            <a:endParaRPr lang="en-US"/>
          </a:p>
        </p:txBody>
      </p:sp>
    </p:spTree>
    <p:extLst>
      <p:ext uri="{BB962C8B-B14F-4D97-AF65-F5344CB8AC3E}">
        <p14:creationId xmlns:p14="http://schemas.microsoft.com/office/powerpoint/2010/main" val="118918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5CD73-BC81-2832-0F53-CF6CC6E095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CDE994-A837-46CB-8207-D40215959E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9567AA-D4A5-F295-579F-1BD4416CEF2F}"/>
              </a:ext>
            </a:extLst>
          </p:cNvPr>
          <p:cNvSpPr>
            <a:spLocks noGrp="1"/>
          </p:cNvSpPr>
          <p:nvPr>
            <p:ph type="dt" sz="half" idx="10"/>
          </p:nvPr>
        </p:nvSpPr>
        <p:spPr/>
        <p:txBody>
          <a:bodyPr/>
          <a:lstStyle/>
          <a:p>
            <a:fld id="{F305BCD7-0B52-476B-B680-A437931ADB4B}" type="datetimeFigureOut">
              <a:rPr lang="en-US" smtClean="0"/>
              <a:t>1/23/2025</a:t>
            </a:fld>
            <a:endParaRPr lang="en-US"/>
          </a:p>
        </p:txBody>
      </p:sp>
      <p:sp>
        <p:nvSpPr>
          <p:cNvPr id="5" name="Footer Placeholder 4">
            <a:extLst>
              <a:ext uri="{FF2B5EF4-FFF2-40B4-BE49-F238E27FC236}">
                <a16:creationId xmlns:a16="http://schemas.microsoft.com/office/drawing/2014/main" id="{CD89E584-0D68-D2B7-0EDF-FAEF4B0D1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A3C4BA-9D4D-95F5-BB20-BB81CB9A1404}"/>
              </a:ext>
            </a:extLst>
          </p:cNvPr>
          <p:cNvSpPr>
            <a:spLocks noGrp="1"/>
          </p:cNvSpPr>
          <p:nvPr>
            <p:ph type="sldNum" sz="quarter" idx="12"/>
          </p:nvPr>
        </p:nvSpPr>
        <p:spPr/>
        <p:txBody>
          <a:bodyPr/>
          <a:lstStyle/>
          <a:p>
            <a:fld id="{F90A3124-64FF-4812-B1DA-BAF5D72EA99D}" type="slidenum">
              <a:rPr lang="en-US" smtClean="0"/>
              <a:t>‹#›</a:t>
            </a:fld>
            <a:endParaRPr lang="en-US"/>
          </a:p>
        </p:txBody>
      </p:sp>
    </p:spTree>
    <p:extLst>
      <p:ext uri="{BB962C8B-B14F-4D97-AF65-F5344CB8AC3E}">
        <p14:creationId xmlns:p14="http://schemas.microsoft.com/office/powerpoint/2010/main" val="1919173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95F7-DB16-8C30-584F-3898DFE5CE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85D031-F37F-82E6-AAED-38BF19728F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CCFA1D-D29D-9810-8030-5D2BCCD31A87}"/>
              </a:ext>
            </a:extLst>
          </p:cNvPr>
          <p:cNvSpPr>
            <a:spLocks noGrp="1"/>
          </p:cNvSpPr>
          <p:nvPr>
            <p:ph type="dt" sz="half" idx="10"/>
          </p:nvPr>
        </p:nvSpPr>
        <p:spPr/>
        <p:txBody>
          <a:bodyPr/>
          <a:lstStyle/>
          <a:p>
            <a:fld id="{F305BCD7-0B52-476B-B680-A437931ADB4B}" type="datetimeFigureOut">
              <a:rPr lang="en-US" smtClean="0"/>
              <a:t>1/23/2025</a:t>
            </a:fld>
            <a:endParaRPr lang="en-US"/>
          </a:p>
        </p:txBody>
      </p:sp>
      <p:sp>
        <p:nvSpPr>
          <p:cNvPr id="5" name="Footer Placeholder 4">
            <a:extLst>
              <a:ext uri="{FF2B5EF4-FFF2-40B4-BE49-F238E27FC236}">
                <a16:creationId xmlns:a16="http://schemas.microsoft.com/office/drawing/2014/main" id="{338B10CF-C240-D415-18AD-87CF60CA28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B2E763-F9FE-07AD-BB0B-B9ABEBCC8DC8}"/>
              </a:ext>
            </a:extLst>
          </p:cNvPr>
          <p:cNvSpPr>
            <a:spLocks noGrp="1"/>
          </p:cNvSpPr>
          <p:nvPr>
            <p:ph type="sldNum" sz="quarter" idx="12"/>
          </p:nvPr>
        </p:nvSpPr>
        <p:spPr/>
        <p:txBody>
          <a:bodyPr/>
          <a:lstStyle/>
          <a:p>
            <a:fld id="{F90A3124-64FF-4812-B1DA-BAF5D72EA99D}" type="slidenum">
              <a:rPr lang="en-US" smtClean="0"/>
              <a:t>‹#›</a:t>
            </a:fld>
            <a:endParaRPr lang="en-US"/>
          </a:p>
        </p:txBody>
      </p:sp>
    </p:spTree>
    <p:extLst>
      <p:ext uri="{BB962C8B-B14F-4D97-AF65-F5344CB8AC3E}">
        <p14:creationId xmlns:p14="http://schemas.microsoft.com/office/powerpoint/2010/main" val="1971524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372F-F55E-C9CE-A032-9DA031B89E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A50D5C-3574-647C-9134-A960FC9F85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90BB91-8E74-D91C-47EE-D365BC54D1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E8F704-F79A-43C6-B723-D96C13D78B2A}"/>
              </a:ext>
            </a:extLst>
          </p:cNvPr>
          <p:cNvSpPr>
            <a:spLocks noGrp="1"/>
          </p:cNvSpPr>
          <p:nvPr>
            <p:ph type="dt" sz="half" idx="10"/>
          </p:nvPr>
        </p:nvSpPr>
        <p:spPr/>
        <p:txBody>
          <a:bodyPr/>
          <a:lstStyle/>
          <a:p>
            <a:fld id="{F305BCD7-0B52-476B-B680-A437931ADB4B}" type="datetimeFigureOut">
              <a:rPr lang="en-US" smtClean="0"/>
              <a:t>1/23/2025</a:t>
            </a:fld>
            <a:endParaRPr lang="en-US"/>
          </a:p>
        </p:txBody>
      </p:sp>
      <p:sp>
        <p:nvSpPr>
          <p:cNvPr id="6" name="Footer Placeholder 5">
            <a:extLst>
              <a:ext uri="{FF2B5EF4-FFF2-40B4-BE49-F238E27FC236}">
                <a16:creationId xmlns:a16="http://schemas.microsoft.com/office/drawing/2014/main" id="{72DE88A3-21BA-3C17-0A18-E516056C36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F4C0DE-6402-06F5-B7CA-A40E07F40487}"/>
              </a:ext>
            </a:extLst>
          </p:cNvPr>
          <p:cNvSpPr>
            <a:spLocks noGrp="1"/>
          </p:cNvSpPr>
          <p:nvPr>
            <p:ph type="sldNum" sz="quarter" idx="12"/>
          </p:nvPr>
        </p:nvSpPr>
        <p:spPr/>
        <p:txBody>
          <a:bodyPr/>
          <a:lstStyle/>
          <a:p>
            <a:fld id="{F90A3124-64FF-4812-B1DA-BAF5D72EA99D}" type="slidenum">
              <a:rPr lang="en-US" smtClean="0"/>
              <a:t>‹#›</a:t>
            </a:fld>
            <a:endParaRPr lang="en-US"/>
          </a:p>
        </p:txBody>
      </p:sp>
    </p:spTree>
    <p:extLst>
      <p:ext uri="{BB962C8B-B14F-4D97-AF65-F5344CB8AC3E}">
        <p14:creationId xmlns:p14="http://schemas.microsoft.com/office/powerpoint/2010/main" val="769968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3565-4205-C8F8-0405-998B029155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9C4E4C-BE09-BC28-BEAB-C621032C3E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F2D4F4-86CD-BB7E-EEB4-D4F365872A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E10516-C5CE-3E27-5D41-0E1054BEFA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80E653-F0F6-3153-CD91-E5DF8EC2B9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A4BB4E-93D2-3FC3-A753-1FD36CB26766}"/>
              </a:ext>
            </a:extLst>
          </p:cNvPr>
          <p:cNvSpPr>
            <a:spLocks noGrp="1"/>
          </p:cNvSpPr>
          <p:nvPr>
            <p:ph type="dt" sz="half" idx="10"/>
          </p:nvPr>
        </p:nvSpPr>
        <p:spPr/>
        <p:txBody>
          <a:bodyPr/>
          <a:lstStyle/>
          <a:p>
            <a:fld id="{F305BCD7-0B52-476B-B680-A437931ADB4B}" type="datetimeFigureOut">
              <a:rPr lang="en-US" smtClean="0"/>
              <a:t>1/23/2025</a:t>
            </a:fld>
            <a:endParaRPr lang="en-US"/>
          </a:p>
        </p:txBody>
      </p:sp>
      <p:sp>
        <p:nvSpPr>
          <p:cNvPr id="8" name="Footer Placeholder 7">
            <a:extLst>
              <a:ext uri="{FF2B5EF4-FFF2-40B4-BE49-F238E27FC236}">
                <a16:creationId xmlns:a16="http://schemas.microsoft.com/office/drawing/2014/main" id="{9E7A602A-BC61-90F3-4E5E-80D7D3A1FE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5E0693-077B-ABC7-4A1E-F62D9233B770}"/>
              </a:ext>
            </a:extLst>
          </p:cNvPr>
          <p:cNvSpPr>
            <a:spLocks noGrp="1"/>
          </p:cNvSpPr>
          <p:nvPr>
            <p:ph type="sldNum" sz="quarter" idx="12"/>
          </p:nvPr>
        </p:nvSpPr>
        <p:spPr/>
        <p:txBody>
          <a:bodyPr/>
          <a:lstStyle/>
          <a:p>
            <a:fld id="{F90A3124-64FF-4812-B1DA-BAF5D72EA99D}" type="slidenum">
              <a:rPr lang="en-US" smtClean="0"/>
              <a:t>‹#›</a:t>
            </a:fld>
            <a:endParaRPr lang="en-US"/>
          </a:p>
        </p:txBody>
      </p:sp>
    </p:spTree>
    <p:extLst>
      <p:ext uri="{BB962C8B-B14F-4D97-AF65-F5344CB8AC3E}">
        <p14:creationId xmlns:p14="http://schemas.microsoft.com/office/powerpoint/2010/main" val="12069436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9E4B1-F7A8-E342-F275-3F1CEAFD39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7070F0-00A2-6151-1126-274F7C467361}"/>
              </a:ext>
            </a:extLst>
          </p:cNvPr>
          <p:cNvSpPr>
            <a:spLocks noGrp="1"/>
          </p:cNvSpPr>
          <p:nvPr>
            <p:ph type="dt" sz="half" idx="10"/>
          </p:nvPr>
        </p:nvSpPr>
        <p:spPr/>
        <p:txBody>
          <a:bodyPr/>
          <a:lstStyle/>
          <a:p>
            <a:fld id="{F305BCD7-0B52-476B-B680-A437931ADB4B}" type="datetimeFigureOut">
              <a:rPr lang="en-US" smtClean="0"/>
              <a:t>1/23/2025</a:t>
            </a:fld>
            <a:endParaRPr lang="en-US"/>
          </a:p>
        </p:txBody>
      </p:sp>
      <p:sp>
        <p:nvSpPr>
          <p:cNvPr id="4" name="Footer Placeholder 3">
            <a:extLst>
              <a:ext uri="{FF2B5EF4-FFF2-40B4-BE49-F238E27FC236}">
                <a16:creationId xmlns:a16="http://schemas.microsoft.com/office/drawing/2014/main" id="{BD61938E-7036-4775-696F-93E194C861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9F1808-623C-B017-A048-9AFD509C4DAA}"/>
              </a:ext>
            </a:extLst>
          </p:cNvPr>
          <p:cNvSpPr>
            <a:spLocks noGrp="1"/>
          </p:cNvSpPr>
          <p:nvPr>
            <p:ph type="sldNum" sz="quarter" idx="12"/>
          </p:nvPr>
        </p:nvSpPr>
        <p:spPr/>
        <p:txBody>
          <a:bodyPr/>
          <a:lstStyle/>
          <a:p>
            <a:fld id="{F90A3124-64FF-4812-B1DA-BAF5D72EA99D}" type="slidenum">
              <a:rPr lang="en-US" smtClean="0"/>
              <a:t>‹#›</a:t>
            </a:fld>
            <a:endParaRPr lang="en-US"/>
          </a:p>
        </p:txBody>
      </p:sp>
    </p:spTree>
    <p:extLst>
      <p:ext uri="{BB962C8B-B14F-4D97-AF65-F5344CB8AC3E}">
        <p14:creationId xmlns:p14="http://schemas.microsoft.com/office/powerpoint/2010/main" val="31142274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99F3EE-5361-ED31-0BD7-0895B09FA7A8}"/>
              </a:ext>
            </a:extLst>
          </p:cNvPr>
          <p:cNvSpPr>
            <a:spLocks noGrp="1"/>
          </p:cNvSpPr>
          <p:nvPr>
            <p:ph type="dt" sz="half" idx="10"/>
          </p:nvPr>
        </p:nvSpPr>
        <p:spPr/>
        <p:txBody>
          <a:bodyPr/>
          <a:lstStyle/>
          <a:p>
            <a:fld id="{F305BCD7-0B52-476B-B680-A437931ADB4B}" type="datetimeFigureOut">
              <a:rPr lang="en-US" smtClean="0"/>
              <a:t>1/23/2025</a:t>
            </a:fld>
            <a:endParaRPr lang="en-US"/>
          </a:p>
        </p:txBody>
      </p:sp>
      <p:sp>
        <p:nvSpPr>
          <p:cNvPr id="3" name="Footer Placeholder 2">
            <a:extLst>
              <a:ext uri="{FF2B5EF4-FFF2-40B4-BE49-F238E27FC236}">
                <a16:creationId xmlns:a16="http://schemas.microsoft.com/office/drawing/2014/main" id="{655F0398-0FB5-4345-BB71-70B8963CAA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DC8AC2-1087-7435-F4D0-79CA909B7D7A}"/>
              </a:ext>
            </a:extLst>
          </p:cNvPr>
          <p:cNvSpPr>
            <a:spLocks noGrp="1"/>
          </p:cNvSpPr>
          <p:nvPr>
            <p:ph type="sldNum" sz="quarter" idx="12"/>
          </p:nvPr>
        </p:nvSpPr>
        <p:spPr/>
        <p:txBody>
          <a:bodyPr/>
          <a:lstStyle/>
          <a:p>
            <a:fld id="{F90A3124-64FF-4812-B1DA-BAF5D72EA99D}" type="slidenum">
              <a:rPr lang="en-US" smtClean="0"/>
              <a:t>‹#›</a:t>
            </a:fld>
            <a:endParaRPr lang="en-US"/>
          </a:p>
        </p:txBody>
      </p:sp>
    </p:spTree>
    <p:extLst>
      <p:ext uri="{BB962C8B-B14F-4D97-AF65-F5344CB8AC3E}">
        <p14:creationId xmlns:p14="http://schemas.microsoft.com/office/powerpoint/2010/main" val="2930899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00002-931F-CEBE-DBB5-85197132A3E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797741-2A66-C1D2-F992-D1A52520B8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618A75-FCA1-1211-D0A1-2F9C6C46E832}"/>
              </a:ext>
            </a:extLst>
          </p:cNvPr>
          <p:cNvSpPr>
            <a:spLocks noGrp="1"/>
          </p:cNvSpPr>
          <p:nvPr>
            <p:ph type="dt" sz="half" idx="10"/>
          </p:nvPr>
        </p:nvSpPr>
        <p:spPr/>
        <p:txBody>
          <a:bodyPr/>
          <a:lstStyle/>
          <a:p>
            <a:fld id="{A42D821C-5EC5-4DCA-B58D-7743C95E1596}" type="datetimeFigureOut">
              <a:rPr lang="en-GB" smtClean="0"/>
              <a:t>23/01/2025</a:t>
            </a:fld>
            <a:endParaRPr lang="en-GB"/>
          </a:p>
        </p:txBody>
      </p:sp>
      <p:sp>
        <p:nvSpPr>
          <p:cNvPr id="5" name="Footer Placeholder 4">
            <a:extLst>
              <a:ext uri="{FF2B5EF4-FFF2-40B4-BE49-F238E27FC236}">
                <a16:creationId xmlns:a16="http://schemas.microsoft.com/office/drawing/2014/main" id="{0742ECD9-2FC3-D4FC-8CFC-047302BB7B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4789C3-18CF-5D75-C847-25808BF5890B}"/>
              </a:ext>
            </a:extLst>
          </p:cNvPr>
          <p:cNvSpPr>
            <a:spLocks noGrp="1"/>
          </p:cNvSpPr>
          <p:nvPr>
            <p:ph type="sldNum" sz="quarter" idx="12"/>
          </p:nvPr>
        </p:nvSpPr>
        <p:spPr/>
        <p:txBody>
          <a:bodyPr/>
          <a:lstStyle/>
          <a:p>
            <a:fld id="{75FBF6E9-4A80-42D6-B5D8-B0FB0FB3A61F}" type="slidenum">
              <a:rPr lang="en-GB" smtClean="0"/>
              <a:t>‹#›</a:t>
            </a:fld>
            <a:endParaRPr lang="en-GB"/>
          </a:p>
        </p:txBody>
      </p:sp>
    </p:spTree>
    <p:extLst>
      <p:ext uri="{BB962C8B-B14F-4D97-AF65-F5344CB8AC3E}">
        <p14:creationId xmlns:p14="http://schemas.microsoft.com/office/powerpoint/2010/main" val="13968685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EAF88-5BED-161A-2E38-4B7A30873B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DCF6D4-BB1C-2E4A-633B-E72D0346A5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E611C3-3B85-BCE5-5920-CBE3E33162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99B7FF-4AA5-360F-7153-5C7253356B8B}"/>
              </a:ext>
            </a:extLst>
          </p:cNvPr>
          <p:cNvSpPr>
            <a:spLocks noGrp="1"/>
          </p:cNvSpPr>
          <p:nvPr>
            <p:ph type="dt" sz="half" idx="10"/>
          </p:nvPr>
        </p:nvSpPr>
        <p:spPr/>
        <p:txBody>
          <a:bodyPr/>
          <a:lstStyle/>
          <a:p>
            <a:fld id="{F305BCD7-0B52-476B-B680-A437931ADB4B}" type="datetimeFigureOut">
              <a:rPr lang="en-US" smtClean="0"/>
              <a:t>1/23/2025</a:t>
            </a:fld>
            <a:endParaRPr lang="en-US"/>
          </a:p>
        </p:txBody>
      </p:sp>
      <p:sp>
        <p:nvSpPr>
          <p:cNvPr id="6" name="Footer Placeholder 5">
            <a:extLst>
              <a:ext uri="{FF2B5EF4-FFF2-40B4-BE49-F238E27FC236}">
                <a16:creationId xmlns:a16="http://schemas.microsoft.com/office/drawing/2014/main" id="{DD0A5DED-158C-38E4-666D-9472C7C710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F71FD3-6948-A3BD-5E27-47DCA4F8C382}"/>
              </a:ext>
            </a:extLst>
          </p:cNvPr>
          <p:cNvSpPr>
            <a:spLocks noGrp="1"/>
          </p:cNvSpPr>
          <p:nvPr>
            <p:ph type="sldNum" sz="quarter" idx="12"/>
          </p:nvPr>
        </p:nvSpPr>
        <p:spPr/>
        <p:txBody>
          <a:bodyPr/>
          <a:lstStyle/>
          <a:p>
            <a:fld id="{F90A3124-64FF-4812-B1DA-BAF5D72EA99D}" type="slidenum">
              <a:rPr lang="en-US" smtClean="0"/>
              <a:t>‹#›</a:t>
            </a:fld>
            <a:endParaRPr lang="en-US"/>
          </a:p>
        </p:txBody>
      </p:sp>
    </p:spTree>
    <p:extLst>
      <p:ext uri="{BB962C8B-B14F-4D97-AF65-F5344CB8AC3E}">
        <p14:creationId xmlns:p14="http://schemas.microsoft.com/office/powerpoint/2010/main" val="1294326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F9836-5649-8039-AB29-CA4C447C4E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916334-CEDA-2EAD-34B2-AEAEC58F1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F7EF5A-434E-5681-3265-355FCCBAB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E2E396-8766-8E48-A65E-8B2FB4EEEEE5}"/>
              </a:ext>
            </a:extLst>
          </p:cNvPr>
          <p:cNvSpPr>
            <a:spLocks noGrp="1"/>
          </p:cNvSpPr>
          <p:nvPr>
            <p:ph type="dt" sz="half" idx="10"/>
          </p:nvPr>
        </p:nvSpPr>
        <p:spPr/>
        <p:txBody>
          <a:bodyPr/>
          <a:lstStyle/>
          <a:p>
            <a:fld id="{F305BCD7-0B52-476B-B680-A437931ADB4B}" type="datetimeFigureOut">
              <a:rPr lang="en-US" smtClean="0"/>
              <a:t>1/23/2025</a:t>
            </a:fld>
            <a:endParaRPr lang="en-US"/>
          </a:p>
        </p:txBody>
      </p:sp>
      <p:sp>
        <p:nvSpPr>
          <p:cNvPr id="6" name="Footer Placeholder 5">
            <a:extLst>
              <a:ext uri="{FF2B5EF4-FFF2-40B4-BE49-F238E27FC236}">
                <a16:creationId xmlns:a16="http://schemas.microsoft.com/office/drawing/2014/main" id="{81D6F8BD-C0FA-5C1C-5706-FE852798D7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E2F34B-A340-A959-65C6-3C4D4CD898DE}"/>
              </a:ext>
            </a:extLst>
          </p:cNvPr>
          <p:cNvSpPr>
            <a:spLocks noGrp="1"/>
          </p:cNvSpPr>
          <p:nvPr>
            <p:ph type="sldNum" sz="quarter" idx="12"/>
          </p:nvPr>
        </p:nvSpPr>
        <p:spPr/>
        <p:txBody>
          <a:bodyPr/>
          <a:lstStyle/>
          <a:p>
            <a:fld id="{F90A3124-64FF-4812-B1DA-BAF5D72EA99D}" type="slidenum">
              <a:rPr lang="en-US" smtClean="0"/>
              <a:t>‹#›</a:t>
            </a:fld>
            <a:endParaRPr lang="en-US"/>
          </a:p>
        </p:txBody>
      </p:sp>
    </p:spTree>
    <p:extLst>
      <p:ext uri="{BB962C8B-B14F-4D97-AF65-F5344CB8AC3E}">
        <p14:creationId xmlns:p14="http://schemas.microsoft.com/office/powerpoint/2010/main" val="14406142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8D267-76B2-756E-48A7-9DE02FD221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D57E49-F010-B647-0679-7AFB762141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AF437D-DE0C-5644-21CF-BB70549FC7F6}"/>
              </a:ext>
            </a:extLst>
          </p:cNvPr>
          <p:cNvSpPr>
            <a:spLocks noGrp="1"/>
          </p:cNvSpPr>
          <p:nvPr>
            <p:ph type="dt" sz="half" idx="10"/>
          </p:nvPr>
        </p:nvSpPr>
        <p:spPr/>
        <p:txBody>
          <a:bodyPr/>
          <a:lstStyle/>
          <a:p>
            <a:fld id="{F305BCD7-0B52-476B-B680-A437931ADB4B}" type="datetimeFigureOut">
              <a:rPr lang="en-US" smtClean="0"/>
              <a:t>1/23/2025</a:t>
            </a:fld>
            <a:endParaRPr lang="en-US"/>
          </a:p>
        </p:txBody>
      </p:sp>
      <p:sp>
        <p:nvSpPr>
          <p:cNvPr id="5" name="Footer Placeholder 4">
            <a:extLst>
              <a:ext uri="{FF2B5EF4-FFF2-40B4-BE49-F238E27FC236}">
                <a16:creationId xmlns:a16="http://schemas.microsoft.com/office/drawing/2014/main" id="{348BDDB4-4DFC-DF94-CE4B-0B61FA11CF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E3AA1-2D85-92EF-A07D-5382860B8366}"/>
              </a:ext>
            </a:extLst>
          </p:cNvPr>
          <p:cNvSpPr>
            <a:spLocks noGrp="1"/>
          </p:cNvSpPr>
          <p:nvPr>
            <p:ph type="sldNum" sz="quarter" idx="12"/>
          </p:nvPr>
        </p:nvSpPr>
        <p:spPr/>
        <p:txBody>
          <a:bodyPr/>
          <a:lstStyle/>
          <a:p>
            <a:fld id="{F90A3124-64FF-4812-B1DA-BAF5D72EA99D}" type="slidenum">
              <a:rPr lang="en-US" smtClean="0"/>
              <a:t>‹#›</a:t>
            </a:fld>
            <a:endParaRPr lang="en-US"/>
          </a:p>
        </p:txBody>
      </p:sp>
    </p:spTree>
    <p:extLst>
      <p:ext uri="{BB962C8B-B14F-4D97-AF65-F5344CB8AC3E}">
        <p14:creationId xmlns:p14="http://schemas.microsoft.com/office/powerpoint/2010/main" val="34005810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F7FB8A-1A11-00B2-C49B-7411AAE3E9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264565-D9E9-AC84-6FC6-CB32669E14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BB9337-BE22-13C7-6FA2-F4D7F777CEA9}"/>
              </a:ext>
            </a:extLst>
          </p:cNvPr>
          <p:cNvSpPr>
            <a:spLocks noGrp="1"/>
          </p:cNvSpPr>
          <p:nvPr>
            <p:ph type="dt" sz="half" idx="10"/>
          </p:nvPr>
        </p:nvSpPr>
        <p:spPr/>
        <p:txBody>
          <a:bodyPr/>
          <a:lstStyle/>
          <a:p>
            <a:fld id="{F305BCD7-0B52-476B-B680-A437931ADB4B}" type="datetimeFigureOut">
              <a:rPr lang="en-US" smtClean="0"/>
              <a:t>1/23/2025</a:t>
            </a:fld>
            <a:endParaRPr lang="en-US"/>
          </a:p>
        </p:txBody>
      </p:sp>
      <p:sp>
        <p:nvSpPr>
          <p:cNvPr id="5" name="Footer Placeholder 4">
            <a:extLst>
              <a:ext uri="{FF2B5EF4-FFF2-40B4-BE49-F238E27FC236}">
                <a16:creationId xmlns:a16="http://schemas.microsoft.com/office/drawing/2014/main" id="{D5A1A897-8E8C-5BA6-3EF9-98416D3C17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CCC039-24EA-71E9-6053-37488213F27C}"/>
              </a:ext>
            </a:extLst>
          </p:cNvPr>
          <p:cNvSpPr>
            <a:spLocks noGrp="1"/>
          </p:cNvSpPr>
          <p:nvPr>
            <p:ph type="sldNum" sz="quarter" idx="12"/>
          </p:nvPr>
        </p:nvSpPr>
        <p:spPr/>
        <p:txBody>
          <a:bodyPr/>
          <a:lstStyle/>
          <a:p>
            <a:fld id="{F90A3124-64FF-4812-B1DA-BAF5D72EA99D}" type="slidenum">
              <a:rPr lang="en-US" smtClean="0"/>
              <a:t>‹#›</a:t>
            </a:fld>
            <a:endParaRPr lang="en-US"/>
          </a:p>
        </p:txBody>
      </p:sp>
    </p:spTree>
    <p:extLst>
      <p:ext uri="{BB962C8B-B14F-4D97-AF65-F5344CB8AC3E}">
        <p14:creationId xmlns:p14="http://schemas.microsoft.com/office/powerpoint/2010/main" val="3629565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15" name="Title 1"/>
          <p:cNvSpPr>
            <a:spLocks noGrp="1"/>
          </p:cNvSpPr>
          <p:nvPr>
            <p:ph type="title"/>
          </p:nvPr>
        </p:nvSpPr>
        <p:spPr>
          <a:xfrm>
            <a:off x="1245771" y="313322"/>
            <a:ext cx="10261600" cy="334963"/>
          </a:xfrm>
          <a:prstGeom prst="rect">
            <a:avLst/>
          </a:prstGeom>
        </p:spPr>
        <p:txBody>
          <a:bodyPr anchor="ctr" anchorCtr="0">
            <a:noAutofit/>
          </a:bodyPr>
          <a:lstStyle>
            <a:lvl1pPr algn="l">
              <a:defRPr sz="1800" b="1">
                <a:solidFill>
                  <a:schemeClr val="bg1"/>
                </a:solidFill>
                <a:latin typeface="Calibri"/>
                <a:cs typeface="Calibri"/>
              </a:defRPr>
            </a:lvl1pPr>
          </a:lstStyle>
          <a:p>
            <a:r>
              <a:rPr lang="en-US"/>
              <a:t>Click to edit Master title style</a:t>
            </a:r>
          </a:p>
        </p:txBody>
      </p:sp>
    </p:spTree>
    <p:extLst>
      <p:ext uri="{BB962C8B-B14F-4D97-AF65-F5344CB8AC3E}">
        <p14:creationId xmlns:p14="http://schemas.microsoft.com/office/powerpoint/2010/main" val="25573598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54F0BD-2ACF-F346-8B16-A4F9BF841431}"/>
              </a:ext>
            </a:extLst>
          </p:cNvPr>
          <p:cNvSpPr>
            <a:spLocks noGrp="1"/>
          </p:cNvSpPr>
          <p:nvPr>
            <p:ph type="pic" sz="quarter" idx="10"/>
          </p:nvPr>
        </p:nvSpPr>
        <p:spPr>
          <a:xfrm>
            <a:off x="240652" y="257174"/>
            <a:ext cx="6175645" cy="6190121"/>
          </a:xfrm>
          <a:prstGeom prst="ellipse">
            <a:avLst/>
          </a:prstGeom>
        </p:spPr>
        <p:txBody>
          <a:bodyPr/>
          <a:lstStyle/>
          <a:p>
            <a:endParaRPr lang="en-US"/>
          </a:p>
        </p:txBody>
      </p:sp>
      <p:sp>
        <p:nvSpPr>
          <p:cNvPr id="2" name="Rectangle 1">
            <a:extLst>
              <a:ext uri="{FF2B5EF4-FFF2-40B4-BE49-F238E27FC236}">
                <a16:creationId xmlns:a16="http://schemas.microsoft.com/office/drawing/2014/main" id="{C96DE6D7-A5F1-7D11-8B6D-EA6844B5200B}"/>
              </a:ext>
            </a:extLst>
          </p:cNvPr>
          <p:cNvSpPr/>
          <p:nvPr userDrawn="1"/>
        </p:nvSpPr>
        <p:spPr>
          <a:xfrm>
            <a:off x="3622" y="6687111"/>
            <a:ext cx="12203875" cy="188579"/>
          </a:xfrm>
          <a:prstGeom prst="rect">
            <a:avLst/>
          </a:prstGeom>
          <a:gradFill>
            <a:gsLst>
              <a:gs pos="0">
                <a:srgbClr val="E50000"/>
              </a:gs>
              <a:gs pos="30000">
                <a:srgbClr val="F67508"/>
              </a:gs>
              <a:gs pos="70000">
                <a:srgbClr val="C9B465"/>
              </a:gs>
              <a:gs pos="100000">
                <a:srgbClr val="8EBE9D"/>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3021792"/>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FC4D0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44B60-21D2-EA92-046A-DD36480925B1}"/>
              </a:ext>
            </a:extLst>
          </p:cNvPr>
          <p:cNvSpPr>
            <a:spLocks noGrp="1"/>
          </p:cNvSpPr>
          <p:nvPr>
            <p:ph type="ctrTitle"/>
          </p:nvPr>
        </p:nvSpPr>
        <p:spPr>
          <a:xfrm rot="-360000">
            <a:off x="1523350" y="4910625"/>
            <a:ext cx="9144000" cy="2375148"/>
          </a:xfrm>
        </p:spPr>
        <p:txBody>
          <a:bodyPr anchor="t">
            <a:normAutofit/>
          </a:bodyPr>
          <a:lstStyle>
            <a:lvl1pPr algn="ctr">
              <a:lnSpc>
                <a:spcPct val="70000"/>
              </a:lnSpc>
              <a:defRPr sz="6600" b="0" i="0">
                <a:solidFill>
                  <a:schemeClr val="bg1"/>
                </a:solidFill>
                <a:latin typeface="Fanta Pop" pitchFamily="2" charset="0"/>
              </a:defRPr>
            </a:lvl1pPr>
          </a:lstStyle>
          <a:p>
            <a:r>
              <a:rPr lang="en-GB"/>
              <a:t>Click to edit Master title style</a:t>
            </a:r>
            <a:endParaRPr lang="en-US"/>
          </a:p>
        </p:txBody>
      </p:sp>
    </p:spTree>
    <p:extLst>
      <p:ext uri="{BB962C8B-B14F-4D97-AF65-F5344CB8AC3E}">
        <p14:creationId xmlns:p14="http://schemas.microsoft.com/office/powerpoint/2010/main" val="7519293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8AC-2975-5810-1304-1782687898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G"/>
          </a:p>
        </p:txBody>
      </p:sp>
      <p:sp>
        <p:nvSpPr>
          <p:cNvPr id="3" name="Subtitle 2">
            <a:extLst>
              <a:ext uri="{FF2B5EF4-FFF2-40B4-BE49-F238E27FC236}">
                <a16:creationId xmlns:a16="http://schemas.microsoft.com/office/drawing/2014/main" id="{9F2413CF-BBD6-95A6-D0B6-C79BB03233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G"/>
          </a:p>
        </p:txBody>
      </p:sp>
      <p:sp>
        <p:nvSpPr>
          <p:cNvPr id="4" name="Date Placeholder 3">
            <a:extLst>
              <a:ext uri="{FF2B5EF4-FFF2-40B4-BE49-F238E27FC236}">
                <a16:creationId xmlns:a16="http://schemas.microsoft.com/office/drawing/2014/main" id="{09D005CC-8D7C-537D-07F6-652E84CC12FF}"/>
              </a:ext>
            </a:extLst>
          </p:cNvPr>
          <p:cNvSpPr>
            <a:spLocks noGrp="1"/>
          </p:cNvSpPr>
          <p:nvPr>
            <p:ph type="dt" sz="half" idx="10"/>
          </p:nvPr>
        </p:nvSpPr>
        <p:spPr/>
        <p:txBody>
          <a:bodyPr/>
          <a:lstStyle/>
          <a:p>
            <a:fld id="{E9C17FBE-85B3-4903-ADE4-51DFDFB10C32}" type="datetime1">
              <a:rPr lang="en-US" smtClean="0"/>
              <a:t>1/23/2025</a:t>
            </a:fld>
            <a:endParaRPr lang="en-NG"/>
          </a:p>
        </p:txBody>
      </p:sp>
      <p:sp>
        <p:nvSpPr>
          <p:cNvPr id="5" name="Footer Placeholder 4">
            <a:extLst>
              <a:ext uri="{FF2B5EF4-FFF2-40B4-BE49-F238E27FC236}">
                <a16:creationId xmlns:a16="http://schemas.microsoft.com/office/drawing/2014/main" id="{5BDF98F3-A43C-BF06-9ED6-46B820A1F8D5}"/>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04C54534-A3F9-908F-A71B-BAD217647006}"/>
              </a:ext>
            </a:extLst>
          </p:cNvPr>
          <p:cNvSpPr>
            <a:spLocks noGrp="1"/>
          </p:cNvSpPr>
          <p:nvPr>
            <p:ph type="sldNum" sz="quarter" idx="12"/>
          </p:nvPr>
        </p:nvSpPr>
        <p:spPr/>
        <p:txBody>
          <a:bodyPr/>
          <a:lstStyle/>
          <a:p>
            <a:fld id="{7BBDB2D0-01A4-44A9-B2DA-5131476DA0BE}" type="slidenum">
              <a:rPr lang="en-NG" smtClean="0"/>
              <a:t>‹#›</a:t>
            </a:fld>
            <a:endParaRPr lang="en-NG"/>
          </a:p>
        </p:txBody>
      </p:sp>
    </p:spTree>
    <p:extLst>
      <p:ext uri="{BB962C8B-B14F-4D97-AF65-F5344CB8AC3E}">
        <p14:creationId xmlns:p14="http://schemas.microsoft.com/office/powerpoint/2010/main" val="15206611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B401E-C1B1-7413-260F-4D81E6605053}"/>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04F0E50B-F0C7-27E8-8729-F4EB292617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8F341F89-FB57-ACBE-18E8-3DB4497DCD28}"/>
              </a:ext>
            </a:extLst>
          </p:cNvPr>
          <p:cNvSpPr>
            <a:spLocks noGrp="1"/>
          </p:cNvSpPr>
          <p:nvPr>
            <p:ph type="dt" sz="half" idx="10"/>
          </p:nvPr>
        </p:nvSpPr>
        <p:spPr/>
        <p:txBody>
          <a:bodyPr/>
          <a:lstStyle/>
          <a:p>
            <a:fld id="{86F78C1D-A22D-41BE-8F9F-83712EBA40EC}" type="datetime1">
              <a:rPr lang="en-US" smtClean="0"/>
              <a:t>1/23/2025</a:t>
            </a:fld>
            <a:endParaRPr lang="en-NG"/>
          </a:p>
        </p:txBody>
      </p:sp>
      <p:sp>
        <p:nvSpPr>
          <p:cNvPr id="5" name="Footer Placeholder 4">
            <a:extLst>
              <a:ext uri="{FF2B5EF4-FFF2-40B4-BE49-F238E27FC236}">
                <a16:creationId xmlns:a16="http://schemas.microsoft.com/office/drawing/2014/main" id="{152E388C-3895-F77C-F014-0556A63B5290}"/>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883992A8-2237-4AFE-FB24-4A9D9E525F23}"/>
              </a:ext>
            </a:extLst>
          </p:cNvPr>
          <p:cNvSpPr>
            <a:spLocks noGrp="1"/>
          </p:cNvSpPr>
          <p:nvPr>
            <p:ph type="sldNum" sz="quarter" idx="12"/>
          </p:nvPr>
        </p:nvSpPr>
        <p:spPr/>
        <p:txBody>
          <a:bodyPr/>
          <a:lstStyle/>
          <a:p>
            <a:fld id="{7BBDB2D0-01A4-44A9-B2DA-5131476DA0BE}" type="slidenum">
              <a:rPr lang="en-NG" smtClean="0"/>
              <a:t>‹#›</a:t>
            </a:fld>
            <a:endParaRPr lang="en-NG"/>
          </a:p>
        </p:txBody>
      </p:sp>
    </p:spTree>
    <p:extLst>
      <p:ext uri="{BB962C8B-B14F-4D97-AF65-F5344CB8AC3E}">
        <p14:creationId xmlns:p14="http://schemas.microsoft.com/office/powerpoint/2010/main" val="9297974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338D6-EAFD-C89D-3CA3-C742D40062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G"/>
          </a:p>
        </p:txBody>
      </p:sp>
      <p:sp>
        <p:nvSpPr>
          <p:cNvPr id="3" name="Text Placeholder 2">
            <a:extLst>
              <a:ext uri="{FF2B5EF4-FFF2-40B4-BE49-F238E27FC236}">
                <a16:creationId xmlns:a16="http://schemas.microsoft.com/office/drawing/2014/main" id="{C9E8D7DD-9856-DD3D-79E2-EC2CE0B7A6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91D139-E932-047B-78B9-4A19B1B222B9}"/>
              </a:ext>
            </a:extLst>
          </p:cNvPr>
          <p:cNvSpPr>
            <a:spLocks noGrp="1"/>
          </p:cNvSpPr>
          <p:nvPr>
            <p:ph type="dt" sz="half" idx="10"/>
          </p:nvPr>
        </p:nvSpPr>
        <p:spPr/>
        <p:txBody>
          <a:bodyPr/>
          <a:lstStyle/>
          <a:p>
            <a:fld id="{0B234C09-D925-4E01-B6C0-96099EB5352D}" type="datetime1">
              <a:rPr lang="en-US" smtClean="0"/>
              <a:t>1/23/2025</a:t>
            </a:fld>
            <a:endParaRPr lang="en-NG"/>
          </a:p>
        </p:txBody>
      </p:sp>
      <p:sp>
        <p:nvSpPr>
          <p:cNvPr id="5" name="Footer Placeholder 4">
            <a:extLst>
              <a:ext uri="{FF2B5EF4-FFF2-40B4-BE49-F238E27FC236}">
                <a16:creationId xmlns:a16="http://schemas.microsoft.com/office/drawing/2014/main" id="{5A1C0ECE-B03D-7B7B-35E8-BFC745CFB61C}"/>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D40E9334-8179-AA35-1FC2-E2981A9CA70F}"/>
              </a:ext>
            </a:extLst>
          </p:cNvPr>
          <p:cNvSpPr>
            <a:spLocks noGrp="1"/>
          </p:cNvSpPr>
          <p:nvPr>
            <p:ph type="sldNum" sz="quarter" idx="12"/>
          </p:nvPr>
        </p:nvSpPr>
        <p:spPr/>
        <p:txBody>
          <a:bodyPr/>
          <a:lstStyle/>
          <a:p>
            <a:fld id="{7BBDB2D0-01A4-44A9-B2DA-5131476DA0BE}" type="slidenum">
              <a:rPr lang="en-NG" smtClean="0"/>
              <a:t>‹#›</a:t>
            </a:fld>
            <a:endParaRPr lang="en-NG"/>
          </a:p>
        </p:txBody>
      </p:sp>
    </p:spTree>
    <p:extLst>
      <p:ext uri="{BB962C8B-B14F-4D97-AF65-F5344CB8AC3E}">
        <p14:creationId xmlns:p14="http://schemas.microsoft.com/office/powerpoint/2010/main" val="3309630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72A6E-72D3-4890-BA43-F8F8D391F2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81E4230-49C6-F1CD-8E45-C55FAC0658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A840EC-AD30-0FB1-EE9F-D214E4841D0F}"/>
              </a:ext>
            </a:extLst>
          </p:cNvPr>
          <p:cNvSpPr>
            <a:spLocks noGrp="1"/>
          </p:cNvSpPr>
          <p:nvPr>
            <p:ph type="dt" sz="half" idx="10"/>
          </p:nvPr>
        </p:nvSpPr>
        <p:spPr/>
        <p:txBody>
          <a:bodyPr/>
          <a:lstStyle/>
          <a:p>
            <a:fld id="{A42D821C-5EC5-4DCA-B58D-7743C95E1596}" type="datetimeFigureOut">
              <a:rPr lang="en-GB" smtClean="0"/>
              <a:t>23/01/2025</a:t>
            </a:fld>
            <a:endParaRPr lang="en-GB"/>
          </a:p>
        </p:txBody>
      </p:sp>
      <p:sp>
        <p:nvSpPr>
          <p:cNvPr id="5" name="Footer Placeholder 4">
            <a:extLst>
              <a:ext uri="{FF2B5EF4-FFF2-40B4-BE49-F238E27FC236}">
                <a16:creationId xmlns:a16="http://schemas.microsoft.com/office/drawing/2014/main" id="{14B73405-8A1C-9A28-8EBC-BEE9F5D264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A9A7A6-BC73-233E-6182-473B10F3AFEE}"/>
              </a:ext>
            </a:extLst>
          </p:cNvPr>
          <p:cNvSpPr>
            <a:spLocks noGrp="1"/>
          </p:cNvSpPr>
          <p:nvPr>
            <p:ph type="sldNum" sz="quarter" idx="12"/>
          </p:nvPr>
        </p:nvSpPr>
        <p:spPr/>
        <p:txBody>
          <a:bodyPr/>
          <a:lstStyle/>
          <a:p>
            <a:fld id="{75FBF6E9-4A80-42D6-B5D8-B0FB0FB3A61F}" type="slidenum">
              <a:rPr lang="en-GB" smtClean="0"/>
              <a:t>‹#›</a:t>
            </a:fld>
            <a:endParaRPr lang="en-GB"/>
          </a:p>
        </p:txBody>
      </p:sp>
    </p:spTree>
    <p:extLst>
      <p:ext uri="{BB962C8B-B14F-4D97-AF65-F5344CB8AC3E}">
        <p14:creationId xmlns:p14="http://schemas.microsoft.com/office/powerpoint/2010/main" val="3087879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AB488-A781-2F03-E84C-1BF82FA7D660}"/>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321FC0C3-8D4D-3E9D-2783-0E83E8AEF1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Content Placeholder 3">
            <a:extLst>
              <a:ext uri="{FF2B5EF4-FFF2-40B4-BE49-F238E27FC236}">
                <a16:creationId xmlns:a16="http://schemas.microsoft.com/office/drawing/2014/main" id="{F85DA26D-C21D-C2E6-4619-9A1CB68D0A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Date Placeholder 4">
            <a:extLst>
              <a:ext uri="{FF2B5EF4-FFF2-40B4-BE49-F238E27FC236}">
                <a16:creationId xmlns:a16="http://schemas.microsoft.com/office/drawing/2014/main" id="{95AC6B8A-E534-5E7A-9947-ACA4F4CADC20}"/>
              </a:ext>
            </a:extLst>
          </p:cNvPr>
          <p:cNvSpPr>
            <a:spLocks noGrp="1"/>
          </p:cNvSpPr>
          <p:nvPr>
            <p:ph type="dt" sz="half" idx="10"/>
          </p:nvPr>
        </p:nvSpPr>
        <p:spPr/>
        <p:txBody>
          <a:bodyPr/>
          <a:lstStyle/>
          <a:p>
            <a:fld id="{86E706F3-6214-405D-8892-0453BACF295A}" type="datetime1">
              <a:rPr lang="en-US" smtClean="0"/>
              <a:t>1/23/2025</a:t>
            </a:fld>
            <a:endParaRPr lang="en-NG"/>
          </a:p>
        </p:txBody>
      </p:sp>
      <p:sp>
        <p:nvSpPr>
          <p:cNvPr id="6" name="Footer Placeholder 5">
            <a:extLst>
              <a:ext uri="{FF2B5EF4-FFF2-40B4-BE49-F238E27FC236}">
                <a16:creationId xmlns:a16="http://schemas.microsoft.com/office/drawing/2014/main" id="{FC7D6D20-D87D-A2DE-E7D0-990974D1BC0B}"/>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684DC3D8-70F5-9DE4-B9C7-11D286184C90}"/>
              </a:ext>
            </a:extLst>
          </p:cNvPr>
          <p:cNvSpPr>
            <a:spLocks noGrp="1"/>
          </p:cNvSpPr>
          <p:nvPr>
            <p:ph type="sldNum" sz="quarter" idx="12"/>
          </p:nvPr>
        </p:nvSpPr>
        <p:spPr/>
        <p:txBody>
          <a:bodyPr/>
          <a:lstStyle/>
          <a:p>
            <a:fld id="{7BBDB2D0-01A4-44A9-B2DA-5131476DA0BE}" type="slidenum">
              <a:rPr lang="en-NG" smtClean="0"/>
              <a:t>‹#›</a:t>
            </a:fld>
            <a:endParaRPr lang="en-NG"/>
          </a:p>
        </p:txBody>
      </p:sp>
    </p:spTree>
    <p:extLst>
      <p:ext uri="{BB962C8B-B14F-4D97-AF65-F5344CB8AC3E}">
        <p14:creationId xmlns:p14="http://schemas.microsoft.com/office/powerpoint/2010/main" val="23417127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58BD3-CFDF-A9A8-A0A1-AB1428C2E586}"/>
              </a:ext>
            </a:extLst>
          </p:cNvPr>
          <p:cNvSpPr>
            <a:spLocks noGrp="1"/>
          </p:cNvSpPr>
          <p:nvPr>
            <p:ph type="title"/>
          </p:nvPr>
        </p:nvSpPr>
        <p:spPr>
          <a:xfrm>
            <a:off x="839788" y="365125"/>
            <a:ext cx="10515600" cy="1325563"/>
          </a:xfrm>
        </p:spPr>
        <p:txBody>
          <a:bodyPr/>
          <a:lstStyle/>
          <a:p>
            <a:r>
              <a:rPr lang="en-US"/>
              <a:t>Click to edit Master title style</a:t>
            </a:r>
            <a:endParaRPr lang="en-NG"/>
          </a:p>
        </p:txBody>
      </p:sp>
      <p:sp>
        <p:nvSpPr>
          <p:cNvPr id="3" name="Text Placeholder 2">
            <a:extLst>
              <a:ext uri="{FF2B5EF4-FFF2-40B4-BE49-F238E27FC236}">
                <a16:creationId xmlns:a16="http://schemas.microsoft.com/office/drawing/2014/main" id="{9C7ABFDA-5FB3-F265-5121-EAC173FE8E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F39921-D38A-C7BD-5DA7-4154BFCAF8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Text Placeholder 4">
            <a:extLst>
              <a:ext uri="{FF2B5EF4-FFF2-40B4-BE49-F238E27FC236}">
                <a16:creationId xmlns:a16="http://schemas.microsoft.com/office/drawing/2014/main" id="{88E94568-3121-273B-6C47-19470F6832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F250D9-6285-855A-CD19-89A8F522BB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7" name="Date Placeholder 6">
            <a:extLst>
              <a:ext uri="{FF2B5EF4-FFF2-40B4-BE49-F238E27FC236}">
                <a16:creationId xmlns:a16="http://schemas.microsoft.com/office/drawing/2014/main" id="{662A4ED5-F345-03EA-E14F-BFFEB87B20DE}"/>
              </a:ext>
            </a:extLst>
          </p:cNvPr>
          <p:cNvSpPr>
            <a:spLocks noGrp="1"/>
          </p:cNvSpPr>
          <p:nvPr>
            <p:ph type="dt" sz="half" idx="10"/>
          </p:nvPr>
        </p:nvSpPr>
        <p:spPr/>
        <p:txBody>
          <a:bodyPr/>
          <a:lstStyle/>
          <a:p>
            <a:fld id="{21366555-CF6D-4447-BA4D-839623909AAC}" type="datetime1">
              <a:rPr lang="en-US" smtClean="0"/>
              <a:t>1/23/2025</a:t>
            </a:fld>
            <a:endParaRPr lang="en-NG"/>
          </a:p>
        </p:txBody>
      </p:sp>
      <p:sp>
        <p:nvSpPr>
          <p:cNvPr id="8" name="Footer Placeholder 7">
            <a:extLst>
              <a:ext uri="{FF2B5EF4-FFF2-40B4-BE49-F238E27FC236}">
                <a16:creationId xmlns:a16="http://schemas.microsoft.com/office/drawing/2014/main" id="{EC941ED4-AE72-4E1C-DF13-2C0C187B4BFF}"/>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BE75348C-7924-B7E0-8E7A-1296DB2BF8D2}"/>
              </a:ext>
            </a:extLst>
          </p:cNvPr>
          <p:cNvSpPr>
            <a:spLocks noGrp="1"/>
          </p:cNvSpPr>
          <p:nvPr>
            <p:ph type="sldNum" sz="quarter" idx="12"/>
          </p:nvPr>
        </p:nvSpPr>
        <p:spPr/>
        <p:txBody>
          <a:bodyPr/>
          <a:lstStyle/>
          <a:p>
            <a:fld id="{7BBDB2D0-01A4-44A9-B2DA-5131476DA0BE}" type="slidenum">
              <a:rPr lang="en-NG" smtClean="0"/>
              <a:t>‹#›</a:t>
            </a:fld>
            <a:endParaRPr lang="en-NG"/>
          </a:p>
        </p:txBody>
      </p:sp>
    </p:spTree>
    <p:extLst>
      <p:ext uri="{BB962C8B-B14F-4D97-AF65-F5344CB8AC3E}">
        <p14:creationId xmlns:p14="http://schemas.microsoft.com/office/powerpoint/2010/main" val="36144773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42723-96A7-C87E-284F-512B029EA64E}"/>
              </a:ext>
            </a:extLst>
          </p:cNvPr>
          <p:cNvSpPr>
            <a:spLocks noGrp="1"/>
          </p:cNvSpPr>
          <p:nvPr>
            <p:ph type="title"/>
          </p:nvPr>
        </p:nvSpPr>
        <p:spPr/>
        <p:txBody>
          <a:bodyPr/>
          <a:lstStyle/>
          <a:p>
            <a:r>
              <a:rPr lang="en-US"/>
              <a:t>Click to edit Master title style</a:t>
            </a:r>
            <a:endParaRPr lang="en-NG"/>
          </a:p>
        </p:txBody>
      </p:sp>
      <p:sp>
        <p:nvSpPr>
          <p:cNvPr id="3" name="Date Placeholder 2">
            <a:extLst>
              <a:ext uri="{FF2B5EF4-FFF2-40B4-BE49-F238E27FC236}">
                <a16:creationId xmlns:a16="http://schemas.microsoft.com/office/drawing/2014/main" id="{63C1B2AE-9F29-8694-F694-C93E9D411AD9}"/>
              </a:ext>
            </a:extLst>
          </p:cNvPr>
          <p:cNvSpPr>
            <a:spLocks noGrp="1"/>
          </p:cNvSpPr>
          <p:nvPr>
            <p:ph type="dt" sz="half" idx="10"/>
          </p:nvPr>
        </p:nvSpPr>
        <p:spPr/>
        <p:txBody>
          <a:bodyPr/>
          <a:lstStyle/>
          <a:p>
            <a:fld id="{AC3AFF2E-7750-400D-AA6E-91E1E370D772}" type="datetime1">
              <a:rPr lang="en-US" smtClean="0"/>
              <a:t>1/23/2025</a:t>
            </a:fld>
            <a:endParaRPr lang="en-NG"/>
          </a:p>
        </p:txBody>
      </p:sp>
      <p:sp>
        <p:nvSpPr>
          <p:cNvPr id="4" name="Footer Placeholder 3">
            <a:extLst>
              <a:ext uri="{FF2B5EF4-FFF2-40B4-BE49-F238E27FC236}">
                <a16:creationId xmlns:a16="http://schemas.microsoft.com/office/drawing/2014/main" id="{F3CFC9FF-76FD-55D7-790F-E8CEB86E3F4C}"/>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3BD63E65-6545-E339-9F0A-25F608309F91}"/>
              </a:ext>
            </a:extLst>
          </p:cNvPr>
          <p:cNvSpPr>
            <a:spLocks noGrp="1"/>
          </p:cNvSpPr>
          <p:nvPr>
            <p:ph type="sldNum" sz="quarter" idx="12"/>
          </p:nvPr>
        </p:nvSpPr>
        <p:spPr/>
        <p:txBody>
          <a:bodyPr/>
          <a:lstStyle/>
          <a:p>
            <a:fld id="{7BBDB2D0-01A4-44A9-B2DA-5131476DA0BE}" type="slidenum">
              <a:rPr lang="en-NG" smtClean="0"/>
              <a:t>‹#›</a:t>
            </a:fld>
            <a:endParaRPr lang="en-NG"/>
          </a:p>
        </p:txBody>
      </p:sp>
    </p:spTree>
    <p:extLst>
      <p:ext uri="{BB962C8B-B14F-4D97-AF65-F5344CB8AC3E}">
        <p14:creationId xmlns:p14="http://schemas.microsoft.com/office/powerpoint/2010/main" val="26945013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9287EA-2827-B614-6D3A-D99B8959BAB8}"/>
              </a:ext>
            </a:extLst>
          </p:cNvPr>
          <p:cNvSpPr>
            <a:spLocks noGrp="1"/>
          </p:cNvSpPr>
          <p:nvPr>
            <p:ph type="dt" sz="half" idx="10"/>
          </p:nvPr>
        </p:nvSpPr>
        <p:spPr/>
        <p:txBody>
          <a:bodyPr/>
          <a:lstStyle/>
          <a:p>
            <a:fld id="{7C3B43E7-BF6A-48AC-8026-CF15FB9CC1D9}" type="datetime1">
              <a:rPr lang="en-US" smtClean="0"/>
              <a:t>1/23/2025</a:t>
            </a:fld>
            <a:endParaRPr lang="en-NG"/>
          </a:p>
        </p:txBody>
      </p:sp>
      <p:sp>
        <p:nvSpPr>
          <p:cNvPr id="3" name="Footer Placeholder 2">
            <a:extLst>
              <a:ext uri="{FF2B5EF4-FFF2-40B4-BE49-F238E27FC236}">
                <a16:creationId xmlns:a16="http://schemas.microsoft.com/office/drawing/2014/main" id="{35B3E1D8-30D0-BE45-B37F-A35F6CA10651}"/>
              </a:ext>
            </a:extLst>
          </p:cNvPr>
          <p:cNvSpPr>
            <a:spLocks noGrp="1"/>
          </p:cNvSpPr>
          <p:nvPr>
            <p:ph type="ftr" sz="quarter" idx="11"/>
          </p:nvPr>
        </p:nvSpPr>
        <p:spPr/>
        <p:txBody>
          <a:bodyPr/>
          <a:lstStyle/>
          <a:p>
            <a:endParaRPr lang="en-NG"/>
          </a:p>
        </p:txBody>
      </p:sp>
      <p:sp>
        <p:nvSpPr>
          <p:cNvPr id="4" name="Slide Number Placeholder 3">
            <a:extLst>
              <a:ext uri="{FF2B5EF4-FFF2-40B4-BE49-F238E27FC236}">
                <a16:creationId xmlns:a16="http://schemas.microsoft.com/office/drawing/2014/main" id="{1359BF83-AF1F-47D0-6B74-2B27B1C23864}"/>
              </a:ext>
            </a:extLst>
          </p:cNvPr>
          <p:cNvSpPr>
            <a:spLocks noGrp="1"/>
          </p:cNvSpPr>
          <p:nvPr>
            <p:ph type="sldNum" sz="quarter" idx="12"/>
          </p:nvPr>
        </p:nvSpPr>
        <p:spPr/>
        <p:txBody>
          <a:bodyPr/>
          <a:lstStyle/>
          <a:p>
            <a:fld id="{7BBDB2D0-01A4-44A9-B2DA-5131476DA0BE}" type="slidenum">
              <a:rPr lang="en-NG" smtClean="0"/>
              <a:t>‹#›</a:t>
            </a:fld>
            <a:endParaRPr lang="en-NG"/>
          </a:p>
        </p:txBody>
      </p:sp>
    </p:spTree>
    <p:extLst>
      <p:ext uri="{BB962C8B-B14F-4D97-AF65-F5344CB8AC3E}">
        <p14:creationId xmlns:p14="http://schemas.microsoft.com/office/powerpoint/2010/main" val="30502903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88735-0B94-090A-8BF4-E1CE802DC3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Content Placeholder 2">
            <a:extLst>
              <a:ext uri="{FF2B5EF4-FFF2-40B4-BE49-F238E27FC236}">
                <a16:creationId xmlns:a16="http://schemas.microsoft.com/office/drawing/2014/main" id="{31B1FC3C-BEA8-8C93-516D-94354D0AF7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Text Placeholder 3">
            <a:extLst>
              <a:ext uri="{FF2B5EF4-FFF2-40B4-BE49-F238E27FC236}">
                <a16:creationId xmlns:a16="http://schemas.microsoft.com/office/drawing/2014/main" id="{9826DD04-3274-9ABF-CFA1-5B4E88E9C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784626-F43E-BA94-52B3-AB5DBA4AD7F5}"/>
              </a:ext>
            </a:extLst>
          </p:cNvPr>
          <p:cNvSpPr>
            <a:spLocks noGrp="1"/>
          </p:cNvSpPr>
          <p:nvPr>
            <p:ph type="dt" sz="half" idx="10"/>
          </p:nvPr>
        </p:nvSpPr>
        <p:spPr/>
        <p:txBody>
          <a:bodyPr/>
          <a:lstStyle/>
          <a:p>
            <a:fld id="{4C97D631-523B-45EE-B4E2-13601C4F337C}" type="datetime1">
              <a:rPr lang="en-US" smtClean="0"/>
              <a:t>1/23/2025</a:t>
            </a:fld>
            <a:endParaRPr lang="en-NG"/>
          </a:p>
        </p:txBody>
      </p:sp>
      <p:sp>
        <p:nvSpPr>
          <p:cNvPr id="6" name="Footer Placeholder 5">
            <a:extLst>
              <a:ext uri="{FF2B5EF4-FFF2-40B4-BE49-F238E27FC236}">
                <a16:creationId xmlns:a16="http://schemas.microsoft.com/office/drawing/2014/main" id="{2E51CE75-C31E-7CC8-0BAE-76F1E0E21765}"/>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6EC10DDC-BECB-EB07-5B8D-892B2FF9851E}"/>
              </a:ext>
            </a:extLst>
          </p:cNvPr>
          <p:cNvSpPr>
            <a:spLocks noGrp="1"/>
          </p:cNvSpPr>
          <p:nvPr>
            <p:ph type="sldNum" sz="quarter" idx="12"/>
          </p:nvPr>
        </p:nvSpPr>
        <p:spPr/>
        <p:txBody>
          <a:bodyPr/>
          <a:lstStyle/>
          <a:p>
            <a:fld id="{7BBDB2D0-01A4-44A9-B2DA-5131476DA0BE}" type="slidenum">
              <a:rPr lang="en-NG" smtClean="0"/>
              <a:t>‹#›</a:t>
            </a:fld>
            <a:endParaRPr lang="en-NG"/>
          </a:p>
        </p:txBody>
      </p:sp>
    </p:spTree>
    <p:extLst>
      <p:ext uri="{BB962C8B-B14F-4D97-AF65-F5344CB8AC3E}">
        <p14:creationId xmlns:p14="http://schemas.microsoft.com/office/powerpoint/2010/main" val="34925801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EDA02-E319-1262-D8D5-0FE9273B6A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Picture Placeholder 2">
            <a:extLst>
              <a:ext uri="{FF2B5EF4-FFF2-40B4-BE49-F238E27FC236}">
                <a16:creationId xmlns:a16="http://schemas.microsoft.com/office/drawing/2014/main" id="{3FEC61CA-5B9D-C7D9-2700-6CF8D23930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9C2AC49D-8A89-9FA2-466E-D8856872F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C96DB5-AC77-B5AB-2F4C-2AAE8B865338}"/>
              </a:ext>
            </a:extLst>
          </p:cNvPr>
          <p:cNvSpPr>
            <a:spLocks noGrp="1"/>
          </p:cNvSpPr>
          <p:nvPr>
            <p:ph type="dt" sz="half" idx="10"/>
          </p:nvPr>
        </p:nvSpPr>
        <p:spPr/>
        <p:txBody>
          <a:bodyPr/>
          <a:lstStyle/>
          <a:p>
            <a:fld id="{56DD77A9-9A3B-49D4-B210-25B1C668B6B0}" type="datetime1">
              <a:rPr lang="en-US" smtClean="0"/>
              <a:t>1/23/2025</a:t>
            </a:fld>
            <a:endParaRPr lang="en-NG"/>
          </a:p>
        </p:txBody>
      </p:sp>
      <p:sp>
        <p:nvSpPr>
          <p:cNvPr id="6" name="Footer Placeholder 5">
            <a:extLst>
              <a:ext uri="{FF2B5EF4-FFF2-40B4-BE49-F238E27FC236}">
                <a16:creationId xmlns:a16="http://schemas.microsoft.com/office/drawing/2014/main" id="{9FA75DBE-C453-F25F-7D45-D01356D582E3}"/>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3DC75F83-7C1F-86E9-4F29-22E48CEA3AA8}"/>
              </a:ext>
            </a:extLst>
          </p:cNvPr>
          <p:cNvSpPr>
            <a:spLocks noGrp="1"/>
          </p:cNvSpPr>
          <p:nvPr>
            <p:ph type="sldNum" sz="quarter" idx="12"/>
          </p:nvPr>
        </p:nvSpPr>
        <p:spPr/>
        <p:txBody>
          <a:bodyPr/>
          <a:lstStyle/>
          <a:p>
            <a:fld id="{7BBDB2D0-01A4-44A9-B2DA-5131476DA0BE}" type="slidenum">
              <a:rPr lang="en-NG" smtClean="0"/>
              <a:t>‹#›</a:t>
            </a:fld>
            <a:endParaRPr lang="en-NG"/>
          </a:p>
        </p:txBody>
      </p:sp>
    </p:spTree>
    <p:extLst>
      <p:ext uri="{BB962C8B-B14F-4D97-AF65-F5344CB8AC3E}">
        <p14:creationId xmlns:p14="http://schemas.microsoft.com/office/powerpoint/2010/main" val="2226441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18641-B41C-9542-B037-3055B28521E6}"/>
              </a:ext>
            </a:extLst>
          </p:cNvPr>
          <p:cNvSpPr>
            <a:spLocks noGrp="1"/>
          </p:cNvSpPr>
          <p:nvPr>
            <p:ph type="title"/>
          </p:nvPr>
        </p:nvSpPr>
        <p:spPr/>
        <p:txBody>
          <a:bodyPr/>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89D19AB2-CD47-8E8F-F325-21662E737D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B06ED27D-2656-1FFF-48E0-5C13CEF7FFCC}"/>
              </a:ext>
            </a:extLst>
          </p:cNvPr>
          <p:cNvSpPr>
            <a:spLocks noGrp="1"/>
          </p:cNvSpPr>
          <p:nvPr>
            <p:ph type="dt" sz="half" idx="10"/>
          </p:nvPr>
        </p:nvSpPr>
        <p:spPr/>
        <p:txBody>
          <a:bodyPr/>
          <a:lstStyle/>
          <a:p>
            <a:fld id="{64F6A64C-DD39-4FF8-87CE-B1762A90FBE4}" type="datetime1">
              <a:rPr lang="en-US" smtClean="0"/>
              <a:t>1/23/2025</a:t>
            </a:fld>
            <a:endParaRPr lang="en-NG"/>
          </a:p>
        </p:txBody>
      </p:sp>
      <p:sp>
        <p:nvSpPr>
          <p:cNvPr id="5" name="Footer Placeholder 4">
            <a:extLst>
              <a:ext uri="{FF2B5EF4-FFF2-40B4-BE49-F238E27FC236}">
                <a16:creationId xmlns:a16="http://schemas.microsoft.com/office/drawing/2014/main" id="{0A7A2DCA-E77B-763D-8153-8EABB13808AC}"/>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E5FDBAF4-A926-C08F-7B71-3F2741195948}"/>
              </a:ext>
            </a:extLst>
          </p:cNvPr>
          <p:cNvSpPr>
            <a:spLocks noGrp="1"/>
          </p:cNvSpPr>
          <p:nvPr>
            <p:ph type="sldNum" sz="quarter" idx="12"/>
          </p:nvPr>
        </p:nvSpPr>
        <p:spPr/>
        <p:txBody>
          <a:bodyPr/>
          <a:lstStyle/>
          <a:p>
            <a:fld id="{7BBDB2D0-01A4-44A9-B2DA-5131476DA0BE}" type="slidenum">
              <a:rPr lang="en-NG" smtClean="0"/>
              <a:t>‹#›</a:t>
            </a:fld>
            <a:endParaRPr lang="en-NG"/>
          </a:p>
        </p:txBody>
      </p:sp>
    </p:spTree>
    <p:extLst>
      <p:ext uri="{BB962C8B-B14F-4D97-AF65-F5344CB8AC3E}">
        <p14:creationId xmlns:p14="http://schemas.microsoft.com/office/powerpoint/2010/main" val="25284792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1B9AB4-C69E-ECDB-A3F9-53DA883697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D4807753-FAEA-1098-2F95-EAC2F9EE7F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E41D2362-54E7-BA9D-778A-7CF20E274AFC}"/>
              </a:ext>
            </a:extLst>
          </p:cNvPr>
          <p:cNvSpPr>
            <a:spLocks noGrp="1"/>
          </p:cNvSpPr>
          <p:nvPr>
            <p:ph type="dt" sz="half" idx="10"/>
          </p:nvPr>
        </p:nvSpPr>
        <p:spPr/>
        <p:txBody>
          <a:bodyPr/>
          <a:lstStyle/>
          <a:p>
            <a:fld id="{314FF045-C248-4504-9583-5FB1408FE062}" type="datetime1">
              <a:rPr lang="en-US" smtClean="0"/>
              <a:t>1/23/2025</a:t>
            </a:fld>
            <a:endParaRPr lang="en-NG"/>
          </a:p>
        </p:txBody>
      </p:sp>
      <p:sp>
        <p:nvSpPr>
          <p:cNvPr id="5" name="Footer Placeholder 4">
            <a:extLst>
              <a:ext uri="{FF2B5EF4-FFF2-40B4-BE49-F238E27FC236}">
                <a16:creationId xmlns:a16="http://schemas.microsoft.com/office/drawing/2014/main" id="{8A489AED-A1B3-53F4-44E6-EFAD85713835}"/>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D1BBE25F-B8CF-938D-292B-D1283C20BCED}"/>
              </a:ext>
            </a:extLst>
          </p:cNvPr>
          <p:cNvSpPr>
            <a:spLocks noGrp="1"/>
          </p:cNvSpPr>
          <p:nvPr>
            <p:ph type="sldNum" sz="quarter" idx="12"/>
          </p:nvPr>
        </p:nvSpPr>
        <p:spPr/>
        <p:txBody>
          <a:bodyPr/>
          <a:lstStyle/>
          <a:p>
            <a:fld id="{7BBDB2D0-01A4-44A9-B2DA-5131476DA0BE}" type="slidenum">
              <a:rPr lang="en-NG" smtClean="0"/>
              <a:t>‹#›</a:t>
            </a:fld>
            <a:endParaRPr lang="en-NG"/>
          </a:p>
        </p:txBody>
      </p:sp>
    </p:spTree>
    <p:extLst>
      <p:ext uri="{BB962C8B-B14F-4D97-AF65-F5344CB8AC3E}">
        <p14:creationId xmlns:p14="http://schemas.microsoft.com/office/powerpoint/2010/main" val="22720932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46D1-CD90-47BE-912E-77EF83C003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4EC040-6AFD-4751-ABEA-2EFB301563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7DF826-E48F-4D76-8A79-8B662B8B292D}"/>
              </a:ext>
            </a:extLst>
          </p:cNvPr>
          <p:cNvSpPr>
            <a:spLocks noGrp="1"/>
          </p:cNvSpPr>
          <p:nvPr>
            <p:ph type="dt" sz="half" idx="10"/>
          </p:nvPr>
        </p:nvSpPr>
        <p:spPr/>
        <p:txBody>
          <a:bodyPr/>
          <a:lstStyle/>
          <a:p>
            <a:fld id="{447AAF79-9A1F-49AE-984E-90FDA9E175DF}" type="datetimeFigureOut">
              <a:rPr lang="en-US" smtClean="0"/>
              <a:t>1/23/2025</a:t>
            </a:fld>
            <a:endParaRPr lang="en-US"/>
          </a:p>
        </p:txBody>
      </p:sp>
      <p:sp>
        <p:nvSpPr>
          <p:cNvPr id="5" name="Footer Placeholder 4">
            <a:extLst>
              <a:ext uri="{FF2B5EF4-FFF2-40B4-BE49-F238E27FC236}">
                <a16:creationId xmlns:a16="http://schemas.microsoft.com/office/drawing/2014/main" id="{17AAD356-7E25-432C-B708-BA6CBF25CC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FAC501-E26A-4594-8777-6AC557882E3E}"/>
              </a:ext>
            </a:extLst>
          </p:cNvPr>
          <p:cNvSpPr>
            <a:spLocks noGrp="1"/>
          </p:cNvSpPr>
          <p:nvPr>
            <p:ph type="sldNum" sz="quarter" idx="12"/>
          </p:nvPr>
        </p:nvSpPr>
        <p:spPr/>
        <p:txBody>
          <a:bodyPr/>
          <a:lstStyle/>
          <a:p>
            <a:fld id="{2A344468-075E-4BE1-8E11-9F39CA265C9F}" type="slidenum">
              <a:rPr lang="en-US" smtClean="0"/>
              <a:t>‹#›</a:t>
            </a:fld>
            <a:endParaRPr lang="en-US"/>
          </a:p>
        </p:txBody>
      </p:sp>
    </p:spTree>
    <p:extLst>
      <p:ext uri="{BB962C8B-B14F-4D97-AF65-F5344CB8AC3E}">
        <p14:creationId xmlns:p14="http://schemas.microsoft.com/office/powerpoint/2010/main" val="25098298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8C22-2235-43EA-8EC8-871C9437DE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B10BF1-54A4-48A6-AA19-DDE05C74A6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75AB62-DC20-4963-9C28-5550D0D171B4}"/>
              </a:ext>
            </a:extLst>
          </p:cNvPr>
          <p:cNvSpPr>
            <a:spLocks noGrp="1"/>
          </p:cNvSpPr>
          <p:nvPr>
            <p:ph type="dt" sz="half" idx="10"/>
          </p:nvPr>
        </p:nvSpPr>
        <p:spPr/>
        <p:txBody>
          <a:bodyPr/>
          <a:lstStyle/>
          <a:p>
            <a:fld id="{447AAF79-9A1F-49AE-984E-90FDA9E175DF}" type="datetimeFigureOut">
              <a:rPr lang="en-US" smtClean="0"/>
              <a:t>1/23/2025</a:t>
            </a:fld>
            <a:endParaRPr lang="en-US"/>
          </a:p>
        </p:txBody>
      </p:sp>
      <p:sp>
        <p:nvSpPr>
          <p:cNvPr id="5" name="Footer Placeholder 4">
            <a:extLst>
              <a:ext uri="{FF2B5EF4-FFF2-40B4-BE49-F238E27FC236}">
                <a16:creationId xmlns:a16="http://schemas.microsoft.com/office/drawing/2014/main" id="{7407A21D-DFA1-435D-B260-194EBD11D3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B70F3-1713-43A7-9CF1-C5B3DED501A0}"/>
              </a:ext>
            </a:extLst>
          </p:cNvPr>
          <p:cNvSpPr>
            <a:spLocks noGrp="1"/>
          </p:cNvSpPr>
          <p:nvPr>
            <p:ph type="sldNum" sz="quarter" idx="12"/>
          </p:nvPr>
        </p:nvSpPr>
        <p:spPr/>
        <p:txBody>
          <a:bodyPr/>
          <a:lstStyle/>
          <a:p>
            <a:fld id="{2A344468-075E-4BE1-8E11-9F39CA265C9F}" type="slidenum">
              <a:rPr lang="en-US" smtClean="0"/>
              <a:t>‹#›</a:t>
            </a:fld>
            <a:endParaRPr lang="en-US"/>
          </a:p>
        </p:txBody>
      </p:sp>
    </p:spTree>
    <p:extLst>
      <p:ext uri="{BB962C8B-B14F-4D97-AF65-F5344CB8AC3E}">
        <p14:creationId xmlns:p14="http://schemas.microsoft.com/office/powerpoint/2010/main" val="2084265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405FA-A69A-8979-247C-883529F8F70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66D474A-0482-F3B0-51CD-70480B8E00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C46D384-DEA1-A72D-EB82-8D617CB873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E6AE3C8-6026-9A80-6E2F-ABB2ED848F5D}"/>
              </a:ext>
            </a:extLst>
          </p:cNvPr>
          <p:cNvSpPr>
            <a:spLocks noGrp="1"/>
          </p:cNvSpPr>
          <p:nvPr>
            <p:ph type="dt" sz="half" idx="10"/>
          </p:nvPr>
        </p:nvSpPr>
        <p:spPr/>
        <p:txBody>
          <a:bodyPr/>
          <a:lstStyle/>
          <a:p>
            <a:fld id="{A42D821C-5EC5-4DCA-B58D-7743C95E1596}" type="datetimeFigureOut">
              <a:rPr lang="en-GB" smtClean="0"/>
              <a:t>23/01/2025</a:t>
            </a:fld>
            <a:endParaRPr lang="en-GB"/>
          </a:p>
        </p:txBody>
      </p:sp>
      <p:sp>
        <p:nvSpPr>
          <p:cNvPr id="6" name="Footer Placeholder 5">
            <a:extLst>
              <a:ext uri="{FF2B5EF4-FFF2-40B4-BE49-F238E27FC236}">
                <a16:creationId xmlns:a16="http://schemas.microsoft.com/office/drawing/2014/main" id="{F4DE739A-E9CB-3BFE-4C16-72E838C486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EF32A1D-D522-EFF3-917A-89690ED7D540}"/>
              </a:ext>
            </a:extLst>
          </p:cNvPr>
          <p:cNvSpPr>
            <a:spLocks noGrp="1"/>
          </p:cNvSpPr>
          <p:nvPr>
            <p:ph type="sldNum" sz="quarter" idx="12"/>
          </p:nvPr>
        </p:nvSpPr>
        <p:spPr/>
        <p:txBody>
          <a:bodyPr/>
          <a:lstStyle/>
          <a:p>
            <a:fld id="{75FBF6E9-4A80-42D6-B5D8-B0FB0FB3A61F}" type="slidenum">
              <a:rPr lang="en-GB" smtClean="0"/>
              <a:t>‹#›</a:t>
            </a:fld>
            <a:endParaRPr lang="en-GB"/>
          </a:p>
        </p:txBody>
      </p:sp>
    </p:spTree>
    <p:extLst>
      <p:ext uri="{BB962C8B-B14F-4D97-AF65-F5344CB8AC3E}">
        <p14:creationId xmlns:p14="http://schemas.microsoft.com/office/powerpoint/2010/main" val="11439819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C4662-10BF-40A4-B7CE-7A2A7AB18E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6EC688-7E6C-40EB-ADE2-55A315C80C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A46AA4-CE36-4956-9E39-9BE5A64FF1D5}"/>
              </a:ext>
            </a:extLst>
          </p:cNvPr>
          <p:cNvSpPr>
            <a:spLocks noGrp="1"/>
          </p:cNvSpPr>
          <p:nvPr>
            <p:ph type="dt" sz="half" idx="10"/>
          </p:nvPr>
        </p:nvSpPr>
        <p:spPr/>
        <p:txBody>
          <a:bodyPr/>
          <a:lstStyle/>
          <a:p>
            <a:fld id="{447AAF79-9A1F-49AE-984E-90FDA9E175DF}" type="datetimeFigureOut">
              <a:rPr lang="en-US" smtClean="0"/>
              <a:t>1/23/2025</a:t>
            </a:fld>
            <a:endParaRPr lang="en-US"/>
          </a:p>
        </p:txBody>
      </p:sp>
      <p:sp>
        <p:nvSpPr>
          <p:cNvPr id="5" name="Footer Placeholder 4">
            <a:extLst>
              <a:ext uri="{FF2B5EF4-FFF2-40B4-BE49-F238E27FC236}">
                <a16:creationId xmlns:a16="http://schemas.microsoft.com/office/drawing/2014/main" id="{DA78D081-D999-4110-9515-12ABA00C0F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8C6E5D-D4B7-47D8-8162-58B37C7A2CC9}"/>
              </a:ext>
            </a:extLst>
          </p:cNvPr>
          <p:cNvSpPr>
            <a:spLocks noGrp="1"/>
          </p:cNvSpPr>
          <p:nvPr>
            <p:ph type="sldNum" sz="quarter" idx="12"/>
          </p:nvPr>
        </p:nvSpPr>
        <p:spPr/>
        <p:txBody>
          <a:bodyPr/>
          <a:lstStyle/>
          <a:p>
            <a:fld id="{2A344468-075E-4BE1-8E11-9F39CA265C9F}" type="slidenum">
              <a:rPr lang="en-US" smtClean="0"/>
              <a:t>‹#›</a:t>
            </a:fld>
            <a:endParaRPr lang="en-US"/>
          </a:p>
        </p:txBody>
      </p:sp>
    </p:spTree>
    <p:extLst>
      <p:ext uri="{BB962C8B-B14F-4D97-AF65-F5344CB8AC3E}">
        <p14:creationId xmlns:p14="http://schemas.microsoft.com/office/powerpoint/2010/main" val="21312915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BDF81-668C-45CB-80AB-0EEC853961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6C8838-D1F9-46CD-ACAF-DF54BA5614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DBE4C9-AD76-40DC-8763-579A359F57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D853DC-E741-4105-82DF-D4BBD0B87A41}"/>
              </a:ext>
            </a:extLst>
          </p:cNvPr>
          <p:cNvSpPr>
            <a:spLocks noGrp="1"/>
          </p:cNvSpPr>
          <p:nvPr>
            <p:ph type="dt" sz="half" idx="10"/>
          </p:nvPr>
        </p:nvSpPr>
        <p:spPr/>
        <p:txBody>
          <a:bodyPr/>
          <a:lstStyle/>
          <a:p>
            <a:fld id="{447AAF79-9A1F-49AE-984E-90FDA9E175DF}" type="datetimeFigureOut">
              <a:rPr lang="en-US" smtClean="0"/>
              <a:t>1/23/2025</a:t>
            </a:fld>
            <a:endParaRPr lang="en-US"/>
          </a:p>
        </p:txBody>
      </p:sp>
      <p:sp>
        <p:nvSpPr>
          <p:cNvPr id="6" name="Footer Placeholder 5">
            <a:extLst>
              <a:ext uri="{FF2B5EF4-FFF2-40B4-BE49-F238E27FC236}">
                <a16:creationId xmlns:a16="http://schemas.microsoft.com/office/drawing/2014/main" id="{3CBA55FC-22F3-4787-902D-3ED12B77A2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ED5E11-DE5D-4062-9DEE-697772894B75}"/>
              </a:ext>
            </a:extLst>
          </p:cNvPr>
          <p:cNvSpPr>
            <a:spLocks noGrp="1"/>
          </p:cNvSpPr>
          <p:nvPr>
            <p:ph type="sldNum" sz="quarter" idx="12"/>
          </p:nvPr>
        </p:nvSpPr>
        <p:spPr/>
        <p:txBody>
          <a:bodyPr/>
          <a:lstStyle/>
          <a:p>
            <a:fld id="{2A344468-075E-4BE1-8E11-9F39CA265C9F}" type="slidenum">
              <a:rPr lang="en-US" smtClean="0"/>
              <a:t>‹#›</a:t>
            </a:fld>
            <a:endParaRPr lang="en-US"/>
          </a:p>
        </p:txBody>
      </p:sp>
    </p:spTree>
    <p:extLst>
      <p:ext uri="{BB962C8B-B14F-4D97-AF65-F5344CB8AC3E}">
        <p14:creationId xmlns:p14="http://schemas.microsoft.com/office/powerpoint/2010/main" val="32268403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695B-8075-4FBC-8625-E27F35035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1EDFC1-3CCD-4B4C-9E3E-7BE10D3B9D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96E050-496E-4A48-9268-DA148ADDE1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04821D-90A1-43F8-99D7-7897FE3B4C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43A4A2-A39E-447B-BB1C-2111778263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6419EA-9F4C-47A7-8C57-5ECC8561861F}"/>
              </a:ext>
            </a:extLst>
          </p:cNvPr>
          <p:cNvSpPr>
            <a:spLocks noGrp="1"/>
          </p:cNvSpPr>
          <p:nvPr>
            <p:ph type="dt" sz="half" idx="10"/>
          </p:nvPr>
        </p:nvSpPr>
        <p:spPr/>
        <p:txBody>
          <a:bodyPr/>
          <a:lstStyle/>
          <a:p>
            <a:fld id="{447AAF79-9A1F-49AE-984E-90FDA9E175DF}" type="datetimeFigureOut">
              <a:rPr lang="en-US" smtClean="0"/>
              <a:t>1/23/2025</a:t>
            </a:fld>
            <a:endParaRPr lang="en-US"/>
          </a:p>
        </p:txBody>
      </p:sp>
      <p:sp>
        <p:nvSpPr>
          <p:cNvPr id="8" name="Footer Placeholder 7">
            <a:extLst>
              <a:ext uri="{FF2B5EF4-FFF2-40B4-BE49-F238E27FC236}">
                <a16:creationId xmlns:a16="http://schemas.microsoft.com/office/drawing/2014/main" id="{939988A4-C5B3-4312-9F68-BF68E416E2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587A09-4B95-439F-AF80-7638A028579E}"/>
              </a:ext>
            </a:extLst>
          </p:cNvPr>
          <p:cNvSpPr>
            <a:spLocks noGrp="1"/>
          </p:cNvSpPr>
          <p:nvPr>
            <p:ph type="sldNum" sz="quarter" idx="12"/>
          </p:nvPr>
        </p:nvSpPr>
        <p:spPr/>
        <p:txBody>
          <a:bodyPr/>
          <a:lstStyle/>
          <a:p>
            <a:fld id="{2A344468-075E-4BE1-8E11-9F39CA265C9F}" type="slidenum">
              <a:rPr lang="en-US" smtClean="0"/>
              <a:t>‹#›</a:t>
            </a:fld>
            <a:endParaRPr lang="en-US"/>
          </a:p>
        </p:txBody>
      </p:sp>
    </p:spTree>
    <p:extLst>
      <p:ext uri="{BB962C8B-B14F-4D97-AF65-F5344CB8AC3E}">
        <p14:creationId xmlns:p14="http://schemas.microsoft.com/office/powerpoint/2010/main" val="23163304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491E6-3302-4412-9569-5EA8484095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95A540-9573-4FA9-BD39-BA9B7752820B}"/>
              </a:ext>
            </a:extLst>
          </p:cNvPr>
          <p:cNvSpPr>
            <a:spLocks noGrp="1"/>
          </p:cNvSpPr>
          <p:nvPr>
            <p:ph type="dt" sz="half" idx="10"/>
          </p:nvPr>
        </p:nvSpPr>
        <p:spPr/>
        <p:txBody>
          <a:bodyPr/>
          <a:lstStyle/>
          <a:p>
            <a:fld id="{447AAF79-9A1F-49AE-984E-90FDA9E175DF}" type="datetimeFigureOut">
              <a:rPr lang="en-US" smtClean="0"/>
              <a:t>1/23/2025</a:t>
            </a:fld>
            <a:endParaRPr lang="en-US"/>
          </a:p>
        </p:txBody>
      </p:sp>
      <p:sp>
        <p:nvSpPr>
          <p:cNvPr id="4" name="Footer Placeholder 3">
            <a:extLst>
              <a:ext uri="{FF2B5EF4-FFF2-40B4-BE49-F238E27FC236}">
                <a16:creationId xmlns:a16="http://schemas.microsoft.com/office/drawing/2014/main" id="{DE14CC75-E9D3-43C6-97F8-D90B8E8881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704F92-85EF-4C24-83F7-6399FB13A123}"/>
              </a:ext>
            </a:extLst>
          </p:cNvPr>
          <p:cNvSpPr>
            <a:spLocks noGrp="1"/>
          </p:cNvSpPr>
          <p:nvPr>
            <p:ph type="sldNum" sz="quarter" idx="12"/>
          </p:nvPr>
        </p:nvSpPr>
        <p:spPr/>
        <p:txBody>
          <a:bodyPr/>
          <a:lstStyle/>
          <a:p>
            <a:fld id="{2A344468-075E-4BE1-8E11-9F39CA265C9F}" type="slidenum">
              <a:rPr lang="en-US" smtClean="0"/>
              <a:t>‹#›</a:t>
            </a:fld>
            <a:endParaRPr lang="en-US"/>
          </a:p>
        </p:txBody>
      </p:sp>
    </p:spTree>
    <p:extLst>
      <p:ext uri="{BB962C8B-B14F-4D97-AF65-F5344CB8AC3E}">
        <p14:creationId xmlns:p14="http://schemas.microsoft.com/office/powerpoint/2010/main" val="14865343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C59834-5085-4A64-B3C8-D31FF1FE47D9}"/>
              </a:ext>
            </a:extLst>
          </p:cNvPr>
          <p:cNvSpPr>
            <a:spLocks noGrp="1"/>
          </p:cNvSpPr>
          <p:nvPr>
            <p:ph type="dt" sz="half" idx="10"/>
          </p:nvPr>
        </p:nvSpPr>
        <p:spPr/>
        <p:txBody>
          <a:bodyPr/>
          <a:lstStyle/>
          <a:p>
            <a:fld id="{447AAF79-9A1F-49AE-984E-90FDA9E175DF}" type="datetimeFigureOut">
              <a:rPr lang="en-US" smtClean="0"/>
              <a:t>1/23/2025</a:t>
            </a:fld>
            <a:endParaRPr lang="en-US"/>
          </a:p>
        </p:txBody>
      </p:sp>
      <p:sp>
        <p:nvSpPr>
          <p:cNvPr id="3" name="Footer Placeholder 2">
            <a:extLst>
              <a:ext uri="{FF2B5EF4-FFF2-40B4-BE49-F238E27FC236}">
                <a16:creationId xmlns:a16="http://schemas.microsoft.com/office/drawing/2014/main" id="{14D33A37-6CCA-4CB1-B1A7-311A4A6DB8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389211-63AE-4D56-A7E9-FB3D5D7FCC28}"/>
              </a:ext>
            </a:extLst>
          </p:cNvPr>
          <p:cNvSpPr>
            <a:spLocks noGrp="1"/>
          </p:cNvSpPr>
          <p:nvPr>
            <p:ph type="sldNum" sz="quarter" idx="12"/>
          </p:nvPr>
        </p:nvSpPr>
        <p:spPr/>
        <p:txBody>
          <a:bodyPr/>
          <a:lstStyle/>
          <a:p>
            <a:fld id="{2A344468-075E-4BE1-8E11-9F39CA265C9F}" type="slidenum">
              <a:rPr lang="en-US" smtClean="0"/>
              <a:t>‹#›</a:t>
            </a:fld>
            <a:endParaRPr lang="en-US"/>
          </a:p>
        </p:txBody>
      </p:sp>
    </p:spTree>
    <p:extLst>
      <p:ext uri="{BB962C8B-B14F-4D97-AF65-F5344CB8AC3E}">
        <p14:creationId xmlns:p14="http://schemas.microsoft.com/office/powerpoint/2010/main" val="23139599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4F783-FF58-48F9-8522-D1AF52C082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A26152-B20F-49BB-A692-4193CB17C8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4EF3E0-09DE-4E28-ABA9-9D49895192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209F7B-49D3-4436-8F1E-8C38C9E1F8AF}"/>
              </a:ext>
            </a:extLst>
          </p:cNvPr>
          <p:cNvSpPr>
            <a:spLocks noGrp="1"/>
          </p:cNvSpPr>
          <p:nvPr>
            <p:ph type="dt" sz="half" idx="10"/>
          </p:nvPr>
        </p:nvSpPr>
        <p:spPr/>
        <p:txBody>
          <a:bodyPr/>
          <a:lstStyle/>
          <a:p>
            <a:fld id="{447AAF79-9A1F-49AE-984E-90FDA9E175DF}" type="datetimeFigureOut">
              <a:rPr lang="en-US" smtClean="0"/>
              <a:t>1/23/2025</a:t>
            </a:fld>
            <a:endParaRPr lang="en-US"/>
          </a:p>
        </p:txBody>
      </p:sp>
      <p:sp>
        <p:nvSpPr>
          <p:cNvPr id="6" name="Footer Placeholder 5">
            <a:extLst>
              <a:ext uri="{FF2B5EF4-FFF2-40B4-BE49-F238E27FC236}">
                <a16:creationId xmlns:a16="http://schemas.microsoft.com/office/drawing/2014/main" id="{E042C4C9-A669-44F0-AA77-94B331C7E9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1380F0-2054-446F-9655-FECE4D4CCAAE}"/>
              </a:ext>
            </a:extLst>
          </p:cNvPr>
          <p:cNvSpPr>
            <a:spLocks noGrp="1"/>
          </p:cNvSpPr>
          <p:nvPr>
            <p:ph type="sldNum" sz="quarter" idx="12"/>
          </p:nvPr>
        </p:nvSpPr>
        <p:spPr/>
        <p:txBody>
          <a:bodyPr/>
          <a:lstStyle/>
          <a:p>
            <a:fld id="{2A344468-075E-4BE1-8E11-9F39CA265C9F}" type="slidenum">
              <a:rPr lang="en-US" smtClean="0"/>
              <a:t>‹#›</a:t>
            </a:fld>
            <a:endParaRPr lang="en-US"/>
          </a:p>
        </p:txBody>
      </p:sp>
    </p:spTree>
    <p:extLst>
      <p:ext uri="{BB962C8B-B14F-4D97-AF65-F5344CB8AC3E}">
        <p14:creationId xmlns:p14="http://schemas.microsoft.com/office/powerpoint/2010/main" val="13225494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A8906-C456-42D5-8E53-84F22221B3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12A996-EFDE-4194-83F9-96D5A2C89F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548885-4B0C-473F-94E1-DCBB11777B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AAC092-C2F9-4057-A3AA-E441117FCB3C}"/>
              </a:ext>
            </a:extLst>
          </p:cNvPr>
          <p:cNvSpPr>
            <a:spLocks noGrp="1"/>
          </p:cNvSpPr>
          <p:nvPr>
            <p:ph type="dt" sz="half" idx="10"/>
          </p:nvPr>
        </p:nvSpPr>
        <p:spPr/>
        <p:txBody>
          <a:bodyPr/>
          <a:lstStyle/>
          <a:p>
            <a:fld id="{447AAF79-9A1F-49AE-984E-90FDA9E175DF}" type="datetimeFigureOut">
              <a:rPr lang="en-US" smtClean="0"/>
              <a:t>1/23/2025</a:t>
            </a:fld>
            <a:endParaRPr lang="en-US"/>
          </a:p>
        </p:txBody>
      </p:sp>
      <p:sp>
        <p:nvSpPr>
          <p:cNvPr id="6" name="Footer Placeholder 5">
            <a:extLst>
              <a:ext uri="{FF2B5EF4-FFF2-40B4-BE49-F238E27FC236}">
                <a16:creationId xmlns:a16="http://schemas.microsoft.com/office/drawing/2014/main" id="{9684C3F6-782E-49AB-977B-F54059C882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678ACB-D75B-4755-82F6-C488BBF28427}"/>
              </a:ext>
            </a:extLst>
          </p:cNvPr>
          <p:cNvSpPr>
            <a:spLocks noGrp="1"/>
          </p:cNvSpPr>
          <p:nvPr>
            <p:ph type="sldNum" sz="quarter" idx="12"/>
          </p:nvPr>
        </p:nvSpPr>
        <p:spPr/>
        <p:txBody>
          <a:bodyPr/>
          <a:lstStyle/>
          <a:p>
            <a:fld id="{2A344468-075E-4BE1-8E11-9F39CA265C9F}" type="slidenum">
              <a:rPr lang="en-US" smtClean="0"/>
              <a:t>‹#›</a:t>
            </a:fld>
            <a:endParaRPr lang="en-US"/>
          </a:p>
        </p:txBody>
      </p:sp>
    </p:spTree>
    <p:extLst>
      <p:ext uri="{BB962C8B-B14F-4D97-AF65-F5344CB8AC3E}">
        <p14:creationId xmlns:p14="http://schemas.microsoft.com/office/powerpoint/2010/main" val="11311694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4CF78-4AB2-42A7-AF21-548045D924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E0313C-739B-4D47-8970-19229F97AB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A66503-CDF9-4137-A448-589D9E3F16B9}"/>
              </a:ext>
            </a:extLst>
          </p:cNvPr>
          <p:cNvSpPr>
            <a:spLocks noGrp="1"/>
          </p:cNvSpPr>
          <p:nvPr>
            <p:ph type="dt" sz="half" idx="10"/>
          </p:nvPr>
        </p:nvSpPr>
        <p:spPr/>
        <p:txBody>
          <a:bodyPr/>
          <a:lstStyle/>
          <a:p>
            <a:fld id="{447AAF79-9A1F-49AE-984E-90FDA9E175DF}" type="datetimeFigureOut">
              <a:rPr lang="en-US" smtClean="0"/>
              <a:t>1/23/2025</a:t>
            </a:fld>
            <a:endParaRPr lang="en-US"/>
          </a:p>
        </p:txBody>
      </p:sp>
      <p:sp>
        <p:nvSpPr>
          <p:cNvPr id="5" name="Footer Placeholder 4">
            <a:extLst>
              <a:ext uri="{FF2B5EF4-FFF2-40B4-BE49-F238E27FC236}">
                <a16:creationId xmlns:a16="http://schemas.microsoft.com/office/drawing/2014/main" id="{385D84EF-3D33-4F0D-871D-B5039FC613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5475C-28CC-4557-89D8-ECECF991FBBE}"/>
              </a:ext>
            </a:extLst>
          </p:cNvPr>
          <p:cNvSpPr>
            <a:spLocks noGrp="1"/>
          </p:cNvSpPr>
          <p:nvPr>
            <p:ph type="sldNum" sz="quarter" idx="12"/>
          </p:nvPr>
        </p:nvSpPr>
        <p:spPr/>
        <p:txBody>
          <a:bodyPr/>
          <a:lstStyle/>
          <a:p>
            <a:fld id="{2A344468-075E-4BE1-8E11-9F39CA265C9F}" type="slidenum">
              <a:rPr lang="en-US" smtClean="0"/>
              <a:t>‹#›</a:t>
            </a:fld>
            <a:endParaRPr lang="en-US"/>
          </a:p>
        </p:txBody>
      </p:sp>
    </p:spTree>
    <p:extLst>
      <p:ext uri="{BB962C8B-B14F-4D97-AF65-F5344CB8AC3E}">
        <p14:creationId xmlns:p14="http://schemas.microsoft.com/office/powerpoint/2010/main" val="20899168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95432D-B2F9-4AEE-A55B-F691B3A6C2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ADAB37-85B8-40D4-8079-FBC2488640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C5494-D3A7-44EA-A84F-638168340A35}"/>
              </a:ext>
            </a:extLst>
          </p:cNvPr>
          <p:cNvSpPr>
            <a:spLocks noGrp="1"/>
          </p:cNvSpPr>
          <p:nvPr>
            <p:ph type="dt" sz="half" idx="10"/>
          </p:nvPr>
        </p:nvSpPr>
        <p:spPr/>
        <p:txBody>
          <a:bodyPr/>
          <a:lstStyle/>
          <a:p>
            <a:fld id="{447AAF79-9A1F-49AE-984E-90FDA9E175DF}" type="datetimeFigureOut">
              <a:rPr lang="en-US" smtClean="0"/>
              <a:t>1/23/2025</a:t>
            </a:fld>
            <a:endParaRPr lang="en-US"/>
          </a:p>
        </p:txBody>
      </p:sp>
      <p:sp>
        <p:nvSpPr>
          <p:cNvPr id="5" name="Footer Placeholder 4">
            <a:extLst>
              <a:ext uri="{FF2B5EF4-FFF2-40B4-BE49-F238E27FC236}">
                <a16:creationId xmlns:a16="http://schemas.microsoft.com/office/drawing/2014/main" id="{C16D6D00-62ED-45C1-AF2C-F15E1F9221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D2740-ECBE-486C-AF82-E3A17CC719FA}"/>
              </a:ext>
            </a:extLst>
          </p:cNvPr>
          <p:cNvSpPr>
            <a:spLocks noGrp="1"/>
          </p:cNvSpPr>
          <p:nvPr>
            <p:ph type="sldNum" sz="quarter" idx="12"/>
          </p:nvPr>
        </p:nvSpPr>
        <p:spPr/>
        <p:txBody>
          <a:bodyPr/>
          <a:lstStyle/>
          <a:p>
            <a:fld id="{2A344468-075E-4BE1-8E11-9F39CA265C9F}" type="slidenum">
              <a:rPr lang="en-US" smtClean="0"/>
              <a:t>‹#›</a:t>
            </a:fld>
            <a:endParaRPr lang="en-US"/>
          </a:p>
        </p:txBody>
      </p:sp>
    </p:spTree>
    <p:extLst>
      <p:ext uri="{BB962C8B-B14F-4D97-AF65-F5344CB8AC3E}">
        <p14:creationId xmlns:p14="http://schemas.microsoft.com/office/powerpoint/2010/main" val="4072284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FB94C0D-94EA-4D6B-B115-E5640B48A2DC}"/>
              </a:ext>
            </a:extLst>
          </p:cNvPr>
          <p:cNvSpPr>
            <a:spLocks noGrp="1"/>
          </p:cNvSpPr>
          <p:nvPr>
            <p:ph type="ctrTitle" hasCustomPrompt="1"/>
          </p:nvPr>
        </p:nvSpPr>
        <p:spPr>
          <a:xfrm>
            <a:off x="460505" y="4941291"/>
            <a:ext cx="9154549" cy="1092643"/>
          </a:xfrm>
          <a:prstGeom prst="rect">
            <a:avLst/>
          </a:prstGeom>
        </p:spPr>
        <p:txBody>
          <a:bodyPr anchor="ctr"/>
          <a:lstStyle>
            <a:lvl1pPr algn="l">
              <a:defRPr sz="4400">
                <a:solidFill>
                  <a:schemeClr val="bg1"/>
                </a:solidFill>
                <a:latin typeface="TCCC-UnityHeadline" panose="020B0805030303020204" pitchFamily="34" charset="0"/>
              </a:defRPr>
            </a:lvl1pPr>
          </a:lstStyle>
          <a:p>
            <a:r>
              <a:rPr lang="en-US"/>
              <a:t>Title Page</a:t>
            </a:r>
            <a:endParaRPr lang="en-ZA"/>
          </a:p>
        </p:txBody>
      </p:sp>
      <p:sp>
        <p:nvSpPr>
          <p:cNvPr id="22" name="Subtitle 2">
            <a:extLst>
              <a:ext uri="{FF2B5EF4-FFF2-40B4-BE49-F238E27FC236}">
                <a16:creationId xmlns:a16="http://schemas.microsoft.com/office/drawing/2014/main" id="{9A309C4A-CC34-4818-AA42-0D91977B6A8F}"/>
              </a:ext>
            </a:extLst>
          </p:cNvPr>
          <p:cNvSpPr>
            <a:spLocks noGrp="1"/>
          </p:cNvSpPr>
          <p:nvPr>
            <p:ph type="subTitle" idx="1" hasCustomPrompt="1"/>
          </p:nvPr>
        </p:nvSpPr>
        <p:spPr>
          <a:xfrm>
            <a:off x="471055" y="5973209"/>
            <a:ext cx="9144000" cy="399195"/>
          </a:xfrm>
          <a:prstGeom prst="rect">
            <a:avLst/>
          </a:prstGeom>
        </p:spPr>
        <p:txBody>
          <a:bodyPr anchor="ctr"/>
          <a:lstStyle>
            <a:lvl1pPr marL="0" indent="0" algn="l">
              <a:buNone/>
              <a:defRPr sz="2400" b="0">
                <a:solidFill>
                  <a:schemeClr val="bg1"/>
                </a:solidFill>
                <a:latin typeface="TCCC-UnityText" panose="020B0305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2400">
                <a:solidFill>
                  <a:schemeClr val="bg1"/>
                </a:solidFill>
                <a:latin typeface="TCCC-UnityText" panose="020B0305030303020204" pitchFamily="34" charset="0"/>
              </a:rPr>
              <a:t>Sub title | Date</a:t>
            </a:r>
          </a:p>
        </p:txBody>
      </p:sp>
      <p:pic>
        <p:nvPicPr>
          <p:cNvPr id="2050" name="Picture 2">
            <a:extLst>
              <a:ext uri="{FF2B5EF4-FFF2-40B4-BE49-F238E27FC236}">
                <a16:creationId xmlns:a16="http://schemas.microsoft.com/office/drawing/2014/main" id="{E183DC66-4CA5-65F0-A011-2098EE44EE02}"/>
              </a:ext>
            </a:extLst>
          </p:cNvPr>
          <p:cNvPicPr>
            <a:picLocks noChangeAspect="1" noChangeArrowheads="1"/>
          </p:cNvPicPr>
          <p:nvPr userDrawn="1"/>
        </p:nvPicPr>
        <p:blipFill>
          <a:blip r:embed="rId2">
            <a:alphaModFix amt="20000"/>
            <a:extLst>
              <a:ext uri="{28A0092B-C50C-407E-A947-70E740481C1C}">
                <a14:useLocalDpi xmlns:a14="http://schemas.microsoft.com/office/drawing/2010/main" val="0"/>
              </a:ext>
            </a:extLst>
          </a:blip>
          <a:srcRect/>
          <a:stretch>
            <a:fillRect/>
          </a:stretch>
        </p:blipFill>
        <p:spPr bwMode="auto">
          <a:xfrm>
            <a:off x="-1" y="0"/>
            <a:ext cx="12200481" cy="685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329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9D496-2C6C-C3EB-B889-A79B06E28DC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D17B11-23F5-69D7-B190-741E44E75E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DC620D-5867-037B-DC86-E990965586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3D07781-2C05-818D-A66B-ADED5BDFE7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5A0630-46CF-500E-45B4-8E331FAF44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200248-7BD7-B13D-9A7C-A018B3D2E095}"/>
              </a:ext>
            </a:extLst>
          </p:cNvPr>
          <p:cNvSpPr>
            <a:spLocks noGrp="1"/>
          </p:cNvSpPr>
          <p:nvPr>
            <p:ph type="dt" sz="half" idx="10"/>
          </p:nvPr>
        </p:nvSpPr>
        <p:spPr/>
        <p:txBody>
          <a:bodyPr/>
          <a:lstStyle/>
          <a:p>
            <a:fld id="{A42D821C-5EC5-4DCA-B58D-7743C95E1596}" type="datetimeFigureOut">
              <a:rPr lang="en-GB" smtClean="0"/>
              <a:t>23/01/2025</a:t>
            </a:fld>
            <a:endParaRPr lang="en-GB"/>
          </a:p>
        </p:txBody>
      </p:sp>
      <p:sp>
        <p:nvSpPr>
          <p:cNvPr id="8" name="Footer Placeholder 7">
            <a:extLst>
              <a:ext uri="{FF2B5EF4-FFF2-40B4-BE49-F238E27FC236}">
                <a16:creationId xmlns:a16="http://schemas.microsoft.com/office/drawing/2014/main" id="{DCE41C1C-A000-DE92-11E2-AF1BF8AB326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8863E77-D216-8597-21CE-D582EB712739}"/>
              </a:ext>
            </a:extLst>
          </p:cNvPr>
          <p:cNvSpPr>
            <a:spLocks noGrp="1"/>
          </p:cNvSpPr>
          <p:nvPr>
            <p:ph type="sldNum" sz="quarter" idx="12"/>
          </p:nvPr>
        </p:nvSpPr>
        <p:spPr/>
        <p:txBody>
          <a:bodyPr/>
          <a:lstStyle/>
          <a:p>
            <a:fld id="{75FBF6E9-4A80-42D6-B5D8-B0FB0FB3A61F}" type="slidenum">
              <a:rPr lang="en-GB" smtClean="0"/>
              <a:t>‹#›</a:t>
            </a:fld>
            <a:endParaRPr lang="en-GB"/>
          </a:p>
        </p:txBody>
      </p:sp>
    </p:spTree>
    <p:extLst>
      <p:ext uri="{BB962C8B-B14F-4D97-AF65-F5344CB8AC3E}">
        <p14:creationId xmlns:p14="http://schemas.microsoft.com/office/powerpoint/2010/main" val="32954565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2443D-3886-4F98-98A3-4FED1E961A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D2B2F3-231A-45E2-8E71-90E20088A8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EB0735-7D6D-4B3C-94A9-3DB6C8EEDEB6}"/>
              </a:ext>
            </a:extLst>
          </p:cNvPr>
          <p:cNvSpPr>
            <a:spLocks noGrp="1"/>
          </p:cNvSpPr>
          <p:nvPr>
            <p:ph type="dt" sz="half" idx="10"/>
          </p:nvPr>
        </p:nvSpPr>
        <p:spPr/>
        <p:txBody>
          <a:bodyPr/>
          <a:lstStyle/>
          <a:p>
            <a:fld id="{AE91BF39-9FEC-4F89-9048-20C00883BDF4}" type="datetimeFigureOut">
              <a:rPr lang="en-US" smtClean="0"/>
              <a:t>1/23/2025</a:t>
            </a:fld>
            <a:endParaRPr lang="en-US"/>
          </a:p>
        </p:txBody>
      </p:sp>
      <p:sp>
        <p:nvSpPr>
          <p:cNvPr id="5" name="Footer Placeholder 4">
            <a:extLst>
              <a:ext uri="{FF2B5EF4-FFF2-40B4-BE49-F238E27FC236}">
                <a16:creationId xmlns:a16="http://schemas.microsoft.com/office/drawing/2014/main" id="{421AFEDF-00F3-4C28-956A-0528FAEBA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B2436C-FB53-49F2-8B8E-496E3EF619BB}"/>
              </a:ext>
            </a:extLst>
          </p:cNvPr>
          <p:cNvSpPr>
            <a:spLocks noGrp="1"/>
          </p:cNvSpPr>
          <p:nvPr>
            <p:ph type="sldNum" sz="quarter" idx="12"/>
          </p:nvPr>
        </p:nvSpPr>
        <p:spPr/>
        <p:txBody>
          <a:bodyPr/>
          <a:lstStyle/>
          <a:p>
            <a:fld id="{20884E6C-3837-45BB-8C05-64730DAC5D8D}" type="slidenum">
              <a:rPr lang="en-US" smtClean="0"/>
              <a:t>‹#›</a:t>
            </a:fld>
            <a:endParaRPr lang="en-US"/>
          </a:p>
        </p:txBody>
      </p:sp>
    </p:spTree>
    <p:extLst>
      <p:ext uri="{BB962C8B-B14F-4D97-AF65-F5344CB8AC3E}">
        <p14:creationId xmlns:p14="http://schemas.microsoft.com/office/powerpoint/2010/main" val="14078325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708D-EA66-4464-B6D8-F019F8FDDB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4E9632-9693-44BC-B6D2-3013CCB973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2D434-4990-4E00-AA17-47A5F3D9E98F}"/>
              </a:ext>
            </a:extLst>
          </p:cNvPr>
          <p:cNvSpPr>
            <a:spLocks noGrp="1"/>
          </p:cNvSpPr>
          <p:nvPr>
            <p:ph type="dt" sz="half" idx="10"/>
          </p:nvPr>
        </p:nvSpPr>
        <p:spPr/>
        <p:txBody>
          <a:bodyPr/>
          <a:lstStyle/>
          <a:p>
            <a:fld id="{AE91BF39-9FEC-4F89-9048-20C00883BDF4}" type="datetimeFigureOut">
              <a:rPr lang="en-US" smtClean="0"/>
              <a:t>1/23/2025</a:t>
            </a:fld>
            <a:endParaRPr lang="en-US"/>
          </a:p>
        </p:txBody>
      </p:sp>
      <p:sp>
        <p:nvSpPr>
          <p:cNvPr id="5" name="Footer Placeholder 4">
            <a:extLst>
              <a:ext uri="{FF2B5EF4-FFF2-40B4-BE49-F238E27FC236}">
                <a16:creationId xmlns:a16="http://schemas.microsoft.com/office/drawing/2014/main" id="{42EBB8E8-CFCF-4BA7-9DFB-847848DDA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1DE46-003A-4427-874E-7FEB3F563C53}"/>
              </a:ext>
            </a:extLst>
          </p:cNvPr>
          <p:cNvSpPr>
            <a:spLocks noGrp="1"/>
          </p:cNvSpPr>
          <p:nvPr>
            <p:ph type="sldNum" sz="quarter" idx="12"/>
          </p:nvPr>
        </p:nvSpPr>
        <p:spPr/>
        <p:txBody>
          <a:bodyPr/>
          <a:lstStyle/>
          <a:p>
            <a:fld id="{20884E6C-3837-45BB-8C05-64730DAC5D8D}" type="slidenum">
              <a:rPr lang="en-US" smtClean="0"/>
              <a:t>‹#›</a:t>
            </a:fld>
            <a:endParaRPr lang="en-US"/>
          </a:p>
        </p:txBody>
      </p:sp>
    </p:spTree>
    <p:extLst>
      <p:ext uri="{BB962C8B-B14F-4D97-AF65-F5344CB8AC3E}">
        <p14:creationId xmlns:p14="http://schemas.microsoft.com/office/powerpoint/2010/main" val="11413966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4CB4-E002-4832-9B08-CA08DA6F69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E56449-922E-4D45-9F93-3A91DECA7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60768-2BA2-471F-B6C6-DFB0F7BFF88B}"/>
              </a:ext>
            </a:extLst>
          </p:cNvPr>
          <p:cNvSpPr>
            <a:spLocks noGrp="1"/>
          </p:cNvSpPr>
          <p:nvPr>
            <p:ph type="dt" sz="half" idx="10"/>
          </p:nvPr>
        </p:nvSpPr>
        <p:spPr/>
        <p:txBody>
          <a:bodyPr/>
          <a:lstStyle/>
          <a:p>
            <a:fld id="{AE91BF39-9FEC-4F89-9048-20C00883BDF4}" type="datetimeFigureOut">
              <a:rPr lang="en-US" smtClean="0"/>
              <a:t>1/23/2025</a:t>
            </a:fld>
            <a:endParaRPr lang="en-US"/>
          </a:p>
        </p:txBody>
      </p:sp>
      <p:sp>
        <p:nvSpPr>
          <p:cNvPr id="5" name="Footer Placeholder 4">
            <a:extLst>
              <a:ext uri="{FF2B5EF4-FFF2-40B4-BE49-F238E27FC236}">
                <a16:creationId xmlns:a16="http://schemas.microsoft.com/office/drawing/2014/main" id="{77F90AAD-7533-4538-9190-36B962F936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C330C-E0CE-471E-A29B-2204E3B3F5FD}"/>
              </a:ext>
            </a:extLst>
          </p:cNvPr>
          <p:cNvSpPr>
            <a:spLocks noGrp="1"/>
          </p:cNvSpPr>
          <p:nvPr>
            <p:ph type="sldNum" sz="quarter" idx="12"/>
          </p:nvPr>
        </p:nvSpPr>
        <p:spPr/>
        <p:txBody>
          <a:bodyPr/>
          <a:lstStyle/>
          <a:p>
            <a:fld id="{20884E6C-3837-45BB-8C05-64730DAC5D8D}" type="slidenum">
              <a:rPr lang="en-US" smtClean="0"/>
              <a:t>‹#›</a:t>
            </a:fld>
            <a:endParaRPr lang="en-US"/>
          </a:p>
        </p:txBody>
      </p:sp>
    </p:spTree>
    <p:extLst>
      <p:ext uri="{BB962C8B-B14F-4D97-AF65-F5344CB8AC3E}">
        <p14:creationId xmlns:p14="http://schemas.microsoft.com/office/powerpoint/2010/main" val="29672188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18E41-6BEA-4DCE-8B7A-73A9A94FC1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40043A-4022-45E4-99B2-94014DB518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88E607-60C4-4CE2-9496-634D4D745E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C80E44-BAC3-40CD-9A02-061CB1CC28C8}"/>
              </a:ext>
            </a:extLst>
          </p:cNvPr>
          <p:cNvSpPr>
            <a:spLocks noGrp="1"/>
          </p:cNvSpPr>
          <p:nvPr>
            <p:ph type="dt" sz="half" idx="10"/>
          </p:nvPr>
        </p:nvSpPr>
        <p:spPr/>
        <p:txBody>
          <a:bodyPr/>
          <a:lstStyle/>
          <a:p>
            <a:fld id="{AE91BF39-9FEC-4F89-9048-20C00883BDF4}" type="datetimeFigureOut">
              <a:rPr lang="en-US" smtClean="0"/>
              <a:t>1/23/2025</a:t>
            </a:fld>
            <a:endParaRPr lang="en-US"/>
          </a:p>
        </p:txBody>
      </p:sp>
      <p:sp>
        <p:nvSpPr>
          <p:cNvPr id="6" name="Footer Placeholder 5">
            <a:extLst>
              <a:ext uri="{FF2B5EF4-FFF2-40B4-BE49-F238E27FC236}">
                <a16:creationId xmlns:a16="http://schemas.microsoft.com/office/drawing/2014/main" id="{566700E8-D2D7-4397-A379-388C218971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0A5E42-CF93-4A09-A319-696500EDDFC4}"/>
              </a:ext>
            </a:extLst>
          </p:cNvPr>
          <p:cNvSpPr>
            <a:spLocks noGrp="1"/>
          </p:cNvSpPr>
          <p:nvPr>
            <p:ph type="sldNum" sz="quarter" idx="12"/>
          </p:nvPr>
        </p:nvSpPr>
        <p:spPr/>
        <p:txBody>
          <a:bodyPr/>
          <a:lstStyle/>
          <a:p>
            <a:fld id="{20884E6C-3837-45BB-8C05-64730DAC5D8D}" type="slidenum">
              <a:rPr lang="en-US" smtClean="0"/>
              <a:t>‹#›</a:t>
            </a:fld>
            <a:endParaRPr lang="en-US"/>
          </a:p>
        </p:txBody>
      </p:sp>
    </p:spTree>
    <p:extLst>
      <p:ext uri="{BB962C8B-B14F-4D97-AF65-F5344CB8AC3E}">
        <p14:creationId xmlns:p14="http://schemas.microsoft.com/office/powerpoint/2010/main" val="31731169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1AF39-4EDA-4940-A179-DB94CC765F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A2D526-54CF-4252-BE68-96B4D26D1C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9C8EE2-062F-491A-BE94-1EAD3CA1FB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9565FB-8F7A-469D-AEE5-2E295C98B5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56382C-D0E4-4722-8CCF-03A4421A2D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76A637-7653-42A2-9F55-3570FEB05357}"/>
              </a:ext>
            </a:extLst>
          </p:cNvPr>
          <p:cNvSpPr>
            <a:spLocks noGrp="1"/>
          </p:cNvSpPr>
          <p:nvPr>
            <p:ph type="dt" sz="half" idx="10"/>
          </p:nvPr>
        </p:nvSpPr>
        <p:spPr/>
        <p:txBody>
          <a:bodyPr/>
          <a:lstStyle/>
          <a:p>
            <a:fld id="{AE91BF39-9FEC-4F89-9048-20C00883BDF4}" type="datetimeFigureOut">
              <a:rPr lang="en-US" smtClean="0"/>
              <a:t>1/23/2025</a:t>
            </a:fld>
            <a:endParaRPr lang="en-US"/>
          </a:p>
        </p:txBody>
      </p:sp>
      <p:sp>
        <p:nvSpPr>
          <p:cNvPr id="8" name="Footer Placeholder 7">
            <a:extLst>
              <a:ext uri="{FF2B5EF4-FFF2-40B4-BE49-F238E27FC236}">
                <a16:creationId xmlns:a16="http://schemas.microsoft.com/office/drawing/2014/main" id="{24A43799-650C-481D-B743-C9E5C2F02C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BB9031-5CFD-4570-AA91-C9219A20CA62}"/>
              </a:ext>
            </a:extLst>
          </p:cNvPr>
          <p:cNvSpPr>
            <a:spLocks noGrp="1"/>
          </p:cNvSpPr>
          <p:nvPr>
            <p:ph type="sldNum" sz="quarter" idx="12"/>
          </p:nvPr>
        </p:nvSpPr>
        <p:spPr/>
        <p:txBody>
          <a:bodyPr/>
          <a:lstStyle/>
          <a:p>
            <a:fld id="{20884E6C-3837-45BB-8C05-64730DAC5D8D}" type="slidenum">
              <a:rPr lang="en-US" smtClean="0"/>
              <a:t>‹#›</a:t>
            </a:fld>
            <a:endParaRPr lang="en-US"/>
          </a:p>
        </p:txBody>
      </p:sp>
    </p:spTree>
    <p:extLst>
      <p:ext uri="{BB962C8B-B14F-4D97-AF65-F5344CB8AC3E}">
        <p14:creationId xmlns:p14="http://schemas.microsoft.com/office/powerpoint/2010/main" val="6361169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1D00-A1DB-4C88-9D52-9AF093D2EC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4B9554-253D-4EDA-9700-71DDE5AFDA3E}"/>
              </a:ext>
            </a:extLst>
          </p:cNvPr>
          <p:cNvSpPr>
            <a:spLocks noGrp="1"/>
          </p:cNvSpPr>
          <p:nvPr>
            <p:ph type="dt" sz="half" idx="10"/>
          </p:nvPr>
        </p:nvSpPr>
        <p:spPr/>
        <p:txBody>
          <a:bodyPr/>
          <a:lstStyle/>
          <a:p>
            <a:fld id="{AE91BF39-9FEC-4F89-9048-20C00883BDF4}" type="datetimeFigureOut">
              <a:rPr lang="en-US" smtClean="0"/>
              <a:t>1/23/2025</a:t>
            </a:fld>
            <a:endParaRPr lang="en-US"/>
          </a:p>
        </p:txBody>
      </p:sp>
      <p:sp>
        <p:nvSpPr>
          <p:cNvPr id="4" name="Footer Placeholder 3">
            <a:extLst>
              <a:ext uri="{FF2B5EF4-FFF2-40B4-BE49-F238E27FC236}">
                <a16:creationId xmlns:a16="http://schemas.microsoft.com/office/drawing/2014/main" id="{2D02E0B7-811B-4900-BB8F-0B3767886E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2EF180-42F4-4265-903D-F2C5AB04AC57}"/>
              </a:ext>
            </a:extLst>
          </p:cNvPr>
          <p:cNvSpPr>
            <a:spLocks noGrp="1"/>
          </p:cNvSpPr>
          <p:nvPr>
            <p:ph type="sldNum" sz="quarter" idx="12"/>
          </p:nvPr>
        </p:nvSpPr>
        <p:spPr/>
        <p:txBody>
          <a:bodyPr/>
          <a:lstStyle/>
          <a:p>
            <a:fld id="{20884E6C-3837-45BB-8C05-64730DAC5D8D}" type="slidenum">
              <a:rPr lang="en-US" smtClean="0"/>
              <a:t>‹#›</a:t>
            </a:fld>
            <a:endParaRPr lang="en-US"/>
          </a:p>
        </p:txBody>
      </p:sp>
    </p:spTree>
    <p:extLst>
      <p:ext uri="{BB962C8B-B14F-4D97-AF65-F5344CB8AC3E}">
        <p14:creationId xmlns:p14="http://schemas.microsoft.com/office/powerpoint/2010/main" val="16256597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882130-1507-4956-A938-103A975825C3}"/>
              </a:ext>
            </a:extLst>
          </p:cNvPr>
          <p:cNvSpPr>
            <a:spLocks noGrp="1"/>
          </p:cNvSpPr>
          <p:nvPr>
            <p:ph type="dt" sz="half" idx="10"/>
          </p:nvPr>
        </p:nvSpPr>
        <p:spPr/>
        <p:txBody>
          <a:bodyPr/>
          <a:lstStyle/>
          <a:p>
            <a:fld id="{AE91BF39-9FEC-4F89-9048-20C00883BDF4}" type="datetimeFigureOut">
              <a:rPr lang="en-US" smtClean="0"/>
              <a:t>1/23/2025</a:t>
            </a:fld>
            <a:endParaRPr lang="en-US"/>
          </a:p>
        </p:txBody>
      </p:sp>
      <p:sp>
        <p:nvSpPr>
          <p:cNvPr id="3" name="Footer Placeholder 2">
            <a:extLst>
              <a:ext uri="{FF2B5EF4-FFF2-40B4-BE49-F238E27FC236}">
                <a16:creationId xmlns:a16="http://schemas.microsoft.com/office/drawing/2014/main" id="{5D26DFB0-D606-4399-B94C-908EC241C1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3F2CBE-E26C-48DB-951A-6F7F4A9AC834}"/>
              </a:ext>
            </a:extLst>
          </p:cNvPr>
          <p:cNvSpPr>
            <a:spLocks noGrp="1"/>
          </p:cNvSpPr>
          <p:nvPr>
            <p:ph type="sldNum" sz="quarter" idx="12"/>
          </p:nvPr>
        </p:nvSpPr>
        <p:spPr/>
        <p:txBody>
          <a:bodyPr/>
          <a:lstStyle/>
          <a:p>
            <a:fld id="{20884E6C-3837-45BB-8C05-64730DAC5D8D}" type="slidenum">
              <a:rPr lang="en-US" smtClean="0"/>
              <a:t>‹#›</a:t>
            </a:fld>
            <a:endParaRPr lang="en-US"/>
          </a:p>
        </p:txBody>
      </p:sp>
    </p:spTree>
    <p:extLst>
      <p:ext uri="{BB962C8B-B14F-4D97-AF65-F5344CB8AC3E}">
        <p14:creationId xmlns:p14="http://schemas.microsoft.com/office/powerpoint/2010/main" val="40399783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ED96-D297-4B8D-959C-C5940024C6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706F3F-86A3-4BE7-B6EC-78362A1E94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E78F89-400E-443A-94C6-EFD64D62F3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B64DD-013C-4055-AD37-28958C4AF3FE}"/>
              </a:ext>
            </a:extLst>
          </p:cNvPr>
          <p:cNvSpPr>
            <a:spLocks noGrp="1"/>
          </p:cNvSpPr>
          <p:nvPr>
            <p:ph type="dt" sz="half" idx="10"/>
          </p:nvPr>
        </p:nvSpPr>
        <p:spPr/>
        <p:txBody>
          <a:bodyPr/>
          <a:lstStyle/>
          <a:p>
            <a:fld id="{AE91BF39-9FEC-4F89-9048-20C00883BDF4}" type="datetimeFigureOut">
              <a:rPr lang="en-US" smtClean="0"/>
              <a:t>1/23/2025</a:t>
            </a:fld>
            <a:endParaRPr lang="en-US"/>
          </a:p>
        </p:txBody>
      </p:sp>
      <p:sp>
        <p:nvSpPr>
          <p:cNvPr id="6" name="Footer Placeholder 5">
            <a:extLst>
              <a:ext uri="{FF2B5EF4-FFF2-40B4-BE49-F238E27FC236}">
                <a16:creationId xmlns:a16="http://schemas.microsoft.com/office/drawing/2014/main" id="{01915F2F-6DDB-484A-B517-78929E8355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B9C58A-EFC3-490C-A51A-8BC68D175052}"/>
              </a:ext>
            </a:extLst>
          </p:cNvPr>
          <p:cNvSpPr>
            <a:spLocks noGrp="1"/>
          </p:cNvSpPr>
          <p:nvPr>
            <p:ph type="sldNum" sz="quarter" idx="12"/>
          </p:nvPr>
        </p:nvSpPr>
        <p:spPr/>
        <p:txBody>
          <a:bodyPr/>
          <a:lstStyle/>
          <a:p>
            <a:fld id="{20884E6C-3837-45BB-8C05-64730DAC5D8D}" type="slidenum">
              <a:rPr lang="en-US" smtClean="0"/>
              <a:t>‹#›</a:t>
            </a:fld>
            <a:endParaRPr lang="en-US"/>
          </a:p>
        </p:txBody>
      </p:sp>
    </p:spTree>
    <p:extLst>
      <p:ext uri="{BB962C8B-B14F-4D97-AF65-F5344CB8AC3E}">
        <p14:creationId xmlns:p14="http://schemas.microsoft.com/office/powerpoint/2010/main" val="15319627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E18E5-8A28-4979-93CB-AAD22E351D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01B646-CCF8-4B9F-94EB-1DD096B0E8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836208-6520-452B-88E6-D75BE84EDA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F3047E-2A80-4312-93FE-E9FF699FA021}"/>
              </a:ext>
            </a:extLst>
          </p:cNvPr>
          <p:cNvSpPr>
            <a:spLocks noGrp="1"/>
          </p:cNvSpPr>
          <p:nvPr>
            <p:ph type="dt" sz="half" idx="10"/>
          </p:nvPr>
        </p:nvSpPr>
        <p:spPr/>
        <p:txBody>
          <a:bodyPr/>
          <a:lstStyle/>
          <a:p>
            <a:fld id="{AE91BF39-9FEC-4F89-9048-20C00883BDF4}" type="datetimeFigureOut">
              <a:rPr lang="en-US" smtClean="0"/>
              <a:t>1/23/2025</a:t>
            </a:fld>
            <a:endParaRPr lang="en-US"/>
          </a:p>
        </p:txBody>
      </p:sp>
      <p:sp>
        <p:nvSpPr>
          <p:cNvPr id="6" name="Footer Placeholder 5">
            <a:extLst>
              <a:ext uri="{FF2B5EF4-FFF2-40B4-BE49-F238E27FC236}">
                <a16:creationId xmlns:a16="http://schemas.microsoft.com/office/drawing/2014/main" id="{E042ABEB-3A09-40DD-A185-193AE807EA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2D79FB-5E5D-44D9-83C0-3ED53C569A27}"/>
              </a:ext>
            </a:extLst>
          </p:cNvPr>
          <p:cNvSpPr>
            <a:spLocks noGrp="1"/>
          </p:cNvSpPr>
          <p:nvPr>
            <p:ph type="sldNum" sz="quarter" idx="12"/>
          </p:nvPr>
        </p:nvSpPr>
        <p:spPr/>
        <p:txBody>
          <a:bodyPr/>
          <a:lstStyle/>
          <a:p>
            <a:fld id="{20884E6C-3837-45BB-8C05-64730DAC5D8D}" type="slidenum">
              <a:rPr lang="en-US" smtClean="0"/>
              <a:t>‹#›</a:t>
            </a:fld>
            <a:endParaRPr lang="en-US"/>
          </a:p>
        </p:txBody>
      </p:sp>
    </p:spTree>
    <p:extLst>
      <p:ext uri="{BB962C8B-B14F-4D97-AF65-F5344CB8AC3E}">
        <p14:creationId xmlns:p14="http://schemas.microsoft.com/office/powerpoint/2010/main" val="9231299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E9693-5BAE-49D3-98F7-406F3F3E31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454702-6D8E-4F9F-9E67-CE871CF44F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E93F62-0D0B-4E56-92B4-6A6181C69E27}"/>
              </a:ext>
            </a:extLst>
          </p:cNvPr>
          <p:cNvSpPr>
            <a:spLocks noGrp="1"/>
          </p:cNvSpPr>
          <p:nvPr>
            <p:ph type="dt" sz="half" idx="10"/>
          </p:nvPr>
        </p:nvSpPr>
        <p:spPr/>
        <p:txBody>
          <a:bodyPr/>
          <a:lstStyle/>
          <a:p>
            <a:fld id="{AE91BF39-9FEC-4F89-9048-20C00883BDF4}" type="datetimeFigureOut">
              <a:rPr lang="en-US" smtClean="0"/>
              <a:t>1/23/2025</a:t>
            </a:fld>
            <a:endParaRPr lang="en-US"/>
          </a:p>
        </p:txBody>
      </p:sp>
      <p:sp>
        <p:nvSpPr>
          <p:cNvPr id="5" name="Footer Placeholder 4">
            <a:extLst>
              <a:ext uri="{FF2B5EF4-FFF2-40B4-BE49-F238E27FC236}">
                <a16:creationId xmlns:a16="http://schemas.microsoft.com/office/drawing/2014/main" id="{CEDFC851-86BC-487C-9402-F1496B953B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462026-A2DA-41C9-A408-55B04A61EDC8}"/>
              </a:ext>
            </a:extLst>
          </p:cNvPr>
          <p:cNvSpPr>
            <a:spLocks noGrp="1"/>
          </p:cNvSpPr>
          <p:nvPr>
            <p:ph type="sldNum" sz="quarter" idx="12"/>
          </p:nvPr>
        </p:nvSpPr>
        <p:spPr/>
        <p:txBody>
          <a:bodyPr/>
          <a:lstStyle/>
          <a:p>
            <a:fld id="{20884E6C-3837-45BB-8C05-64730DAC5D8D}" type="slidenum">
              <a:rPr lang="en-US" smtClean="0"/>
              <a:t>‹#›</a:t>
            </a:fld>
            <a:endParaRPr lang="en-US"/>
          </a:p>
        </p:txBody>
      </p:sp>
    </p:spTree>
    <p:extLst>
      <p:ext uri="{BB962C8B-B14F-4D97-AF65-F5344CB8AC3E}">
        <p14:creationId xmlns:p14="http://schemas.microsoft.com/office/powerpoint/2010/main" val="2979854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9574-76F8-4A6E-31B1-D6E0AFE769D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90554F4-5314-7D32-29B5-ED8FFE030822}"/>
              </a:ext>
            </a:extLst>
          </p:cNvPr>
          <p:cNvSpPr>
            <a:spLocks noGrp="1"/>
          </p:cNvSpPr>
          <p:nvPr>
            <p:ph type="dt" sz="half" idx="10"/>
          </p:nvPr>
        </p:nvSpPr>
        <p:spPr/>
        <p:txBody>
          <a:bodyPr/>
          <a:lstStyle/>
          <a:p>
            <a:fld id="{A42D821C-5EC5-4DCA-B58D-7743C95E1596}" type="datetimeFigureOut">
              <a:rPr lang="en-GB" smtClean="0"/>
              <a:t>23/01/2025</a:t>
            </a:fld>
            <a:endParaRPr lang="en-GB"/>
          </a:p>
        </p:txBody>
      </p:sp>
      <p:sp>
        <p:nvSpPr>
          <p:cNvPr id="4" name="Footer Placeholder 3">
            <a:extLst>
              <a:ext uri="{FF2B5EF4-FFF2-40B4-BE49-F238E27FC236}">
                <a16:creationId xmlns:a16="http://schemas.microsoft.com/office/drawing/2014/main" id="{F8EC0FDB-FB0C-6212-F293-68A013CCA15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F3D91EA-4F5A-0C11-680A-84EFA073F931}"/>
              </a:ext>
            </a:extLst>
          </p:cNvPr>
          <p:cNvSpPr>
            <a:spLocks noGrp="1"/>
          </p:cNvSpPr>
          <p:nvPr>
            <p:ph type="sldNum" sz="quarter" idx="12"/>
          </p:nvPr>
        </p:nvSpPr>
        <p:spPr/>
        <p:txBody>
          <a:bodyPr/>
          <a:lstStyle/>
          <a:p>
            <a:fld id="{75FBF6E9-4A80-42D6-B5D8-B0FB0FB3A61F}" type="slidenum">
              <a:rPr lang="en-GB" smtClean="0"/>
              <a:t>‹#›</a:t>
            </a:fld>
            <a:endParaRPr lang="en-GB"/>
          </a:p>
        </p:txBody>
      </p:sp>
    </p:spTree>
    <p:extLst>
      <p:ext uri="{BB962C8B-B14F-4D97-AF65-F5344CB8AC3E}">
        <p14:creationId xmlns:p14="http://schemas.microsoft.com/office/powerpoint/2010/main" val="17886639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4A41B9-F576-4847-90F2-52F7ACBC94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D6640E-93E9-4C57-842D-F3B8558EA0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729C0-9071-4CB8-A60F-EF27D04D7580}"/>
              </a:ext>
            </a:extLst>
          </p:cNvPr>
          <p:cNvSpPr>
            <a:spLocks noGrp="1"/>
          </p:cNvSpPr>
          <p:nvPr>
            <p:ph type="dt" sz="half" idx="10"/>
          </p:nvPr>
        </p:nvSpPr>
        <p:spPr/>
        <p:txBody>
          <a:bodyPr/>
          <a:lstStyle/>
          <a:p>
            <a:fld id="{AE91BF39-9FEC-4F89-9048-20C00883BDF4}" type="datetimeFigureOut">
              <a:rPr lang="en-US" smtClean="0"/>
              <a:t>1/23/2025</a:t>
            </a:fld>
            <a:endParaRPr lang="en-US"/>
          </a:p>
        </p:txBody>
      </p:sp>
      <p:sp>
        <p:nvSpPr>
          <p:cNvPr id="5" name="Footer Placeholder 4">
            <a:extLst>
              <a:ext uri="{FF2B5EF4-FFF2-40B4-BE49-F238E27FC236}">
                <a16:creationId xmlns:a16="http://schemas.microsoft.com/office/drawing/2014/main" id="{F7808524-486E-4FE6-8922-C395133BD1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D803B-0614-4829-85C2-EBA7351FFEEC}"/>
              </a:ext>
            </a:extLst>
          </p:cNvPr>
          <p:cNvSpPr>
            <a:spLocks noGrp="1"/>
          </p:cNvSpPr>
          <p:nvPr>
            <p:ph type="sldNum" sz="quarter" idx="12"/>
          </p:nvPr>
        </p:nvSpPr>
        <p:spPr/>
        <p:txBody>
          <a:bodyPr/>
          <a:lstStyle/>
          <a:p>
            <a:fld id="{20884E6C-3837-45BB-8C05-64730DAC5D8D}" type="slidenum">
              <a:rPr lang="en-US" smtClean="0"/>
              <a:t>‹#›</a:t>
            </a:fld>
            <a:endParaRPr lang="en-US"/>
          </a:p>
        </p:txBody>
      </p:sp>
    </p:spTree>
    <p:extLst>
      <p:ext uri="{BB962C8B-B14F-4D97-AF65-F5344CB8AC3E}">
        <p14:creationId xmlns:p14="http://schemas.microsoft.com/office/powerpoint/2010/main" val="20457911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9929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2443D-3886-4F98-98A3-4FED1E961A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D2B2F3-231A-45E2-8E71-90E20088A8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EB0735-7D6D-4B3C-94A9-3DB6C8EEDEB6}"/>
              </a:ext>
            </a:extLst>
          </p:cNvPr>
          <p:cNvSpPr>
            <a:spLocks noGrp="1"/>
          </p:cNvSpPr>
          <p:nvPr>
            <p:ph type="dt" sz="half" idx="10"/>
          </p:nvPr>
        </p:nvSpPr>
        <p:spPr/>
        <p:txBody>
          <a:bodyPr/>
          <a:lstStyle/>
          <a:p>
            <a:fld id="{AE91BF39-9FEC-4F89-9048-20C00883BDF4}" type="datetimeFigureOut">
              <a:rPr lang="en-US" smtClean="0"/>
              <a:t>1/23/2025</a:t>
            </a:fld>
            <a:endParaRPr lang="en-US"/>
          </a:p>
        </p:txBody>
      </p:sp>
      <p:sp>
        <p:nvSpPr>
          <p:cNvPr id="5" name="Footer Placeholder 4">
            <a:extLst>
              <a:ext uri="{FF2B5EF4-FFF2-40B4-BE49-F238E27FC236}">
                <a16:creationId xmlns:a16="http://schemas.microsoft.com/office/drawing/2014/main" id="{421AFEDF-00F3-4C28-956A-0528FAEBA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B2436C-FB53-49F2-8B8E-496E3EF619BB}"/>
              </a:ext>
            </a:extLst>
          </p:cNvPr>
          <p:cNvSpPr>
            <a:spLocks noGrp="1"/>
          </p:cNvSpPr>
          <p:nvPr>
            <p:ph type="sldNum" sz="quarter" idx="12"/>
          </p:nvPr>
        </p:nvSpPr>
        <p:spPr/>
        <p:txBody>
          <a:bodyPr/>
          <a:lstStyle/>
          <a:p>
            <a:fld id="{20884E6C-3837-45BB-8C05-64730DAC5D8D}" type="slidenum">
              <a:rPr lang="en-US" smtClean="0"/>
              <a:t>‹#›</a:t>
            </a:fld>
            <a:endParaRPr lang="en-US"/>
          </a:p>
        </p:txBody>
      </p:sp>
    </p:spTree>
    <p:extLst>
      <p:ext uri="{BB962C8B-B14F-4D97-AF65-F5344CB8AC3E}">
        <p14:creationId xmlns:p14="http://schemas.microsoft.com/office/powerpoint/2010/main" val="31245653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708D-EA66-4464-B6D8-F019F8FDDB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4E9632-9693-44BC-B6D2-3013CCB973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2D434-4990-4E00-AA17-47A5F3D9E98F}"/>
              </a:ext>
            </a:extLst>
          </p:cNvPr>
          <p:cNvSpPr>
            <a:spLocks noGrp="1"/>
          </p:cNvSpPr>
          <p:nvPr>
            <p:ph type="dt" sz="half" idx="10"/>
          </p:nvPr>
        </p:nvSpPr>
        <p:spPr/>
        <p:txBody>
          <a:bodyPr/>
          <a:lstStyle/>
          <a:p>
            <a:fld id="{AE91BF39-9FEC-4F89-9048-20C00883BDF4}" type="datetimeFigureOut">
              <a:rPr lang="en-US" smtClean="0"/>
              <a:t>1/23/2025</a:t>
            </a:fld>
            <a:endParaRPr lang="en-US"/>
          </a:p>
        </p:txBody>
      </p:sp>
      <p:sp>
        <p:nvSpPr>
          <p:cNvPr id="5" name="Footer Placeholder 4">
            <a:extLst>
              <a:ext uri="{FF2B5EF4-FFF2-40B4-BE49-F238E27FC236}">
                <a16:creationId xmlns:a16="http://schemas.microsoft.com/office/drawing/2014/main" id="{42EBB8E8-CFCF-4BA7-9DFB-847848DDA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1DE46-003A-4427-874E-7FEB3F563C53}"/>
              </a:ext>
            </a:extLst>
          </p:cNvPr>
          <p:cNvSpPr>
            <a:spLocks noGrp="1"/>
          </p:cNvSpPr>
          <p:nvPr>
            <p:ph type="sldNum" sz="quarter" idx="12"/>
          </p:nvPr>
        </p:nvSpPr>
        <p:spPr/>
        <p:txBody>
          <a:bodyPr/>
          <a:lstStyle/>
          <a:p>
            <a:fld id="{20884E6C-3837-45BB-8C05-64730DAC5D8D}" type="slidenum">
              <a:rPr lang="en-US" smtClean="0"/>
              <a:t>‹#›</a:t>
            </a:fld>
            <a:endParaRPr lang="en-US"/>
          </a:p>
        </p:txBody>
      </p:sp>
    </p:spTree>
    <p:extLst>
      <p:ext uri="{BB962C8B-B14F-4D97-AF65-F5344CB8AC3E}">
        <p14:creationId xmlns:p14="http://schemas.microsoft.com/office/powerpoint/2010/main" val="16188349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4CB4-E002-4832-9B08-CA08DA6F69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E56449-922E-4D45-9F93-3A91DECA7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60768-2BA2-471F-B6C6-DFB0F7BFF88B}"/>
              </a:ext>
            </a:extLst>
          </p:cNvPr>
          <p:cNvSpPr>
            <a:spLocks noGrp="1"/>
          </p:cNvSpPr>
          <p:nvPr>
            <p:ph type="dt" sz="half" idx="10"/>
          </p:nvPr>
        </p:nvSpPr>
        <p:spPr/>
        <p:txBody>
          <a:bodyPr/>
          <a:lstStyle/>
          <a:p>
            <a:fld id="{AE91BF39-9FEC-4F89-9048-20C00883BDF4}" type="datetimeFigureOut">
              <a:rPr lang="en-US" smtClean="0"/>
              <a:t>1/23/2025</a:t>
            </a:fld>
            <a:endParaRPr lang="en-US"/>
          </a:p>
        </p:txBody>
      </p:sp>
      <p:sp>
        <p:nvSpPr>
          <p:cNvPr id="5" name="Footer Placeholder 4">
            <a:extLst>
              <a:ext uri="{FF2B5EF4-FFF2-40B4-BE49-F238E27FC236}">
                <a16:creationId xmlns:a16="http://schemas.microsoft.com/office/drawing/2014/main" id="{77F90AAD-7533-4538-9190-36B962F936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C330C-E0CE-471E-A29B-2204E3B3F5FD}"/>
              </a:ext>
            </a:extLst>
          </p:cNvPr>
          <p:cNvSpPr>
            <a:spLocks noGrp="1"/>
          </p:cNvSpPr>
          <p:nvPr>
            <p:ph type="sldNum" sz="quarter" idx="12"/>
          </p:nvPr>
        </p:nvSpPr>
        <p:spPr/>
        <p:txBody>
          <a:bodyPr/>
          <a:lstStyle/>
          <a:p>
            <a:fld id="{20884E6C-3837-45BB-8C05-64730DAC5D8D}" type="slidenum">
              <a:rPr lang="en-US" smtClean="0"/>
              <a:t>‹#›</a:t>
            </a:fld>
            <a:endParaRPr lang="en-US"/>
          </a:p>
        </p:txBody>
      </p:sp>
    </p:spTree>
    <p:extLst>
      <p:ext uri="{BB962C8B-B14F-4D97-AF65-F5344CB8AC3E}">
        <p14:creationId xmlns:p14="http://schemas.microsoft.com/office/powerpoint/2010/main" val="11812865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18E41-6BEA-4DCE-8B7A-73A9A94FC1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40043A-4022-45E4-99B2-94014DB518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88E607-60C4-4CE2-9496-634D4D745E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C80E44-BAC3-40CD-9A02-061CB1CC28C8}"/>
              </a:ext>
            </a:extLst>
          </p:cNvPr>
          <p:cNvSpPr>
            <a:spLocks noGrp="1"/>
          </p:cNvSpPr>
          <p:nvPr>
            <p:ph type="dt" sz="half" idx="10"/>
          </p:nvPr>
        </p:nvSpPr>
        <p:spPr/>
        <p:txBody>
          <a:bodyPr/>
          <a:lstStyle/>
          <a:p>
            <a:fld id="{AE91BF39-9FEC-4F89-9048-20C00883BDF4}" type="datetimeFigureOut">
              <a:rPr lang="en-US" smtClean="0"/>
              <a:t>1/23/2025</a:t>
            </a:fld>
            <a:endParaRPr lang="en-US"/>
          </a:p>
        </p:txBody>
      </p:sp>
      <p:sp>
        <p:nvSpPr>
          <p:cNvPr id="6" name="Footer Placeholder 5">
            <a:extLst>
              <a:ext uri="{FF2B5EF4-FFF2-40B4-BE49-F238E27FC236}">
                <a16:creationId xmlns:a16="http://schemas.microsoft.com/office/drawing/2014/main" id="{566700E8-D2D7-4397-A379-388C218971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0A5E42-CF93-4A09-A319-696500EDDFC4}"/>
              </a:ext>
            </a:extLst>
          </p:cNvPr>
          <p:cNvSpPr>
            <a:spLocks noGrp="1"/>
          </p:cNvSpPr>
          <p:nvPr>
            <p:ph type="sldNum" sz="quarter" idx="12"/>
          </p:nvPr>
        </p:nvSpPr>
        <p:spPr/>
        <p:txBody>
          <a:bodyPr/>
          <a:lstStyle/>
          <a:p>
            <a:fld id="{20884E6C-3837-45BB-8C05-64730DAC5D8D}" type="slidenum">
              <a:rPr lang="en-US" smtClean="0"/>
              <a:t>‹#›</a:t>
            </a:fld>
            <a:endParaRPr lang="en-US"/>
          </a:p>
        </p:txBody>
      </p:sp>
    </p:spTree>
    <p:extLst>
      <p:ext uri="{BB962C8B-B14F-4D97-AF65-F5344CB8AC3E}">
        <p14:creationId xmlns:p14="http://schemas.microsoft.com/office/powerpoint/2010/main" val="29735040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1AF39-4EDA-4940-A179-DB94CC765F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A2D526-54CF-4252-BE68-96B4D26D1C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9C8EE2-062F-491A-BE94-1EAD3CA1FB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9565FB-8F7A-469D-AEE5-2E295C98B5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56382C-D0E4-4722-8CCF-03A4421A2D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76A637-7653-42A2-9F55-3570FEB05357}"/>
              </a:ext>
            </a:extLst>
          </p:cNvPr>
          <p:cNvSpPr>
            <a:spLocks noGrp="1"/>
          </p:cNvSpPr>
          <p:nvPr>
            <p:ph type="dt" sz="half" idx="10"/>
          </p:nvPr>
        </p:nvSpPr>
        <p:spPr/>
        <p:txBody>
          <a:bodyPr/>
          <a:lstStyle/>
          <a:p>
            <a:fld id="{AE91BF39-9FEC-4F89-9048-20C00883BDF4}" type="datetimeFigureOut">
              <a:rPr lang="en-US" smtClean="0"/>
              <a:t>1/23/2025</a:t>
            </a:fld>
            <a:endParaRPr lang="en-US"/>
          </a:p>
        </p:txBody>
      </p:sp>
      <p:sp>
        <p:nvSpPr>
          <p:cNvPr id="8" name="Footer Placeholder 7">
            <a:extLst>
              <a:ext uri="{FF2B5EF4-FFF2-40B4-BE49-F238E27FC236}">
                <a16:creationId xmlns:a16="http://schemas.microsoft.com/office/drawing/2014/main" id="{24A43799-650C-481D-B743-C9E5C2F02C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BB9031-5CFD-4570-AA91-C9219A20CA62}"/>
              </a:ext>
            </a:extLst>
          </p:cNvPr>
          <p:cNvSpPr>
            <a:spLocks noGrp="1"/>
          </p:cNvSpPr>
          <p:nvPr>
            <p:ph type="sldNum" sz="quarter" idx="12"/>
          </p:nvPr>
        </p:nvSpPr>
        <p:spPr/>
        <p:txBody>
          <a:bodyPr/>
          <a:lstStyle/>
          <a:p>
            <a:fld id="{20884E6C-3837-45BB-8C05-64730DAC5D8D}" type="slidenum">
              <a:rPr lang="en-US" smtClean="0"/>
              <a:t>‹#›</a:t>
            </a:fld>
            <a:endParaRPr lang="en-US"/>
          </a:p>
        </p:txBody>
      </p:sp>
    </p:spTree>
    <p:extLst>
      <p:ext uri="{BB962C8B-B14F-4D97-AF65-F5344CB8AC3E}">
        <p14:creationId xmlns:p14="http://schemas.microsoft.com/office/powerpoint/2010/main" val="1317580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1D00-A1DB-4C88-9D52-9AF093D2EC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4B9554-253D-4EDA-9700-71DDE5AFDA3E}"/>
              </a:ext>
            </a:extLst>
          </p:cNvPr>
          <p:cNvSpPr>
            <a:spLocks noGrp="1"/>
          </p:cNvSpPr>
          <p:nvPr>
            <p:ph type="dt" sz="half" idx="10"/>
          </p:nvPr>
        </p:nvSpPr>
        <p:spPr/>
        <p:txBody>
          <a:bodyPr/>
          <a:lstStyle/>
          <a:p>
            <a:fld id="{AE91BF39-9FEC-4F89-9048-20C00883BDF4}" type="datetimeFigureOut">
              <a:rPr lang="en-US" smtClean="0"/>
              <a:t>1/23/2025</a:t>
            </a:fld>
            <a:endParaRPr lang="en-US"/>
          </a:p>
        </p:txBody>
      </p:sp>
      <p:sp>
        <p:nvSpPr>
          <p:cNvPr id="4" name="Footer Placeholder 3">
            <a:extLst>
              <a:ext uri="{FF2B5EF4-FFF2-40B4-BE49-F238E27FC236}">
                <a16:creationId xmlns:a16="http://schemas.microsoft.com/office/drawing/2014/main" id="{2D02E0B7-811B-4900-BB8F-0B3767886E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2EF180-42F4-4265-903D-F2C5AB04AC57}"/>
              </a:ext>
            </a:extLst>
          </p:cNvPr>
          <p:cNvSpPr>
            <a:spLocks noGrp="1"/>
          </p:cNvSpPr>
          <p:nvPr>
            <p:ph type="sldNum" sz="quarter" idx="12"/>
          </p:nvPr>
        </p:nvSpPr>
        <p:spPr/>
        <p:txBody>
          <a:bodyPr/>
          <a:lstStyle/>
          <a:p>
            <a:fld id="{20884E6C-3837-45BB-8C05-64730DAC5D8D}" type="slidenum">
              <a:rPr lang="en-US" smtClean="0"/>
              <a:t>‹#›</a:t>
            </a:fld>
            <a:endParaRPr lang="en-US"/>
          </a:p>
        </p:txBody>
      </p:sp>
    </p:spTree>
    <p:extLst>
      <p:ext uri="{BB962C8B-B14F-4D97-AF65-F5344CB8AC3E}">
        <p14:creationId xmlns:p14="http://schemas.microsoft.com/office/powerpoint/2010/main" val="37302322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882130-1507-4956-A938-103A975825C3}"/>
              </a:ext>
            </a:extLst>
          </p:cNvPr>
          <p:cNvSpPr>
            <a:spLocks noGrp="1"/>
          </p:cNvSpPr>
          <p:nvPr>
            <p:ph type="dt" sz="half" idx="10"/>
          </p:nvPr>
        </p:nvSpPr>
        <p:spPr/>
        <p:txBody>
          <a:bodyPr/>
          <a:lstStyle/>
          <a:p>
            <a:fld id="{AE91BF39-9FEC-4F89-9048-20C00883BDF4}" type="datetimeFigureOut">
              <a:rPr lang="en-US" smtClean="0"/>
              <a:t>1/23/2025</a:t>
            </a:fld>
            <a:endParaRPr lang="en-US"/>
          </a:p>
        </p:txBody>
      </p:sp>
      <p:sp>
        <p:nvSpPr>
          <p:cNvPr id="3" name="Footer Placeholder 2">
            <a:extLst>
              <a:ext uri="{FF2B5EF4-FFF2-40B4-BE49-F238E27FC236}">
                <a16:creationId xmlns:a16="http://schemas.microsoft.com/office/drawing/2014/main" id="{5D26DFB0-D606-4399-B94C-908EC241C1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3F2CBE-E26C-48DB-951A-6F7F4A9AC834}"/>
              </a:ext>
            </a:extLst>
          </p:cNvPr>
          <p:cNvSpPr>
            <a:spLocks noGrp="1"/>
          </p:cNvSpPr>
          <p:nvPr>
            <p:ph type="sldNum" sz="quarter" idx="12"/>
          </p:nvPr>
        </p:nvSpPr>
        <p:spPr/>
        <p:txBody>
          <a:bodyPr/>
          <a:lstStyle/>
          <a:p>
            <a:fld id="{20884E6C-3837-45BB-8C05-64730DAC5D8D}" type="slidenum">
              <a:rPr lang="en-US" smtClean="0"/>
              <a:t>‹#›</a:t>
            </a:fld>
            <a:endParaRPr lang="en-US"/>
          </a:p>
        </p:txBody>
      </p:sp>
    </p:spTree>
    <p:extLst>
      <p:ext uri="{BB962C8B-B14F-4D97-AF65-F5344CB8AC3E}">
        <p14:creationId xmlns:p14="http://schemas.microsoft.com/office/powerpoint/2010/main" val="305160477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ED96-D297-4B8D-959C-C5940024C6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706F3F-86A3-4BE7-B6EC-78362A1E94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E78F89-400E-443A-94C6-EFD64D62F3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B64DD-013C-4055-AD37-28958C4AF3FE}"/>
              </a:ext>
            </a:extLst>
          </p:cNvPr>
          <p:cNvSpPr>
            <a:spLocks noGrp="1"/>
          </p:cNvSpPr>
          <p:nvPr>
            <p:ph type="dt" sz="half" idx="10"/>
          </p:nvPr>
        </p:nvSpPr>
        <p:spPr/>
        <p:txBody>
          <a:bodyPr/>
          <a:lstStyle/>
          <a:p>
            <a:fld id="{AE91BF39-9FEC-4F89-9048-20C00883BDF4}" type="datetimeFigureOut">
              <a:rPr lang="en-US" smtClean="0"/>
              <a:t>1/23/2025</a:t>
            </a:fld>
            <a:endParaRPr lang="en-US"/>
          </a:p>
        </p:txBody>
      </p:sp>
      <p:sp>
        <p:nvSpPr>
          <p:cNvPr id="6" name="Footer Placeholder 5">
            <a:extLst>
              <a:ext uri="{FF2B5EF4-FFF2-40B4-BE49-F238E27FC236}">
                <a16:creationId xmlns:a16="http://schemas.microsoft.com/office/drawing/2014/main" id="{01915F2F-6DDB-484A-B517-78929E8355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B9C58A-EFC3-490C-A51A-8BC68D175052}"/>
              </a:ext>
            </a:extLst>
          </p:cNvPr>
          <p:cNvSpPr>
            <a:spLocks noGrp="1"/>
          </p:cNvSpPr>
          <p:nvPr>
            <p:ph type="sldNum" sz="quarter" idx="12"/>
          </p:nvPr>
        </p:nvSpPr>
        <p:spPr/>
        <p:txBody>
          <a:bodyPr/>
          <a:lstStyle/>
          <a:p>
            <a:fld id="{20884E6C-3837-45BB-8C05-64730DAC5D8D}" type="slidenum">
              <a:rPr lang="en-US" smtClean="0"/>
              <a:t>‹#›</a:t>
            </a:fld>
            <a:endParaRPr lang="en-US"/>
          </a:p>
        </p:txBody>
      </p:sp>
    </p:spTree>
    <p:extLst>
      <p:ext uri="{BB962C8B-B14F-4D97-AF65-F5344CB8AC3E}">
        <p14:creationId xmlns:p14="http://schemas.microsoft.com/office/powerpoint/2010/main" val="4284003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5BB917-F188-C0EE-A580-73ED377A6288}"/>
              </a:ext>
            </a:extLst>
          </p:cNvPr>
          <p:cNvSpPr>
            <a:spLocks noGrp="1"/>
          </p:cNvSpPr>
          <p:nvPr>
            <p:ph type="dt" sz="half" idx="10"/>
          </p:nvPr>
        </p:nvSpPr>
        <p:spPr/>
        <p:txBody>
          <a:bodyPr/>
          <a:lstStyle/>
          <a:p>
            <a:fld id="{A42D821C-5EC5-4DCA-B58D-7743C95E1596}" type="datetimeFigureOut">
              <a:rPr lang="en-GB" smtClean="0"/>
              <a:t>23/01/2025</a:t>
            </a:fld>
            <a:endParaRPr lang="en-GB"/>
          </a:p>
        </p:txBody>
      </p:sp>
      <p:sp>
        <p:nvSpPr>
          <p:cNvPr id="3" name="Footer Placeholder 2">
            <a:extLst>
              <a:ext uri="{FF2B5EF4-FFF2-40B4-BE49-F238E27FC236}">
                <a16:creationId xmlns:a16="http://schemas.microsoft.com/office/drawing/2014/main" id="{BA491D84-9ECA-7C59-1E58-2507F6688EB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A381373-4A03-4D8E-F34D-E777D85E0EBB}"/>
              </a:ext>
            </a:extLst>
          </p:cNvPr>
          <p:cNvSpPr>
            <a:spLocks noGrp="1"/>
          </p:cNvSpPr>
          <p:nvPr>
            <p:ph type="sldNum" sz="quarter" idx="12"/>
          </p:nvPr>
        </p:nvSpPr>
        <p:spPr/>
        <p:txBody>
          <a:bodyPr/>
          <a:lstStyle/>
          <a:p>
            <a:fld id="{75FBF6E9-4A80-42D6-B5D8-B0FB0FB3A61F}" type="slidenum">
              <a:rPr lang="en-GB" smtClean="0"/>
              <a:t>‹#›</a:t>
            </a:fld>
            <a:endParaRPr lang="en-GB"/>
          </a:p>
        </p:txBody>
      </p:sp>
    </p:spTree>
    <p:extLst>
      <p:ext uri="{BB962C8B-B14F-4D97-AF65-F5344CB8AC3E}">
        <p14:creationId xmlns:p14="http://schemas.microsoft.com/office/powerpoint/2010/main" val="9625944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E18E5-8A28-4979-93CB-AAD22E351D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01B646-CCF8-4B9F-94EB-1DD096B0E8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836208-6520-452B-88E6-D75BE84EDA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F3047E-2A80-4312-93FE-E9FF699FA021}"/>
              </a:ext>
            </a:extLst>
          </p:cNvPr>
          <p:cNvSpPr>
            <a:spLocks noGrp="1"/>
          </p:cNvSpPr>
          <p:nvPr>
            <p:ph type="dt" sz="half" idx="10"/>
          </p:nvPr>
        </p:nvSpPr>
        <p:spPr/>
        <p:txBody>
          <a:bodyPr/>
          <a:lstStyle/>
          <a:p>
            <a:fld id="{AE91BF39-9FEC-4F89-9048-20C00883BDF4}" type="datetimeFigureOut">
              <a:rPr lang="en-US" smtClean="0"/>
              <a:t>1/23/2025</a:t>
            </a:fld>
            <a:endParaRPr lang="en-US"/>
          </a:p>
        </p:txBody>
      </p:sp>
      <p:sp>
        <p:nvSpPr>
          <p:cNvPr id="6" name="Footer Placeholder 5">
            <a:extLst>
              <a:ext uri="{FF2B5EF4-FFF2-40B4-BE49-F238E27FC236}">
                <a16:creationId xmlns:a16="http://schemas.microsoft.com/office/drawing/2014/main" id="{E042ABEB-3A09-40DD-A185-193AE807EA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2D79FB-5E5D-44D9-83C0-3ED53C569A27}"/>
              </a:ext>
            </a:extLst>
          </p:cNvPr>
          <p:cNvSpPr>
            <a:spLocks noGrp="1"/>
          </p:cNvSpPr>
          <p:nvPr>
            <p:ph type="sldNum" sz="quarter" idx="12"/>
          </p:nvPr>
        </p:nvSpPr>
        <p:spPr/>
        <p:txBody>
          <a:bodyPr/>
          <a:lstStyle/>
          <a:p>
            <a:fld id="{20884E6C-3837-45BB-8C05-64730DAC5D8D}" type="slidenum">
              <a:rPr lang="en-US" smtClean="0"/>
              <a:t>‹#›</a:t>
            </a:fld>
            <a:endParaRPr lang="en-US"/>
          </a:p>
        </p:txBody>
      </p:sp>
    </p:spTree>
    <p:extLst>
      <p:ext uri="{BB962C8B-B14F-4D97-AF65-F5344CB8AC3E}">
        <p14:creationId xmlns:p14="http://schemas.microsoft.com/office/powerpoint/2010/main" val="31082328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E9693-5BAE-49D3-98F7-406F3F3E31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454702-6D8E-4F9F-9E67-CE871CF44F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E93F62-0D0B-4E56-92B4-6A6181C69E27}"/>
              </a:ext>
            </a:extLst>
          </p:cNvPr>
          <p:cNvSpPr>
            <a:spLocks noGrp="1"/>
          </p:cNvSpPr>
          <p:nvPr>
            <p:ph type="dt" sz="half" idx="10"/>
          </p:nvPr>
        </p:nvSpPr>
        <p:spPr/>
        <p:txBody>
          <a:bodyPr/>
          <a:lstStyle/>
          <a:p>
            <a:fld id="{AE91BF39-9FEC-4F89-9048-20C00883BDF4}" type="datetimeFigureOut">
              <a:rPr lang="en-US" smtClean="0"/>
              <a:t>1/23/2025</a:t>
            </a:fld>
            <a:endParaRPr lang="en-US"/>
          </a:p>
        </p:txBody>
      </p:sp>
      <p:sp>
        <p:nvSpPr>
          <p:cNvPr id="5" name="Footer Placeholder 4">
            <a:extLst>
              <a:ext uri="{FF2B5EF4-FFF2-40B4-BE49-F238E27FC236}">
                <a16:creationId xmlns:a16="http://schemas.microsoft.com/office/drawing/2014/main" id="{CEDFC851-86BC-487C-9402-F1496B953B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462026-A2DA-41C9-A408-55B04A61EDC8}"/>
              </a:ext>
            </a:extLst>
          </p:cNvPr>
          <p:cNvSpPr>
            <a:spLocks noGrp="1"/>
          </p:cNvSpPr>
          <p:nvPr>
            <p:ph type="sldNum" sz="quarter" idx="12"/>
          </p:nvPr>
        </p:nvSpPr>
        <p:spPr/>
        <p:txBody>
          <a:bodyPr/>
          <a:lstStyle/>
          <a:p>
            <a:fld id="{20884E6C-3837-45BB-8C05-64730DAC5D8D}" type="slidenum">
              <a:rPr lang="en-US" smtClean="0"/>
              <a:t>‹#›</a:t>
            </a:fld>
            <a:endParaRPr lang="en-US"/>
          </a:p>
        </p:txBody>
      </p:sp>
    </p:spTree>
    <p:extLst>
      <p:ext uri="{BB962C8B-B14F-4D97-AF65-F5344CB8AC3E}">
        <p14:creationId xmlns:p14="http://schemas.microsoft.com/office/powerpoint/2010/main" val="14979721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4A41B9-F576-4847-90F2-52F7ACBC94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D6640E-93E9-4C57-842D-F3B8558EA0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729C0-9071-4CB8-A60F-EF27D04D7580}"/>
              </a:ext>
            </a:extLst>
          </p:cNvPr>
          <p:cNvSpPr>
            <a:spLocks noGrp="1"/>
          </p:cNvSpPr>
          <p:nvPr>
            <p:ph type="dt" sz="half" idx="10"/>
          </p:nvPr>
        </p:nvSpPr>
        <p:spPr/>
        <p:txBody>
          <a:bodyPr/>
          <a:lstStyle/>
          <a:p>
            <a:fld id="{AE91BF39-9FEC-4F89-9048-20C00883BDF4}" type="datetimeFigureOut">
              <a:rPr lang="en-US" smtClean="0"/>
              <a:t>1/23/2025</a:t>
            </a:fld>
            <a:endParaRPr lang="en-US"/>
          </a:p>
        </p:txBody>
      </p:sp>
      <p:sp>
        <p:nvSpPr>
          <p:cNvPr id="5" name="Footer Placeholder 4">
            <a:extLst>
              <a:ext uri="{FF2B5EF4-FFF2-40B4-BE49-F238E27FC236}">
                <a16:creationId xmlns:a16="http://schemas.microsoft.com/office/drawing/2014/main" id="{F7808524-486E-4FE6-8922-C395133BD1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D803B-0614-4829-85C2-EBA7351FFEEC}"/>
              </a:ext>
            </a:extLst>
          </p:cNvPr>
          <p:cNvSpPr>
            <a:spLocks noGrp="1"/>
          </p:cNvSpPr>
          <p:nvPr>
            <p:ph type="sldNum" sz="quarter" idx="12"/>
          </p:nvPr>
        </p:nvSpPr>
        <p:spPr/>
        <p:txBody>
          <a:bodyPr/>
          <a:lstStyle/>
          <a:p>
            <a:fld id="{20884E6C-3837-45BB-8C05-64730DAC5D8D}" type="slidenum">
              <a:rPr lang="en-US" smtClean="0"/>
              <a:t>‹#›</a:t>
            </a:fld>
            <a:endParaRPr lang="en-US"/>
          </a:p>
        </p:txBody>
      </p:sp>
    </p:spTree>
    <p:extLst>
      <p:ext uri="{BB962C8B-B14F-4D97-AF65-F5344CB8AC3E}">
        <p14:creationId xmlns:p14="http://schemas.microsoft.com/office/powerpoint/2010/main" val="30933047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3519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15" name="Title 1"/>
          <p:cNvSpPr>
            <a:spLocks noGrp="1"/>
          </p:cNvSpPr>
          <p:nvPr>
            <p:ph type="title"/>
          </p:nvPr>
        </p:nvSpPr>
        <p:spPr>
          <a:xfrm>
            <a:off x="1245771" y="313322"/>
            <a:ext cx="10261600" cy="334963"/>
          </a:xfrm>
          <a:prstGeom prst="rect">
            <a:avLst/>
          </a:prstGeom>
        </p:spPr>
        <p:txBody>
          <a:bodyPr anchor="ctr" anchorCtr="0">
            <a:noAutofit/>
          </a:bodyPr>
          <a:lstStyle>
            <a:lvl1pPr algn="l">
              <a:defRPr sz="1800" b="1">
                <a:solidFill>
                  <a:schemeClr val="bg1"/>
                </a:solidFill>
                <a:latin typeface="Calibri"/>
                <a:cs typeface="Calibri"/>
              </a:defRPr>
            </a:lvl1pPr>
          </a:lstStyle>
          <a:p>
            <a:r>
              <a:rPr lang="en-US"/>
              <a:t>Click to edit Master title style</a:t>
            </a:r>
          </a:p>
        </p:txBody>
      </p:sp>
    </p:spTree>
    <p:extLst>
      <p:ext uri="{BB962C8B-B14F-4D97-AF65-F5344CB8AC3E}">
        <p14:creationId xmlns:p14="http://schemas.microsoft.com/office/powerpoint/2010/main" val="14345667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39EED-B436-859D-4122-97075106AF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F7120A-C6F9-EBC6-FEDD-257EE7DCC3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158C65-6CCC-9C02-2F69-45248331B43B}"/>
              </a:ext>
            </a:extLst>
          </p:cNvPr>
          <p:cNvSpPr>
            <a:spLocks noGrp="1"/>
          </p:cNvSpPr>
          <p:nvPr>
            <p:ph type="dt" sz="half" idx="10"/>
          </p:nvPr>
        </p:nvSpPr>
        <p:spPr/>
        <p:txBody>
          <a:bodyPr/>
          <a:lstStyle/>
          <a:p>
            <a:fld id="{F305BCD7-0B52-476B-B680-A437931ADB4B}" type="datetimeFigureOut">
              <a:rPr lang="en-US" smtClean="0"/>
              <a:t>1/23/2025</a:t>
            </a:fld>
            <a:endParaRPr lang="en-US"/>
          </a:p>
        </p:txBody>
      </p:sp>
      <p:sp>
        <p:nvSpPr>
          <p:cNvPr id="5" name="Footer Placeholder 4">
            <a:extLst>
              <a:ext uri="{FF2B5EF4-FFF2-40B4-BE49-F238E27FC236}">
                <a16:creationId xmlns:a16="http://schemas.microsoft.com/office/drawing/2014/main" id="{BEF745AA-5B54-E1AD-5A10-BF85FFF73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F89013-54B6-5289-FA5C-1DEE7ABF9A16}"/>
              </a:ext>
            </a:extLst>
          </p:cNvPr>
          <p:cNvSpPr>
            <a:spLocks noGrp="1"/>
          </p:cNvSpPr>
          <p:nvPr>
            <p:ph type="sldNum" sz="quarter" idx="12"/>
          </p:nvPr>
        </p:nvSpPr>
        <p:spPr/>
        <p:txBody>
          <a:bodyPr/>
          <a:lstStyle/>
          <a:p>
            <a:fld id="{F90A3124-64FF-4812-B1DA-BAF5D72EA99D}" type="slidenum">
              <a:rPr lang="en-US" smtClean="0"/>
              <a:t>‹#›</a:t>
            </a:fld>
            <a:endParaRPr lang="en-US"/>
          </a:p>
        </p:txBody>
      </p:sp>
    </p:spTree>
    <p:extLst>
      <p:ext uri="{BB962C8B-B14F-4D97-AF65-F5344CB8AC3E}">
        <p14:creationId xmlns:p14="http://schemas.microsoft.com/office/powerpoint/2010/main" val="42603860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5CD73-BC81-2832-0F53-CF6CC6E095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CDE994-A837-46CB-8207-D40215959E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9567AA-D4A5-F295-579F-1BD4416CEF2F}"/>
              </a:ext>
            </a:extLst>
          </p:cNvPr>
          <p:cNvSpPr>
            <a:spLocks noGrp="1"/>
          </p:cNvSpPr>
          <p:nvPr>
            <p:ph type="dt" sz="half" idx="10"/>
          </p:nvPr>
        </p:nvSpPr>
        <p:spPr/>
        <p:txBody>
          <a:bodyPr/>
          <a:lstStyle/>
          <a:p>
            <a:fld id="{F305BCD7-0B52-476B-B680-A437931ADB4B}" type="datetimeFigureOut">
              <a:rPr lang="en-US" smtClean="0"/>
              <a:t>1/23/2025</a:t>
            </a:fld>
            <a:endParaRPr lang="en-US"/>
          </a:p>
        </p:txBody>
      </p:sp>
      <p:sp>
        <p:nvSpPr>
          <p:cNvPr id="5" name="Footer Placeholder 4">
            <a:extLst>
              <a:ext uri="{FF2B5EF4-FFF2-40B4-BE49-F238E27FC236}">
                <a16:creationId xmlns:a16="http://schemas.microsoft.com/office/drawing/2014/main" id="{CD89E584-0D68-D2B7-0EDF-FAEF4B0D1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A3C4BA-9D4D-95F5-BB20-BB81CB9A1404}"/>
              </a:ext>
            </a:extLst>
          </p:cNvPr>
          <p:cNvSpPr>
            <a:spLocks noGrp="1"/>
          </p:cNvSpPr>
          <p:nvPr>
            <p:ph type="sldNum" sz="quarter" idx="12"/>
          </p:nvPr>
        </p:nvSpPr>
        <p:spPr/>
        <p:txBody>
          <a:bodyPr/>
          <a:lstStyle/>
          <a:p>
            <a:fld id="{F90A3124-64FF-4812-B1DA-BAF5D72EA99D}" type="slidenum">
              <a:rPr lang="en-US" smtClean="0"/>
              <a:t>‹#›</a:t>
            </a:fld>
            <a:endParaRPr lang="en-US"/>
          </a:p>
        </p:txBody>
      </p:sp>
    </p:spTree>
    <p:extLst>
      <p:ext uri="{BB962C8B-B14F-4D97-AF65-F5344CB8AC3E}">
        <p14:creationId xmlns:p14="http://schemas.microsoft.com/office/powerpoint/2010/main" val="21653338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95F7-DB16-8C30-584F-3898DFE5CE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85D031-F37F-82E6-AAED-38BF19728F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CCFA1D-D29D-9810-8030-5D2BCCD31A87}"/>
              </a:ext>
            </a:extLst>
          </p:cNvPr>
          <p:cNvSpPr>
            <a:spLocks noGrp="1"/>
          </p:cNvSpPr>
          <p:nvPr>
            <p:ph type="dt" sz="half" idx="10"/>
          </p:nvPr>
        </p:nvSpPr>
        <p:spPr/>
        <p:txBody>
          <a:bodyPr/>
          <a:lstStyle/>
          <a:p>
            <a:fld id="{F305BCD7-0B52-476B-B680-A437931ADB4B}" type="datetimeFigureOut">
              <a:rPr lang="en-US" smtClean="0"/>
              <a:t>1/23/2025</a:t>
            </a:fld>
            <a:endParaRPr lang="en-US"/>
          </a:p>
        </p:txBody>
      </p:sp>
      <p:sp>
        <p:nvSpPr>
          <p:cNvPr id="5" name="Footer Placeholder 4">
            <a:extLst>
              <a:ext uri="{FF2B5EF4-FFF2-40B4-BE49-F238E27FC236}">
                <a16:creationId xmlns:a16="http://schemas.microsoft.com/office/drawing/2014/main" id="{338B10CF-C240-D415-18AD-87CF60CA28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B2E763-F9FE-07AD-BB0B-B9ABEBCC8DC8}"/>
              </a:ext>
            </a:extLst>
          </p:cNvPr>
          <p:cNvSpPr>
            <a:spLocks noGrp="1"/>
          </p:cNvSpPr>
          <p:nvPr>
            <p:ph type="sldNum" sz="quarter" idx="12"/>
          </p:nvPr>
        </p:nvSpPr>
        <p:spPr/>
        <p:txBody>
          <a:bodyPr/>
          <a:lstStyle/>
          <a:p>
            <a:fld id="{F90A3124-64FF-4812-B1DA-BAF5D72EA99D}" type="slidenum">
              <a:rPr lang="en-US" smtClean="0"/>
              <a:t>‹#›</a:t>
            </a:fld>
            <a:endParaRPr lang="en-US"/>
          </a:p>
        </p:txBody>
      </p:sp>
    </p:spTree>
    <p:extLst>
      <p:ext uri="{BB962C8B-B14F-4D97-AF65-F5344CB8AC3E}">
        <p14:creationId xmlns:p14="http://schemas.microsoft.com/office/powerpoint/2010/main" val="32739531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372F-F55E-C9CE-A032-9DA031B89E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A50D5C-3574-647C-9134-A960FC9F85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90BB91-8E74-D91C-47EE-D365BC54D1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E8F704-F79A-43C6-B723-D96C13D78B2A}"/>
              </a:ext>
            </a:extLst>
          </p:cNvPr>
          <p:cNvSpPr>
            <a:spLocks noGrp="1"/>
          </p:cNvSpPr>
          <p:nvPr>
            <p:ph type="dt" sz="half" idx="10"/>
          </p:nvPr>
        </p:nvSpPr>
        <p:spPr/>
        <p:txBody>
          <a:bodyPr/>
          <a:lstStyle/>
          <a:p>
            <a:fld id="{F305BCD7-0B52-476B-B680-A437931ADB4B}" type="datetimeFigureOut">
              <a:rPr lang="en-US" smtClean="0"/>
              <a:t>1/23/2025</a:t>
            </a:fld>
            <a:endParaRPr lang="en-US"/>
          </a:p>
        </p:txBody>
      </p:sp>
      <p:sp>
        <p:nvSpPr>
          <p:cNvPr id="6" name="Footer Placeholder 5">
            <a:extLst>
              <a:ext uri="{FF2B5EF4-FFF2-40B4-BE49-F238E27FC236}">
                <a16:creationId xmlns:a16="http://schemas.microsoft.com/office/drawing/2014/main" id="{72DE88A3-21BA-3C17-0A18-E516056C36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F4C0DE-6402-06F5-B7CA-A40E07F40487}"/>
              </a:ext>
            </a:extLst>
          </p:cNvPr>
          <p:cNvSpPr>
            <a:spLocks noGrp="1"/>
          </p:cNvSpPr>
          <p:nvPr>
            <p:ph type="sldNum" sz="quarter" idx="12"/>
          </p:nvPr>
        </p:nvSpPr>
        <p:spPr/>
        <p:txBody>
          <a:bodyPr/>
          <a:lstStyle/>
          <a:p>
            <a:fld id="{F90A3124-64FF-4812-B1DA-BAF5D72EA99D}" type="slidenum">
              <a:rPr lang="en-US" smtClean="0"/>
              <a:t>‹#›</a:t>
            </a:fld>
            <a:endParaRPr lang="en-US"/>
          </a:p>
        </p:txBody>
      </p:sp>
    </p:spTree>
    <p:extLst>
      <p:ext uri="{BB962C8B-B14F-4D97-AF65-F5344CB8AC3E}">
        <p14:creationId xmlns:p14="http://schemas.microsoft.com/office/powerpoint/2010/main" val="22270372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3565-4205-C8F8-0405-998B029155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9C4E4C-BE09-BC28-BEAB-C621032C3E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F2D4F4-86CD-BB7E-EEB4-D4F365872A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E10516-C5CE-3E27-5D41-0E1054BEFA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80E653-F0F6-3153-CD91-E5DF8EC2B9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A4BB4E-93D2-3FC3-A753-1FD36CB26766}"/>
              </a:ext>
            </a:extLst>
          </p:cNvPr>
          <p:cNvSpPr>
            <a:spLocks noGrp="1"/>
          </p:cNvSpPr>
          <p:nvPr>
            <p:ph type="dt" sz="half" idx="10"/>
          </p:nvPr>
        </p:nvSpPr>
        <p:spPr/>
        <p:txBody>
          <a:bodyPr/>
          <a:lstStyle/>
          <a:p>
            <a:fld id="{F305BCD7-0B52-476B-B680-A437931ADB4B}" type="datetimeFigureOut">
              <a:rPr lang="en-US" smtClean="0"/>
              <a:t>1/23/2025</a:t>
            </a:fld>
            <a:endParaRPr lang="en-US"/>
          </a:p>
        </p:txBody>
      </p:sp>
      <p:sp>
        <p:nvSpPr>
          <p:cNvPr id="8" name="Footer Placeholder 7">
            <a:extLst>
              <a:ext uri="{FF2B5EF4-FFF2-40B4-BE49-F238E27FC236}">
                <a16:creationId xmlns:a16="http://schemas.microsoft.com/office/drawing/2014/main" id="{9E7A602A-BC61-90F3-4E5E-80D7D3A1FE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5E0693-077B-ABC7-4A1E-F62D9233B770}"/>
              </a:ext>
            </a:extLst>
          </p:cNvPr>
          <p:cNvSpPr>
            <a:spLocks noGrp="1"/>
          </p:cNvSpPr>
          <p:nvPr>
            <p:ph type="sldNum" sz="quarter" idx="12"/>
          </p:nvPr>
        </p:nvSpPr>
        <p:spPr/>
        <p:txBody>
          <a:bodyPr/>
          <a:lstStyle/>
          <a:p>
            <a:fld id="{F90A3124-64FF-4812-B1DA-BAF5D72EA99D}" type="slidenum">
              <a:rPr lang="en-US" smtClean="0"/>
              <a:t>‹#›</a:t>
            </a:fld>
            <a:endParaRPr lang="en-US"/>
          </a:p>
        </p:txBody>
      </p:sp>
    </p:spTree>
    <p:extLst>
      <p:ext uri="{BB962C8B-B14F-4D97-AF65-F5344CB8AC3E}">
        <p14:creationId xmlns:p14="http://schemas.microsoft.com/office/powerpoint/2010/main" val="177697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438F5-13F5-080D-13B2-B3AE6D4604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BB2BD58-4478-8519-0DE6-E594F100F6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33D3F85-C599-414A-ACF9-1523AA23BB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7936D5-5395-4B93-66B0-D55417D2807A}"/>
              </a:ext>
            </a:extLst>
          </p:cNvPr>
          <p:cNvSpPr>
            <a:spLocks noGrp="1"/>
          </p:cNvSpPr>
          <p:nvPr>
            <p:ph type="dt" sz="half" idx="10"/>
          </p:nvPr>
        </p:nvSpPr>
        <p:spPr/>
        <p:txBody>
          <a:bodyPr/>
          <a:lstStyle/>
          <a:p>
            <a:fld id="{A42D821C-5EC5-4DCA-B58D-7743C95E1596}" type="datetimeFigureOut">
              <a:rPr lang="en-GB" smtClean="0"/>
              <a:t>23/01/2025</a:t>
            </a:fld>
            <a:endParaRPr lang="en-GB"/>
          </a:p>
        </p:txBody>
      </p:sp>
      <p:sp>
        <p:nvSpPr>
          <p:cNvPr id="6" name="Footer Placeholder 5">
            <a:extLst>
              <a:ext uri="{FF2B5EF4-FFF2-40B4-BE49-F238E27FC236}">
                <a16:creationId xmlns:a16="http://schemas.microsoft.com/office/drawing/2014/main" id="{13D1484E-4F02-1535-0696-5E061314E5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72C39B8-E92D-12B4-CD2C-3687704D74A1}"/>
              </a:ext>
            </a:extLst>
          </p:cNvPr>
          <p:cNvSpPr>
            <a:spLocks noGrp="1"/>
          </p:cNvSpPr>
          <p:nvPr>
            <p:ph type="sldNum" sz="quarter" idx="12"/>
          </p:nvPr>
        </p:nvSpPr>
        <p:spPr/>
        <p:txBody>
          <a:bodyPr/>
          <a:lstStyle/>
          <a:p>
            <a:fld id="{75FBF6E9-4A80-42D6-B5D8-B0FB0FB3A61F}" type="slidenum">
              <a:rPr lang="en-GB" smtClean="0"/>
              <a:t>‹#›</a:t>
            </a:fld>
            <a:endParaRPr lang="en-GB"/>
          </a:p>
        </p:txBody>
      </p:sp>
    </p:spTree>
    <p:extLst>
      <p:ext uri="{BB962C8B-B14F-4D97-AF65-F5344CB8AC3E}">
        <p14:creationId xmlns:p14="http://schemas.microsoft.com/office/powerpoint/2010/main" val="51761909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9E4B1-F7A8-E342-F275-3F1CEAFD39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7070F0-00A2-6151-1126-274F7C467361}"/>
              </a:ext>
            </a:extLst>
          </p:cNvPr>
          <p:cNvSpPr>
            <a:spLocks noGrp="1"/>
          </p:cNvSpPr>
          <p:nvPr>
            <p:ph type="dt" sz="half" idx="10"/>
          </p:nvPr>
        </p:nvSpPr>
        <p:spPr/>
        <p:txBody>
          <a:bodyPr/>
          <a:lstStyle/>
          <a:p>
            <a:fld id="{F305BCD7-0B52-476B-B680-A437931ADB4B}" type="datetimeFigureOut">
              <a:rPr lang="en-US" smtClean="0"/>
              <a:t>1/23/2025</a:t>
            </a:fld>
            <a:endParaRPr lang="en-US"/>
          </a:p>
        </p:txBody>
      </p:sp>
      <p:sp>
        <p:nvSpPr>
          <p:cNvPr id="4" name="Footer Placeholder 3">
            <a:extLst>
              <a:ext uri="{FF2B5EF4-FFF2-40B4-BE49-F238E27FC236}">
                <a16:creationId xmlns:a16="http://schemas.microsoft.com/office/drawing/2014/main" id="{BD61938E-7036-4775-696F-93E194C861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9F1808-623C-B017-A048-9AFD509C4DAA}"/>
              </a:ext>
            </a:extLst>
          </p:cNvPr>
          <p:cNvSpPr>
            <a:spLocks noGrp="1"/>
          </p:cNvSpPr>
          <p:nvPr>
            <p:ph type="sldNum" sz="quarter" idx="12"/>
          </p:nvPr>
        </p:nvSpPr>
        <p:spPr/>
        <p:txBody>
          <a:bodyPr/>
          <a:lstStyle/>
          <a:p>
            <a:fld id="{F90A3124-64FF-4812-B1DA-BAF5D72EA99D}" type="slidenum">
              <a:rPr lang="en-US" smtClean="0"/>
              <a:t>‹#›</a:t>
            </a:fld>
            <a:endParaRPr lang="en-US"/>
          </a:p>
        </p:txBody>
      </p:sp>
    </p:spTree>
    <p:extLst>
      <p:ext uri="{BB962C8B-B14F-4D97-AF65-F5344CB8AC3E}">
        <p14:creationId xmlns:p14="http://schemas.microsoft.com/office/powerpoint/2010/main" val="5402255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99F3EE-5361-ED31-0BD7-0895B09FA7A8}"/>
              </a:ext>
            </a:extLst>
          </p:cNvPr>
          <p:cNvSpPr>
            <a:spLocks noGrp="1"/>
          </p:cNvSpPr>
          <p:nvPr>
            <p:ph type="dt" sz="half" idx="10"/>
          </p:nvPr>
        </p:nvSpPr>
        <p:spPr/>
        <p:txBody>
          <a:bodyPr/>
          <a:lstStyle/>
          <a:p>
            <a:fld id="{F305BCD7-0B52-476B-B680-A437931ADB4B}" type="datetimeFigureOut">
              <a:rPr lang="en-US" smtClean="0"/>
              <a:t>1/23/2025</a:t>
            </a:fld>
            <a:endParaRPr lang="en-US"/>
          </a:p>
        </p:txBody>
      </p:sp>
      <p:sp>
        <p:nvSpPr>
          <p:cNvPr id="3" name="Footer Placeholder 2">
            <a:extLst>
              <a:ext uri="{FF2B5EF4-FFF2-40B4-BE49-F238E27FC236}">
                <a16:creationId xmlns:a16="http://schemas.microsoft.com/office/drawing/2014/main" id="{655F0398-0FB5-4345-BB71-70B8963CAA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DC8AC2-1087-7435-F4D0-79CA909B7D7A}"/>
              </a:ext>
            </a:extLst>
          </p:cNvPr>
          <p:cNvSpPr>
            <a:spLocks noGrp="1"/>
          </p:cNvSpPr>
          <p:nvPr>
            <p:ph type="sldNum" sz="quarter" idx="12"/>
          </p:nvPr>
        </p:nvSpPr>
        <p:spPr/>
        <p:txBody>
          <a:bodyPr/>
          <a:lstStyle/>
          <a:p>
            <a:fld id="{F90A3124-64FF-4812-B1DA-BAF5D72EA99D}" type="slidenum">
              <a:rPr lang="en-US" smtClean="0"/>
              <a:t>‹#›</a:t>
            </a:fld>
            <a:endParaRPr lang="en-US"/>
          </a:p>
        </p:txBody>
      </p:sp>
    </p:spTree>
    <p:extLst>
      <p:ext uri="{BB962C8B-B14F-4D97-AF65-F5344CB8AC3E}">
        <p14:creationId xmlns:p14="http://schemas.microsoft.com/office/powerpoint/2010/main" val="223861097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EAF88-5BED-161A-2E38-4B7A30873B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DCF6D4-BB1C-2E4A-633B-E72D0346A5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E611C3-3B85-BCE5-5920-CBE3E33162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99B7FF-4AA5-360F-7153-5C7253356B8B}"/>
              </a:ext>
            </a:extLst>
          </p:cNvPr>
          <p:cNvSpPr>
            <a:spLocks noGrp="1"/>
          </p:cNvSpPr>
          <p:nvPr>
            <p:ph type="dt" sz="half" idx="10"/>
          </p:nvPr>
        </p:nvSpPr>
        <p:spPr/>
        <p:txBody>
          <a:bodyPr/>
          <a:lstStyle/>
          <a:p>
            <a:fld id="{F305BCD7-0B52-476B-B680-A437931ADB4B}" type="datetimeFigureOut">
              <a:rPr lang="en-US" smtClean="0"/>
              <a:t>1/23/2025</a:t>
            </a:fld>
            <a:endParaRPr lang="en-US"/>
          </a:p>
        </p:txBody>
      </p:sp>
      <p:sp>
        <p:nvSpPr>
          <p:cNvPr id="6" name="Footer Placeholder 5">
            <a:extLst>
              <a:ext uri="{FF2B5EF4-FFF2-40B4-BE49-F238E27FC236}">
                <a16:creationId xmlns:a16="http://schemas.microsoft.com/office/drawing/2014/main" id="{DD0A5DED-158C-38E4-666D-9472C7C710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F71FD3-6948-A3BD-5E27-47DCA4F8C382}"/>
              </a:ext>
            </a:extLst>
          </p:cNvPr>
          <p:cNvSpPr>
            <a:spLocks noGrp="1"/>
          </p:cNvSpPr>
          <p:nvPr>
            <p:ph type="sldNum" sz="quarter" idx="12"/>
          </p:nvPr>
        </p:nvSpPr>
        <p:spPr/>
        <p:txBody>
          <a:bodyPr/>
          <a:lstStyle/>
          <a:p>
            <a:fld id="{F90A3124-64FF-4812-B1DA-BAF5D72EA99D}" type="slidenum">
              <a:rPr lang="en-US" smtClean="0"/>
              <a:t>‹#›</a:t>
            </a:fld>
            <a:endParaRPr lang="en-US"/>
          </a:p>
        </p:txBody>
      </p:sp>
    </p:spTree>
    <p:extLst>
      <p:ext uri="{BB962C8B-B14F-4D97-AF65-F5344CB8AC3E}">
        <p14:creationId xmlns:p14="http://schemas.microsoft.com/office/powerpoint/2010/main" val="273807362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F9836-5649-8039-AB29-CA4C447C4E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916334-CEDA-2EAD-34B2-AEAEC58F1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F7EF5A-434E-5681-3265-355FCCBAB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E2E396-8766-8E48-A65E-8B2FB4EEEEE5}"/>
              </a:ext>
            </a:extLst>
          </p:cNvPr>
          <p:cNvSpPr>
            <a:spLocks noGrp="1"/>
          </p:cNvSpPr>
          <p:nvPr>
            <p:ph type="dt" sz="half" idx="10"/>
          </p:nvPr>
        </p:nvSpPr>
        <p:spPr/>
        <p:txBody>
          <a:bodyPr/>
          <a:lstStyle/>
          <a:p>
            <a:fld id="{F305BCD7-0B52-476B-B680-A437931ADB4B}" type="datetimeFigureOut">
              <a:rPr lang="en-US" smtClean="0"/>
              <a:t>1/23/2025</a:t>
            </a:fld>
            <a:endParaRPr lang="en-US"/>
          </a:p>
        </p:txBody>
      </p:sp>
      <p:sp>
        <p:nvSpPr>
          <p:cNvPr id="6" name="Footer Placeholder 5">
            <a:extLst>
              <a:ext uri="{FF2B5EF4-FFF2-40B4-BE49-F238E27FC236}">
                <a16:creationId xmlns:a16="http://schemas.microsoft.com/office/drawing/2014/main" id="{81D6F8BD-C0FA-5C1C-5706-FE852798D7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E2F34B-A340-A959-65C6-3C4D4CD898DE}"/>
              </a:ext>
            </a:extLst>
          </p:cNvPr>
          <p:cNvSpPr>
            <a:spLocks noGrp="1"/>
          </p:cNvSpPr>
          <p:nvPr>
            <p:ph type="sldNum" sz="quarter" idx="12"/>
          </p:nvPr>
        </p:nvSpPr>
        <p:spPr/>
        <p:txBody>
          <a:bodyPr/>
          <a:lstStyle/>
          <a:p>
            <a:fld id="{F90A3124-64FF-4812-B1DA-BAF5D72EA99D}" type="slidenum">
              <a:rPr lang="en-US" smtClean="0"/>
              <a:t>‹#›</a:t>
            </a:fld>
            <a:endParaRPr lang="en-US"/>
          </a:p>
        </p:txBody>
      </p:sp>
    </p:spTree>
    <p:extLst>
      <p:ext uri="{BB962C8B-B14F-4D97-AF65-F5344CB8AC3E}">
        <p14:creationId xmlns:p14="http://schemas.microsoft.com/office/powerpoint/2010/main" val="25185498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8D267-76B2-756E-48A7-9DE02FD221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D57E49-F010-B647-0679-7AFB762141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AF437D-DE0C-5644-21CF-BB70549FC7F6}"/>
              </a:ext>
            </a:extLst>
          </p:cNvPr>
          <p:cNvSpPr>
            <a:spLocks noGrp="1"/>
          </p:cNvSpPr>
          <p:nvPr>
            <p:ph type="dt" sz="half" idx="10"/>
          </p:nvPr>
        </p:nvSpPr>
        <p:spPr/>
        <p:txBody>
          <a:bodyPr/>
          <a:lstStyle/>
          <a:p>
            <a:fld id="{F305BCD7-0B52-476B-B680-A437931ADB4B}" type="datetimeFigureOut">
              <a:rPr lang="en-US" smtClean="0"/>
              <a:t>1/23/2025</a:t>
            </a:fld>
            <a:endParaRPr lang="en-US"/>
          </a:p>
        </p:txBody>
      </p:sp>
      <p:sp>
        <p:nvSpPr>
          <p:cNvPr id="5" name="Footer Placeholder 4">
            <a:extLst>
              <a:ext uri="{FF2B5EF4-FFF2-40B4-BE49-F238E27FC236}">
                <a16:creationId xmlns:a16="http://schemas.microsoft.com/office/drawing/2014/main" id="{348BDDB4-4DFC-DF94-CE4B-0B61FA11CF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E3AA1-2D85-92EF-A07D-5382860B8366}"/>
              </a:ext>
            </a:extLst>
          </p:cNvPr>
          <p:cNvSpPr>
            <a:spLocks noGrp="1"/>
          </p:cNvSpPr>
          <p:nvPr>
            <p:ph type="sldNum" sz="quarter" idx="12"/>
          </p:nvPr>
        </p:nvSpPr>
        <p:spPr/>
        <p:txBody>
          <a:bodyPr/>
          <a:lstStyle/>
          <a:p>
            <a:fld id="{F90A3124-64FF-4812-B1DA-BAF5D72EA99D}" type="slidenum">
              <a:rPr lang="en-US" smtClean="0"/>
              <a:t>‹#›</a:t>
            </a:fld>
            <a:endParaRPr lang="en-US"/>
          </a:p>
        </p:txBody>
      </p:sp>
    </p:spTree>
    <p:extLst>
      <p:ext uri="{BB962C8B-B14F-4D97-AF65-F5344CB8AC3E}">
        <p14:creationId xmlns:p14="http://schemas.microsoft.com/office/powerpoint/2010/main" val="175713706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F7FB8A-1A11-00B2-C49B-7411AAE3E9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264565-D9E9-AC84-6FC6-CB32669E14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BB9337-BE22-13C7-6FA2-F4D7F777CEA9}"/>
              </a:ext>
            </a:extLst>
          </p:cNvPr>
          <p:cNvSpPr>
            <a:spLocks noGrp="1"/>
          </p:cNvSpPr>
          <p:nvPr>
            <p:ph type="dt" sz="half" idx="10"/>
          </p:nvPr>
        </p:nvSpPr>
        <p:spPr/>
        <p:txBody>
          <a:bodyPr/>
          <a:lstStyle/>
          <a:p>
            <a:fld id="{F305BCD7-0B52-476B-B680-A437931ADB4B}" type="datetimeFigureOut">
              <a:rPr lang="en-US" smtClean="0"/>
              <a:t>1/23/2025</a:t>
            </a:fld>
            <a:endParaRPr lang="en-US"/>
          </a:p>
        </p:txBody>
      </p:sp>
      <p:sp>
        <p:nvSpPr>
          <p:cNvPr id="5" name="Footer Placeholder 4">
            <a:extLst>
              <a:ext uri="{FF2B5EF4-FFF2-40B4-BE49-F238E27FC236}">
                <a16:creationId xmlns:a16="http://schemas.microsoft.com/office/drawing/2014/main" id="{D5A1A897-8E8C-5BA6-3EF9-98416D3C17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CCC039-24EA-71E9-6053-37488213F27C}"/>
              </a:ext>
            </a:extLst>
          </p:cNvPr>
          <p:cNvSpPr>
            <a:spLocks noGrp="1"/>
          </p:cNvSpPr>
          <p:nvPr>
            <p:ph type="sldNum" sz="quarter" idx="12"/>
          </p:nvPr>
        </p:nvSpPr>
        <p:spPr/>
        <p:txBody>
          <a:bodyPr/>
          <a:lstStyle/>
          <a:p>
            <a:fld id="{F90A3124-64FF-4812-B1DA-BAF5D72EA99D}" type="slidenum">
              <a:rPr lang="en-US" smtClean="0"/>
              <a:t>‹#›</a:t>
            </a:fld>
            <a:endParaRPr lang="en-US"/>
          </a:p>
        </p:txBody>
      </p:sp>
    </p:spTree>
    <p:extLst>
      <p:ext uri="{BB962C8B-B14F-4D97-AF65-F5344CB8AC3E}">
        <p14:creationId xmlns:p14="http://schemas.microsoft.com/office/powerpoint/2010/main" val="26610318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15" name="Title 1"/>
          <p:cNvSpPr>
            <a:spLocks noGrp="1"/>
          </p:cNvSpPr>
          <p:nvPr>
            <p:ph type="title"/>
          </p:nvPr>
        </p:nvSpPr>
        <p:spPr>
          <a:xfrm>
            <a:off x="1245771" y="313322"/>
            <a:ext cx="10261600" cy="334963"/>
          </a:xfrm>
          <a:prstGeom prst="rect">
            <a:avLst/>
          </a:prstGeom>
        </p:spPr>
        <p:txBody>
          <a:bodyPr anchor="ctr" anchorCtr="0">
            <a:noAutofit/>
          </a:bodyPr>
          <a:lstStyle>
            <a:lvl1pPr algn="l">
              <a:defRPr sz="1800" b="1">
                <a:solidFill>
                  <a:schemeClr val="bg1"/>
                </a:solidFill>
                <a:latin typeface="Calibri"/>
                <a:cs typeface="Calibri"/>
              </a:defRPr>
            </a:lvl1pPr>
          </a:lstStyle>
          <a:p>
            <a:r>
              <a:rPr lang="en-US"/>
              <a:t>Click to edit Master title style</a:t>
            </a:r>
          </a:p>
        </p:txBody>
      </p:sp>
    </p:spTree>
    <p:extLst>
      <p:ext uri="{BB962C8B-B14F-4D97-AF65-F5344CB8AC3E}">
        <p14:creationId xmlns:p14="http://schemas.microsoft.com/office/powerpoint/2010/main" val="234367979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54F0BD-2ACF-F346-8B16-A4F9BF841431}"/>
              </a:ext>
            </a:extLst>
          </p:cNvPr>
          <p:cNvSpPr>
            <a:spLocks noGrp="1"/>
          </p:cNvSpPr>
          <p:nvPr>
            <p:ph type="pic" sz="quarter" idx="10"/>
          </p:nvPr>
        </p:nvSpPr>
        <p:spPr>
          <a:xfrm>
            <a:off x="240652" y="257174"/>
            <a:ext cx="6175645" cy="6190121"/>
          </a:xfrm>
          <a:prstGeom prst="ellipse">
            <a:avLst/>
          </a:prstGeom>
        </p:spPr>
        <p:txBody>
          <a:bodyPr/>
          <a:lstStyle/>
          <a:p>
            <a:endParaRPr lang="en-US"/>
          </a:p>
        </p:txBody>
      </p:sp>
      <p:sp>
        <p:nvSpPr>
          <p:cNvPr id="2" name="Rectangle 1">
            <a:extLst>
              <a:ext uri="{FF2B5EF4-FFF2-40B4-BE49-F238E27FC236}">
                <a16:creationId xmlns:a16="http://schemas.microsoft.com/office/drawing/2014/main" id="{C96DE6D7-A5F1-7D11-8B6D-EA6844B5200B}"/>
              </a:ext>
            </a:extLst>
          </p:cNvPr>
          <p:cNvSpPr/>
          <p:nvPr userDrawn="1"/>
        </p:nvSpPr>
        <p:spPr>
          <a:xfrm>
            <a:off x="3622" y="6687111"/>
            <a:ext cx="12203875" cy="188579"/>
          </a:xfrm>
          <a:prstGeom prst="rect">
            <a:avLst/>
          </a:prstGeom>
          <a:gradFill>
            <a:gsLst>
              <a:gs pos="0">
                <a:srgbClr val="E50000"/>
              </a:gs>
              <a:gs pos="30000">
                <a:srgbClr val="F67508"/>
              </a:gs>
              <a:gs pos="70000">
                <a:srgbClr val="C9B465"/>
              </a:gs>
              <a:gs pos="100000">
                <a:srgbClr val="8EBE9D"/>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7031888"/>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B4C5-FE3D-EA8C-BA4F-B4DF725CCA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9CF169-AFB2-9648-A215-7F21CD2521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B5CFC0-BEC9-2A98-6CC0-C59416BDE513}"/>
              </a:ext>
            </a:extLst>
          </p:cNvPr>
          <p:cNvSpPr>
            <a:spLocks noGrp="1"/>
          </p:cNvSpPr>
          <p:nvPr>
            <p:ph type="dt" sz="half" idx="10"/>
          </p:nvPr>
        </p:nvSpPr>
        <p:spPr/>
        <p:txBody>
          <a:bodyPr/>
          <a:lstStyle/>
          <a:p>
            <a:fld id="{3C924D1E-D7BE-4B7A-8B86-BD3D27D727FE}" type="datetimeFigureOut">
              <a:rPr lang="en-US" smtClean="0"/>
              <a:t>1/23/2025</a:t>
            </a:fld>
            <a:endParaRPr lang="en-US"/>
          </a:p>
        </p:txBody>
      </p:sp>
      <p:sp>
        <p:nvSpPr>
          <p:cNvPr id="5" name="Footer Placeholder 4">
            <a:extLst>
              <a:ext uri="{FF2B5EF4-FFF2-40B4-BE49-F238E27FC236}">
                <a16:creationId xmlns:a16="http://schemas.microsoft.com/office/drawing/2014/main" id="{8A8000D7-B6D5-2AF6-0297-2B0A184E45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1D762B-E426-E4CC-C7D3-191685F42581}"/>
              </a:ext>
            </a:extLst>
          </p:cNvPr>
          <p:cNvSpPr>
            <a:spLocks noGrp="1"/>
          </p:cNvSpPr>
          <p:nvPr>
            <p:ph type="sldNum" sz="quarter" idx="12"/>
          </p:nvPr>
        </p:nvSpPr>
        <p:spPr/>
        <p:txBody>
          <a:bodyPr/>
          <a:lstStyle/>
          <a:p>
            <a:fld id="{7CDBF2D0-CEB9-4F62-8838-D64DF8B1625A}" type="slidenum">
              <a:rPr lang="en-US" smtClean="0"/>
              <a:t>‹#›</a:t>
            </a:fld>
            <a:endParaRPr lang="en-US"/>
          </a:p>
        </p:txBody>
      </p:sp>
    </p:spTree>
    <p:extLst>
      <p:ext uri="{BB962C8B-B14F-4D97-AF65-F5344CB8AC3E}">
        <p14:creationId xmlns:p14="http://schemas.microsoft.com/office/powerpoint/2010/main" val="170719761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FAA17-64A9-C2BA-2FCF-1F5F1F7D61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8DB569-C061-B577-7DF3-39AB561A20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0565D6-D64E-A88D-3928-2067926F6527}"/>
              </a:ext>
            </a:extLst>
          </p:cNvPr>
          <p:cNvSpPr>
            <a:spLocks noGrp="1"/>
          </p:cNvSpPr>
          <p:nvPr>
            <p:ph type="dt" sz="half" idx="10"/>
          </p:nvPr>
        </p:nvSpPr>
        <p:spPr/>
        <p:txBody>
          <a:bodyPr/>
          <a:lstStyle/>
          <a:p>
            <a:fld id="{3C924D1E-D7BE-4B7A-8B86-BD3D27D727FE}" type="datetimeFigureOut">
              <a:rPr lang="en-US" smtClean="0"/>
              <a:t>1/23/2025</a:t>
            </a:fld>
            <a:endParaRPr lang="en-US"/>
          </a:p>
        </p:txBody>
      </p:sp>
      <p:sp>
        <p:nvSpPr>
          <p:cNvPr id="5" name="Footer Placeholder 4">
            <a:extLst>
              <a:ext uri="{FF2B5EF4-FFF2-40B4-BE49-F238E27FC236}">
                <a16:creationId xmlns:a16="http://schemas.microsoft.com/office/drawing/2014/main" id="{E1F7ECEE-ACBA-E881-7AF9-CEBEAA72C3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3B0B9E-0F26-8300-80B3-23C048F1C18D}"/>
              </a:ext>
            </a:extLst>
          </p:cNvPr>
          <p:cNvSpPr>
            <a:spLocks noGrp="1"/>
          </p:cNvSpPr>
          <p:nvPr>
            <p:ph type="sldNum" sz="quarter" idx="12"/>
          </p:nvPr>
        </p:nvSpPr>
        <p:spPr/>
        <p:txBody>
          <a:bodyPr/>
          <a:lstStyle/>
          <a:p>
            <a:fld id="{7CDBF2D0-CEB9-4F62-8838-D64DF8B1625A}" type="slidenum">
              <a:rPr lang="en-US" smtClean="0"/>
              <a:t>‹#›</a:t>
            </a:fld>
            <a:endParaRPr lang="en-US"/>
          </a:p>
        </p:txBody>
      </p:sp>
    </p:spTree>
    <p:extLst>
      <p:ext uri="{BB962C8B-B14F-4D97-AF65-F5344CB8AC3E}">
        <p14:creationId xmlns:p14="http://schemas.microsoft.com/office/powerpoint/2010/main" val="1649729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FFCBB-58A2-3CC8-7577-C2787FBEC7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D9150B8-0D0B-BEF4-ECD8-C94D07E3F3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E64073F-901C-0DAC-4AE0-F04B8FB371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1BF35-F56C-AACF-A459-F9199E8319CF}"/>
              </a:ext>
            </a:extLst>
          </p:cNvPr>
          <p:cNvSpPr>
            <a:spLocks noGrp="1"/>
          </p:cNvSpPr>
          <p:nvPr>
            <p:ph type="dt" sz="half" idx="10"/>
          </p:nvPr>
        </p:nvSpPr>
        <p:spPr/>
        <p:txBody>
          <a:bodyPr/>
          <a:lstStyle/>
          <a:p>
            <a:fld id="{A42D821C-5EC5-4DCA-B58D-7743C95E1596}" type="datetimeFigureOut">
              <a:rPr lang="en-GB" smtClean="0"/>
              <a:t>23/01/2025</a:t>
            </a:fld>
            <a:endParaRPr lang="en-GB"/>
          </a:p>
        </p:txBody>
      </p:sp>
      <p:sp>
        <p:nvSpPr>
          <p:cNvPr id="6" name="Footer Placeholder 5">
            <a:extLst>
              <a:ext uri="{FF2B5EF4-FFF2-40B4-BE49-F238E27FC236}">
                <a16:creationId xmlns:a16="http://schemas.microsoft.com/office/drawing/2014/main" id="{9C6A0D44-742E-5564-C4EA-D6BE8D31505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765672F-391E-F45A-DEAE-3FD6BAC82F7D}"/>
              </a:ext>
            </a:extLst>
          </p:cNvPr>
          <p:cNvSpPr>
            <a:spLocks noGrp="1"/>
          </p:cNvSpPr>
          <p:nvPr>
            <p:ph type="sldNum" sz="quarter" idx="12"/>
          </p:nvPr>
        </p:nvSpPr>
        <p:spPr/>
        <p:txBody>
          <a:bodyPr/>
          <a:lstStyle/>
          <a:p>
            <a:fld id="{75FBF6E9-4A80-42D6-B5D8-B0FB0FB3A61F}" type="slidenum">
              <a:rPr lang="en-GB" smtClean="0"/>
              <a:t>‹#›</a:t>
            </a:fld>
            <a:endParaRPr lang="en-GB"/>
          </a:p>
        </p:txBody>
      </p:sp>
    </p:spTree>
    <p:extLst>
      <p:ext uri="{BB962C8B-B14F-4D97-AF65-F5344CB8AC3E}">
        <p14:creationId xmlns:p14="http://schemas.microsoft.com/office/powerpoint/2010/main" val="9858130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37E4-6005-1753-3E9B-49CB045ED9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6D972E-5EDD-02F5-4664-5D8D581C4BD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658795-2992-DBC6-D8AD-A595313BBE0A}"/>
              </a:ext>
            </a:extLst>
          </p:cNvPr>
          <p:cNvSpPr>
            <a:spLocks noGrp="1"/>
          </p:cNvSpPr>
          <p:nvPr>
            <p:ph type="dt" sz="half" idx="10"/>
          </p:nvPr>
        </p:nvSpPr>
        <p:spPr/>
        <p:txBody>
          <a:bodyPr/>
          <a:lstStyle/>
          <a:p>
            <a:fld id="{3C924D1E-D7BE-4B7A-8B86-BD3D27D727FE}" type="datetimeFigureOut">
              <a:rPr lang="en-US" smtClean="0"/>
              <a:t>1/23/2025</a:t>
            </a:fld>
            <a:endParaRPr lang="en-US"/>
          </a:p>
        </p:txBody>
      </p:sp>
      <p:sp>
        <p:nvSpPr>
          <p:cNvPr id="5" name="Footer Placeholder 4">
            <a:extLst>
              <a:ext uri="{FF2B5EF4-FFF2-40B4-BE49-F238E27FC236}">
                <a16:creationId xmlns:a16="http://schemas.microsoft.com/office/drawing/2014/main" id="{BFC9DD86-0DFC-D99F-63F6-575D95E5B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399ED5-9F4F-9F07-3829-E3D7331F8815}"/>
              </a:ext>
            </a:extLst>
          </p:cNvPr>
          <p:cNvSpPr>
            <a:spLocks noGrp="1"/>
          </p:cNvSpPr>
          <p:nvPr>
            <p:ph type="sldNum" sz="quarter" idx="12"/>
          </p:nvPr>
        </p:nvSpPr>
        <p:spPr/>
        <p:txBody>
          <a:bodyPr/>
          <a:lstStyle/>
          <a:p>
            <a:fld id="{7CDBF2D0-CEB9-4F62-8838-D64DF8B1625A}" type="slidenum">
              <a:rPr lang="en-US" smtClean="0"/>
              <a:t>‹#›</a:t>
            </a:fld>
            <a:endParaRPr lang="en-US"/>
          </a:p>
        </p:txBody>
      </p:sp>
    </p:spTree>
    <p:extLst>
      <p:ext uri="{BB962C8B-B14F-4D97-AF65-F5344CB8AC3E}">
        <p14:creationId xmlns:p14="http://schemas.microsoft.com/office/powerpoint/2010/main" val="122992034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94064-3702-846C-E0BF-551D5DAECA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975B54-2CDC-C1A0-D0F8-5C8AD99517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1010B0-79D2-AA7D-AF7A-685615C3B4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D05314-1BD9-7182-AB7B-AAFD616CA1DD}"/>
              </a:ext>
            </a:extLst>
          </p:cNvPr>
          <p:cNvSpPr>
            <a:spLocks noGrp="1"/>
          </p:cNvSpPr>
          <p:nvPr>
            <p:ph type="dt" sz="half" idx="10"/>
          </p:nvPr>
        </p:nvSpPr>
        <p:spPr/>
        <p:txBody>
          <a:bodyPr/>
          <a:lstStyle/>
          <a:p>
            <a:fld id="{3C924D1E-D7BE-4B7A-8B86-BD3D27D727FE}" type="datetimeFigureOut">
              <a:rPr lang="en-US" smtClean="0"/>
              <a:t>1/23/2025</a:t>
            </a:fld>
            <a:endParaRPr lang="en-US"/>
          </a:p>
        </p:txBody>
      </p:sp>
      <p:sp>
        <p:nvSpPr>
          <p:cNvPr id="6" name="Footer Placeholder 5">
            <a:extLst>
              <a:ext uri="{FF2B5EF4-FFF2-40B4-BE49-F238E27FC236}">
                <a16:creationId xmlns:a16="http://schemas.microsoft.com/office/drawing/2014/main" id="{23E4AA4A-FFD0-56A8-2C87-1256EAC9E6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3C6BFE-6C1F-0968-B757-96C7BAD6BB6F}"/>
              </a:ext>
            </a:extLst>
          </p:cNvPr>
          <p:cNvSpPr>
            <a:spLocks noGrp="1"/>
          </p:cNvSpPr>
          <p:nvPr>
            <p:ph type="sldNum" sz="quarter" idx="12"/>
          </p:nvPr>
        </p:nvSpPr>
        <p:spPr/>
        <p:txBody>
          <a:bodyPr/>
          <a:lstStyle/>
          <a:p>
            <a:fld id="{7CDBF2D0-CEB9-4F62-8838-D64DF8B1625A}" type="slidenum">
              <a:rPr lang="en-US" smtClean="0"/>
              <a:t>‹#›</a:t>
            </a:fld>
            <a:endParaRPr lang="en-US"/>
          </a:p>
        </p:txBody>
      </p:sp>
    </p:spTree>
    <p:extLst>
      <p:ext uri="{BB962C8B-B14F-4D97-AF65-F5344CB8AC3E}">
        <p14:creationId xmlns:p14="http://schemas.microsoft.com/office/powerpoint/2010/main" val="46421727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52CB-B8E9-4137-83E5-E7B91E98E2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D1FD3B-CF04-B6FB-7810-0C51ED1676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6F2FD-0C7A-827D-9E07-54C42D8604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87F317-787E-89C2-8AD0-DF7CF75D6D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1A1988-BC4F-8D8E-4F1A-2F85ADF327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7FFB54-4431-B9C3-E8DF-F75A3B9CD5CE}"/>
              </a:ext>
            </a:extLst>
          </p:cNvPr>
          <p:cNvSpPr>
            <a:spLocks noGrp="1"/>
          </p:cNvSpPr>
          <p:nvPr>
            <p:ph type="dt" sz="half" idx="10"/>
          </p:nvPr>
        </p:nvSpPr>
        <p:spPr/>
        <p:txBody>
          <a:bodyPr/>
          <a:lstStyle/>
          <a:p>
            <a:fld id="{3C924D1E-D7BE-4B7A-8B86-BD3D27D727FE}" type="datetimeFigureOut">
              <a:rPr lang="en-US" smtClean="0"/>
              <a:t>1/23/2025</a:t>
            </a:fld>
            <a:endParaRPr lang="en-US"/>
          </a:p>
        </p:txBody>
      </p:sp>
      <p:sp>
        <p:nvSpPr>
          <p:cNvPr id="8" name="Footer Placeholder 7">
            <a:extLst>
              <a:ext uri="{FF2B5EF4-FFF2-40B4-BE49-F238E27FC236}">
                <a16:creationId xmlns:a16="http://schemas.microsoft.com/office/drawing/2014/main" id="{67615685-9DDD-8C0D-0192-E9A00C53C3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8CACA2-17A9-36E0-2336-44BA6C2CB29F}"/>
              </a:ext>
            </a:extLst>
          </p:cNvPr>
          <p:cNvSpPr>
            <a:spLocks noGrp="1"/>
          </p:cNvSpPr>
          <p:nvPr>
            <p:ph type="sldNum" sz="quarter" idx="12"/>
          </p:nvPr>
        </p:nvSpPr>
        <p:spPr/>
        <p:txBody>
          <a:bodyPr/>
          <a:lstStyle/>
          <a:p>
            <a:fld id="{7CDBF2D0-CEB9-4F62-8838-D64DF8B1625A}" type="slidenum">
              <a:rPr lang="en-US" smtClean="0"/>
              <a:t>‹#›</a:t>
            </a:fld>
            <a:endParaRPr lang="en-US"/>
          </a:p>
        </p:txBody>
      </p:sp>
    </p:spTree>
    <p:extLst>
      <p:ext uri="{BB962C8B-B14F-4D97-AF65-F5344CB8AC3E}">
        <p14:creationId xmlns:p14="http://schemas.microsoft.com/office/powerpoint/2010/main" val="249862824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C6C61-3189-A23E-1335-4D3E84D137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D75DF3-9577-F757-8838-4A723B18E995}"/>
              </a:ext>
            </a:extLst>
          </p:cNvPr>
          <p:cNvSpPr>
            <a:spLocks noGrp="1"/>
          </p:cNvSpPr>
          <p:nvPr>
            <p:ph type="dt" sz="half" idx="10"/>
          </p:nvPr>
        </p:nvSpPr>
        <p:spPr/>
        <p:txBody>
          <a:bodyPr/>
          <a:lstStyle/>
          <a:p>
            <a:fld id="{3C924D1E-D7BE-4B7A-8B86-BD3D27D727FE}" type="datetimeFigureOut">
              <a:rPr lang="en-US" smtClean="0"/>
              <a:t>1/23/2025</a:t>
            </a:fld>
            <a:endParaRPr lang="en-US"/>
          </a:p>
        </p:txBody>
      </p:sp>
      <p:sp>
        <p:nvSpPr>
          <p:cNvPr id="4" name="Footer Placeholder 3">
            <a:extLst>
              <a:ext uri="{FF2B5EF4-FFF2-40B4-BE49-F238E27FC236}">
                <a16:creationId xmlns:a16="http://schemas.microsoft.com/office/drawing/2014/main" id="{AB884418-B51A-5D92-16EB-1809D46E5F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505E16-F399-DC23-3108-5C9148205A42}"/>
              </a:ext>
            </a:extLst>
          </p:cNvPr>
          <p:cNvSpPr>
            <a:spLocks noGrp="1"/>
          </p:cNvSpPr>
          <p:nvPr>
            <p:ph type="sldNum" sz="quarter" idx="12"/>
          </p:nvPr>
        </p:nvSpPr>
        <p:spPr/>
        <p:txBody>
          <a:bodyPr/>
          <a:lstStyle/>
          <a:p>
            <a:fld id="{7CDBF2D0-CEB9-4F62-8838-D64DF8B1625A}" type="slidenum">
              <a:rPr lang="en-US" smtClean="0"/>
              <a:t>‹#›</a:t>
            </a:fld>
            <a:endParaRPr lang="en-US"/>
          </a:p>
        </p:txBody>
      </p:sp>
    </p:spTree>
    <p:extLst>
      <p:ext uri="{BB962C8B-B14F-4D97-AF65-F5344CB8AC3E}">
        <p14:creationId xmlns:p14="http://schemas.microsoft.com/office/powerpoint/2010/main" val="15277082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345E38-9D17-0C25-EE0C-0DF0A3F34447}"/>
              </a:ext>
            </a:extLst>
          </p:cNvPr>
          <p:cNvSpPr>
            <a:spLocks noGrp="1"/>
          </p:cNvSpPr>
          <p:nvPr>
            <p:ph type="dt" sz="half" idx="10"/>
          </p:nvPr>
        </p:nvSpPr>
        <p:spPr/>
        <p:txBody>
          <a:bodyPr/>
          <a:lstStyle/>
          <a:p>
            <a:fld id="{3C924D1E-D7BE-4B7A-8B86-BD3D27D727FE}" type="datetimeFigureOut">
              <a:rPr lang="en-US" smtClean="0"/>
              <a:t>1/23/2025</a:t>
            </a:fld>
            <a:endParaRPr lang="en-US"/>
          </a:p>
        </p:txBody>
      </p:sp>
      <p:sp>
        <p:nvSpPr>
          <p:cNvPr id="3" name="Footer Placeholder 2">
            <a:extLst>
              <a:ext uri="{FF2B5EF4-FFF2-40B4-BE49-F238E27FC236}">
                <a16:creationId xmlns:a16="http://schemas.microsoft.com/office/drawing/2014/main" id="{ECAA08E8-574B-3C6A-2E9B-0BFE909EA7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8AF6B2-D4C7-69E3-5222-E89E1F2A0D6F}"/>
              </a:ext>
            </a:extLst>
          </p:cNvPr>
          <p:cNvSpPr>
            <a:spLocks noGrp="1"/>
          </p:cNvSpPr>
          <p:nvPr>
            <p:ph type="sldNum" sz="quarter" idx="12"/>
          </p:nvPr>
        </p:nvSpPr>
        <p:spPr/>
        <p:txBody>
          <a:bodyPr/>
          <a:lstStyle/>
          <a:p>
            <a:fld id="{7CDBF2D0-CEB9-4F62-8838-D64DF8B1625A}" type="slidenum">
              <a:rPr lang="en-US" smtClean="0"/>
              <a:t>‹#›</a:t>
            </a:fld>
            <a:endParaRPr lang="en-US"/>
          </a:p>
        </p:txBody>
      </p:sp>
    </p:spTree>
    <p:extLst>
      <p:ext uri="{BB962C8B-B14F-4D97-AF65-F5344CB8AC3E}">
        <p14:creationId xmlns:p14="http://schemas.microsoft.com/office/powerpoint/2010/main" val="126616454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6A01E-1B55-F8E0-F6C7-4F99F3DFC5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4876F2-320A-D1B3-EAC4-4761430D4C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814C73-30E2-6D3C-FEB3-48181404FD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CC8665-6321-597D-3A5C-0E10368C4D66}"/>
              </a:ext>
            </a:extLst>
          </p:cNvPr>
          <p:cNvSpPr>
            <a:spLocks noGrp="1"/>
          </p:cNvSpPr>
          <p:nvPr>
            <p:ph type="dt" sz="half" idx="10"/>
          </p:nvPr>
        </p:nvSpPr>
        <p:spPr/>
        <p:txBody>
          <a:bodyPr/>
          <a:lstStyle/>
          <a:p>
            <a:fld id="{3C924D1E-D7BE-4B7A-8B86-BD3D27D727FE}" type="datetimeFigureOut">
              <a:rPr lang="en-US" smtClean="0"/>
              <a:t>1/23/2025</a:t>
            </a:fld>
            <a:endParaRPr lang="en-US"/>
          </a:p>
        </p:txBody>
      </p:sp>
      <p:sp>
        <p:nvSpPr>
          <p:cNvPr id="6" name="Footer Placeholder 5">
            <a:extLst>
              <a:ext uri="{FF2B5EF4-FFF2-40B4-BE49-F238E27FC236}">
                <a16:creationId xmlns:a16="http://schemas.microsoft.com/office/drawing/2014/main" id="{52EE3B07-93F7-58FD-6E25-D0BBC95FCA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BE7AA-9A86-B47D-47E9-05DA92E2C22A}"/>
              </a:ext>
            </a:extLst>
          </p:cNvPr>
          <p:cNvSpPr>
            <a:spLocks noGrp="1"/>
          </p:cNvSpPr>
          <p:nvPr>
            <p:ph type="sldNum" sz="quarter" idx="12"/>
          </p:nvPr>
        </p:nvSpPr>
        <p:spPr/>
        <p:txBody>
          <a:bodyPr/>
          <a:lstStyle/>
          <a:p>
            <a:fld id="{7CDBF2D0-CEB9-4F62-8838-D64DF8B1625A}" type="slidenum">
              <a:rPr lang="en-US" smtClean="0"/>
              <a:t>‹#›</a:t>
            </a:fld>
            <a:endParaRPr lang="en-US"/>
          </a:p>
        </p:txBody>
      </p:sp>
    </p:spTree>
    <p:extLst>
      <p:ext uri="{BB962C8B-B14F-4D97-AF65-F5344CB8AC3E}">
        <p14:creationId xmlns:p14="http://schemas.microsoft.com/office/powerpoint/2010/main" val="60698696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A336C-8030-F71F-E96A-D4D63DF6A4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34CE69-78F9-D9C8-E13D-36FE7B7AAA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FDDA04-ABC6-6DDA-EB6C-6C5001C81B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7F0B65-E066-7816-8641-B60605A98697}"/>
              </a:ext>
            </a:extLst>
          </p:cNvPr>
          <p:cNvSpPr>
            <a:spLocks noGrp="1"/>
          </p:cNvSpPr>
          <p:nvPr>
            <p:ph type="dt" sz="half" idx="10"/>
          </p:nvPr>
        </p:nvSpPr>
        <p:spPr/>
        <p:txBody>
          <a:bodyPr/>
          <a:lstStyle/>
          <a:p>
            <a:fld id="{3C924D1E-D7BE-4B7A-8B86-BD3D27D727FE}" type="datetimeFigureOut">
              <a:rPr lang="en-US" smtClean="0"/>
              <a:t>1/23/2025</a:t>
            </a:fld>
            <a:endParaRPr lang="en-US"/>
          </a:p>
        </p:txBody>
      </p:sp>
      <p:sp>
        <p:nvSpPr>
          <p:cNvPr id="6" name="Footer Placeholder 5">
            <a:extLst>
              <a:ext uri="{FF2B5EF4-FFF2-40B4-BE49-F238E27FC236}">
                <a16:creationId xmlns:a16="http://schemas.microsoft.com/office/drawing/2014/main" id="{19F57B83-BC32-ACFA-0C8A-49265F9B5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79F03D-3EF4-76C3-B373-0F7AF0DC6ED8}"/>
              </a:ext>
            </a:extLst>
          </p:cNvPr>
          <p:cNvSpPr>
            <a:spLocks noGrp="1"/>
          </p:cNvSpPr>
          <p:nvPr>
            <p:ph type="sldNum" sz="quarter" idx="12"/>
          </p:nvPr>
        </p:nvSpPr>
        <p:spPr/>
        <p:txBody>
          <a:bodyPr/>
          <a:lstStyle/>
          <a:p>
            <a:fld id="{7CDBF2D0-CEB9-4F62-8838-D64DF8B1625A}" type="slidenum">
              <a:rPr lang="en-US" smtClean="0"/>
              <a:t>‹#›</a:t>
            </a:fld>
            <a:endParaRPr lang="en-US"/>
          </a:p>
        </p:txBody>
      </p:sp>
    </p:spTree>
    <p:extLst>
      <p:ext uri="{BB962C8B-B14F-4D97-AF65-F5344CB8AC3E}">
        <p14:creationId xmlns:p14="http://schemas.microsoft.com/office/powerpoint/2010/main" val="91093379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8C60-8544-9915-0FC6-EB43B45618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6D7746-7159-CD6D-73D9-5B08C65AE4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1CE03A-E9F9-323F-0F17-613F03109DBC}"/>
              </a:ext>
            </a:extLst>
          </p:cNvPr>
          <p:cNvSpPr>
            <a:spLocks noGrp="1"/>
          </p:cNvSpPr>
          <p:nvPr>
            <p:ph type="dt" sz="half" idx="10"/>
          </p:nvPr>
        </p:nvSpPr>
        <p:spPr/>
        <p:txBody>
          <a:bodyPr/>
          <a:lstStyle/>
          <a:p>
            <a:fld id="{3C924D1E-D7BE-4B7A-8B86-BD3D27D727FE}" type="datetimeFigureOut">
              <a:rPr lang="en-US" smtClean="0"/>
              <a:t>1/23/2025</a:t>
            </a:fld>
            <a:endParaRPr lang="en-US"/>
          </a:p>
        </p:txBody>
      </p:sp>
      <p:sp>
        <p:nvSpPr>
          <p:cNvPr id="5" name="Footer Placeholder 4">
            <a:extLst>
              <a:ext uri="{FF2B5EF4-FFF2-40B4-BE49-F238E27FC236}">
                <a16:creationId xmlns:a16="http://schemas.microsoft.com/office/drawing/2014/main" id="{9FC6AD63-7699-0551-159F-33A1BF51A0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101CB8-60A2-0F79-F067-5F8A667BD42F}"/>
              </a:ext>
            </a:extLst>
          </p:cNvPr>
          <p:cNvSpPr>
            <a:spLocks noGrp="1"/>
          </p:cNvSpPr>
          <p:nvPr>
            <p:ph type="sldNum" sz="quarter" idx="12"/>
          </p:nvPr>
        </p:nvSpPr>
        <p:spPr/>
        <p:txBody>
          <a:bodyPr/>
          <a:lstStyle/>
          <a:p>
            <a:fld id="{7CDBF2D0-CEB9-4F62-8838-D64DF8B1625A}" type="slidenum">
              <a:rPr lang="en-US" smtClean="0"/>
              <a:t>‹#›</a:t>
            </a:fld>
            <a:endParaRPr lang="en-US"/>
          </a:p>
        </p:txBody>
      </p:sp>
    </p:spTree>
    <p:extLst>
      <p:ext uri="{BB962C8B-B14F-4D97-AF65-F5344CB8AC3E}">
        <p14:creationId xmlns:p14="http://schemas.microsoft.com/office/powerpoint/2010/main" val="19766581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ACBECA-3AED-062E-2EC8-CDDF2B330C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9B8DCA-34BC-DEAD-BF55-FF4F6BF9CC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2A600C-F86C-574C-2959-FD09726458D3}"/>
              </a:ext>
            </a:extLst>
          </p:cNvPr>
          <p:cNvSpPr>
            <a:spLocks noGrp="1"/>
          </p:cNvSpPr>
          <p:nvPr>
            <p:ph type="dt" sz="half" idx="10"/>
          </p:nvPr>
        </p:nvSpPr>
        <p:spPr/>
        <p:txBody>
          <a:bodyPr/>
          <a:lstStyle/>
          <a:p>
            <a:fld id="{3C924D1E-D7BE-4B7A-8B86-BD3D27D727FE}" type="datetimeFigureOut">
              <a:rPr lang="en-US" smtClean="0"/>
              <a:t>1/23/2025</a:t>
            </a:fld>
            <a:endParaRPr lang="en-US"/>
          </a:p>
        </p:txBody>
      </p:sp>
      <p:sp>
        <p:nvSpPr>
          <p:cNvPr id="5" name="Footer Placeholder 4">
            <a:extLst>
              <a:ext uri="{FF2B5EF4-FFF2-40B4-BE49-F238E27FC236}">
                <a16:creationId xmlns:a16="http://schemas.microsoft.com/office/drawing/2014/main" id="{B51B4ACF-589E-64E3-57FD-0509A6314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FCBD19-6513-8C68-79A7-A41C66617279}"/>
              </a:ext>
            </a:extLst>
          </p:cNvPr>
          <p:cNvSpPr>
            <a:spLocks noGrp="1"/>
          </p:cNvSpPr>
          <p:nvPr>
            <p:ph type="sldNum" sz="quarter" idx="12"/>
          </p:nvPr>
        </p:nvSpPr>
        <p:spPr/>
        <p:txBody>
          <a:bodyPr/>
          <a:lstStyle/>
          <a:p>
            <a:fld id="{7CDBF2D0-CEB9-4F62-8838-D64DF8B1625A}" type="slidenum">
              <a:rPr lang="en-US" smtClean="0"/>
              <a:t>‹#›</a:t>
            </a:fld>
            <a:endParaRPr lang="en-US"/>
          </a:p>
        </p:txBody>
      </p:sp>
    </p:spTree>
    <p:extLst>
      <p:ext uri="{BB962C8B-B14F-4D97-AF65-F5344CB8AC3E}">
        <p14:creationId xmlns:p14="http://schemas.microsoft.com/office/powerpoint/2010/main" val="32045075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E9132D6-0004-C34B-A570-7AECE0027133}"/>
              </a:ext>
            </a:extLst>
          </p:cNvPr>
          <p:cNvSpPr>
            <a:spLocks noGrp="1"/>
          </p:cNvSpPr>
          <p:nvPr>
            <p:ph type="pic" sz="quarter" idx="10"/>
          </p:nvPr>
        </p:nvSpPr>
        <p:spPr>
          <a:xfrm>
            <a:off x="0" y="0"/>
            <a:ext cx="4054072" cy="6858000"/>
          </a:xfrm>
          <a:solidFill>
            <a:schemeClr val="bg1">
              <a:lumMod val="95000"/>
            </a:schemeClr>
          </a:solidFill>
        </p:spPr>
        <p:txBody>
          <a:bodyPr/>
          <a:lstStyle/>
          <a:p>
            <a:endParaRPr lang="en-US"/>
          </a:p>
        </p:txBody>
      </p:sp>
    </p:spTree>
    <p:extLst>
      <p:ext uri="{BB962C8B-B14F-4D97-AF65-F5344CB8AC3E}">
        <p14:creationId xmlns:p14="http://schemas.microsoft.com/office/powerpoint/2010/main" val="2486337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2.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6" Type="http://schemas.openxmlformats.org/officeDocument/2006/relationships/image" Target="../media/image4.png"/><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image" Target="../media/image1.png"/><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theme" Target="../theme/theme8.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FBDF9F-9455-8959-8F21-5681414389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16F71C-970D-9F56-D404-92C1124AF5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CA88B2-DF2C-EFED-68AD-A188E7D782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42D821C-5EC5-4DCA-B58D-7743C95E1596}" type="datetimeFigureOut">
              <a:rPr lang="en-GB" smtClean="0"/>
              <a:t>23/01/2025</a:t>
            </a:fld>
            <a:endParaRPr lang="en-GB"/>
          </a:p>
        </p:txBody>
      </p:sp>
      <p:sp>
        <p:nvSpPr>
          <p:cNvPr id="5" name="Footer Placeholder 4">
            <a:extLst>
              <a:ext uri="{FF2B5EF4-FFF2-40B4-BE49-F238E27FC236}">
                <a16:creationId xmlns:a16="http://schemas.microsoft.com/office/drawing/2014/main" id="{8B1E93D3-C71C-D4DB-4508-ED76777DB7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11C8CAD0-04FD-3F6D-85A0-20A8829F28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5FBF6E9-4A80-42D6-B5D8-B0FB0FB3A61F}" type="slidenum">
              <a:rPr lang="en-GB" smtClean="0"/>
              <a:t>‹#›</a:t>
            </a:fld>
            <a:endParaRPr lang="en-GB"/>
          </a:p>
        </p:txBody>
      </p:sp>
    </p:spTree>
    <p:extLst>
      <p:ext uri="{BB962C8B-B14F-4D97-AF65-F5344CB8AC3E}">
        <p14:creationId xmlns:p14="http://schemas.microsoft.com/office/powerpoint/2010/main" val="166841229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F69E21-9FAC-F175-FD1D-7EAD10B903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457BE1-3C9F-41D7-2197-12D9D768D1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1F1B00-EE86-C448-8BA8-9BC9644A8B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05BCD7-0B52-476B-B680-A437931ADB4B}" type="datetimeFigureOut">
              <a:rPr lang="en-US" smtClean="0"/>
              <a:t>1/23/2025</a:t>
            </a:fld>
            <a:endParaRPr lang="en-US"/>
          </a:p>
        </p:txBody>
      </p:sp>
      <p:sp>
        <p:nvSpPr>
          <p:cNvPr id="5" name="Footer Placeholder 4">
            <a:extLst>
              <a:ext uri="{FF2B5EF4-FFF2-40B4-BE49-F238E27FC236}">
                <a16:creationId xmlns:a16="http://schemas.microsoft.com/office/drawing/2014/main" id="{261AAAD6-04E3-A44A-73C9-B69FF0CE5A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C40E86-7B4C-2156-3E48-90B92F3BEA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0A3124-64FF-4812-B1DA-BAF5D72EA99D}" type="slidenum">
              <a:rPr lang="en-US" smtClean="0"/>
              <a:t>‹#›</a:t>
            </a:fld>
            <a:endParaRPr lang="en-US"/>
          </a:p>
        </p:txBody>
      </p:sp>
      <p:sp>
        <p:nvSpPr>
          <p:cNvPr id="8" name="TextBox 7">
            <a:extLst>
              <a:ext uri="{FF2B5EF4-FFF2-40B4-BE49-F238E27FC236}">
                <a16:creationId xmlns:a16="http://schemas.microsoft.com/office/drawing/2014/main" id="{14330C2F-FB62-5BB1-29DE-414E42F33A0B}"/>
              </a:ext>
            </a:extLst>
          </p:cNvPr>
          <p:cNvSpPr txBox="1"/>
          <p:nvPr userDrawn="1">
            <p:extLst>
              <p:ext uri="{1162E1C5-73C7-4A58-AE30-91384D911F3F}">
                <p184:classification xmlns:p184="http://schemas.microsoft.com/office/powerpoint/2018/4/main" val="ftr"/>
              </p:ext>
            </p:extLst>
          </p:nvPr>
        </p:nvSpPr>
        <p:spPr>
          <a:xfrm>
            <a:off x="5495100" y="6515100"/>
            <a:ext cx="1230312"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 Confidential</a:t>
            </a:r>
          </a:p>
        </p:txBody>
      </p:sp>
      <p:pic>
        <p:nvPicPr>
          <p:cNvPr id="7" name="Picture 6" descr="Logo&#10;&#10;Description automatically generated with medium confidence">
            <a:extLst>
              <a:ext uri="{FF2B5EF4-FFF2-40B4-BE49-F238E27FC236}">
                <a16:creationId xmlns:a16="http://schemas.microsoft.com/office/drawing/2014/main" id="{F7487197-6B5E-4AD9-B177-4B03D1624B2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1583435" y="56495"/>
            <a:ext cx="556731" cy="263776"/>
          </a:xfrm>
          <a:prstGeom prst="rect">
            <a:avLst/>
          </a:prstGeom>
        </p:spPr>
      </p:pic>
    </p:spTree>
    <p:extLst>
      <p:ext uri="{BB962C8B-B14F-4D97-AF65-F5344CB8AC3E}">
        <p14:creationId xmlns:p14="http://schemas.microsoft.com/office/powerpoint/2010/main" val="412108289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22007-4A51-9A43-796D-A5BE18EEA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G"/>
          </a:p>
        </p:txBody>
      </p:sp>
      <p:sp>
        <p:nvSpPr>
          <p:cNvPr id="3" name="Text Placeholder 2">
            <a:extLst>
              <a:ext uri="{FF2B5EF4-FFF2-40B4-BE49-F238E27FC236}">
                <a16:creationId xmlns:a16="http://schemas.microsoft.com/office/drawing/2014/main" id="{45E418B6-E235-D569-A218-B4A0E8D5B7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6D72298F-D2C7-F980-887C-53FD07C338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24F6877-82F4-4D20-BD2D-ECAD3452AC40}" type="datetime1">
              <a:rPr lang="en-US" smtClean="0"/>
              <a:t>1/23/2025</a:t>
            </a:fld>
            <a:endParaRPr lang="en-NG"/>
          </a:p>
        </p:txBody>
      </p:sp>
      <p:sp>
        <p:nvSpPr>
          <p:cNvPr id="5" name="Footer Placeholder 4">
            <a:extLst>
              <a:ext uri="{FF2B5EF4-FFF2-40B4-BE49-F238E27FC236}">
                <a16:creationId xmlns:a16="http://schemas.microsoft.com/office/drawing/2014/main" id="{717E1413-E607-D1CD-868C-59A8FC9A71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G"/>
          </a:p>
        </p:txBody>
      </p:sp>
      <p:sp>
        <p:nvSpPr>
          <p:cNvPr id="6" name="Slide Number Placeholder 5">
            <a:extLst>
              <a:ext uri="{FF2B5EF4-FFF2-40B4-BE49-F238E27FC236}">
                <a16:creationId xmlns:a16="http://schemas.microsoft.com/office/drawing/2014/main" id="{EC1BF988-AF0B-E638-7658-82C73C07B5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BDB2D0-01A4-44A9-B2DA-5131476DA0BE}" type="slidenum">
              <a:rPr lang="en-NG" smtClean="0"/>
              <a:t>‹#›</a:t>
            </a:fld>
            <a:endParaRPr lang="en-NG"/>
          </a:p>
        </p:txBody>
      </p:sp>
      <p:pic>
        <p:nvPicPr>
          <p:cNvPr id="8" name="Picture 7">
            <a:extLst>
              <a:ext uri="{FF2B5EF4-FFF2-40B4-BE49-F238E27FC236}">
                <a16:creationId xmlns:a16="http://schemas.microsoft.com/office/drawing/2014/main" id="{614EC6A5-560B-B947-F8C4-396C16A9C850}"/>
              </a:ext>
            </a:extLst>
          </p:cNvPr>
          <p:cNvPicPr>
            <a:picLocks noChangeAspect="1"/>
          </p:cNvPicPr>
          <p:nvPr userDrawn="1"/>
        </p:nvPicPr>
        <p:blipFill>
          <a:blip r:embed="rId13"/>
          <a:stretch>
            <a:fillRect/>
          </a:stretch>
        </p:blipFill>
        <p:spPr>
          <a:xfrm>
            <a:off x="10676409" y="6339416"/>
            <a:ext cx="1388650" cy="489183"/>
          </a:xfrm>
          <a:prstGeom prst="rect">
            <a:avLst/>
          </a:prstGeom>
        </p:spPr>
      </p:pic>
    </p:spTree>
    <p:extLst>
      <p:ext uri="{BB962C8B-B14F-4D97-AF65-F5344CB8AC3E}">
        <p14:creationId xmlns:p14="http://schemas.microsoft.com/office/powerpoint/2010/main" val="382460379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595144-B21E-4121-9A54-64A9C866F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1F6E59-B878-4864-BD09-C00B30B97D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7C6EB1-7A65-4FD9-B6C1-6C98026860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7AAF79-9A1F-49AE-984E-90FDA9E175DF}" type="datetimeFigureOut">
              <a:rPr lang="en-US" smtClean="0"/>
              <a:t>1/23/2025</a:t>
            </a:fld>
            <a:endParaRPr lang="en-US"/>
          </a:p>
        </p:txBody>
      </p:sp>
      <p:sp>
        <p:nvSpPr>
          <p:cNvPr id="5" name="Footer Placeholder 4">
            <a:extLst>
              <a:ext uri="{FF2B5EF4-FFF2-40B4-BE49-F238E27FC236}">
                <a16:creationId xmlns:a16="http://schemas.microsoft.com/office/drawing/2014/main" id="{C8CDB44A-5709-4524-9566-A263C3C4E6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C4AD78-0D52-41E0-A5B1-4B2CF3F04D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344468-075E-4BE1-8E11-9F39CA265C9F}" type="slidenum">
              <a:rPr lang="en-US" smtClean="0"/>
              <a:t>‹#›</a:t>
            </a:fld>
            <a:endParaRPr lang="en-US"/>
          </a:p>
        </p:txBody>
      </p:sp>
      <p:sp>
        <p:nvSpPr>
          <p:cNvPr id="7" name="MSIPCMContentMarking" descr="{&quot;HashCode&quot;:-628114645,&quot;Placement&quot;:&quot;Footer&quot;,&quot;Top&quot;:519.343,&quot;Left&quot;:420.7514,&quot;SlideWidth&quot;:960,&quot;SlideHeight&quot;:540}">
            <a:extLst>
              <a:ext uri="{FF2B5EF4-FFF2-40B4-BE49-F238E27FC236}">
                <a16:creationId xmlns:a16="http://schemas.microsoft.com/office/drawing/2014/main" id="{76DF5718-58AA-4AA2-952E-E1E7BD3437B2}"/>
              </a:ext>
            </a:extLst>
          </p:cNvPr>
          <p:cNvSpPr txBox="1"/>
          <p:nvPr userDrawn="1"/>
        </p:nvSpPr>
        <p:spPr>
          <a:xfrm>
            <a:off x="5343543" y="6595656"/>
            <a:ext cx="1504914"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Classified - Confidential</a:t>
            </a:r>
          </a:p>
        </p:txBody>
      </p:sp>
    </p:spTree>
    <p:extLst>
      <p:ext uri="{BB962C8B-B14F-4D97-AF65-F5344CB8AC3E}">
        <p14:creationId xmlns:p14="http://schemas.microsoft.com/office/powerpoint/2010/main" val="321109101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24E224-B903-4AE1-BE43-8A6E281F6C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3B616D-CDEC-4C1A-B357-D027EC59BE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F7326-F30C-4007-9F06-C92445447D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91BF39-9FEC-4F89-9048-20C00883BDF4}" type="datetimeFigureOut">
              <a:rPr lang="en-US" smtClean="0"/>
              <a:t>1/23/2025</a:t>
            </a:fld>
            <a:endParaRPr lang="en-US"/>
          </a:p>
        </p:txBody>
      </p:sp>
      <p:sp>
        <p:nvSpPr>
          <p:cNvPr id="5" name="Footer Placeholder 4">
            <a:extLst>
              <a:ext uri="{FF2B5EF4-FFF2-40B4-BE49-F238E27FC236}">
                <a16:creationId xmlns:a16="http://schemas.microsoft.com/office/drawing/2014/main" id="{BDA743D5-72CB-40BF-95B2-E88B5998B9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1F418F-38AB-44EB-B0CA-FD04E263BD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884E6C-3837-45BB-8C05-64730DAC5D8D}" type="slidenum">
              <a:rPr lang="en-US" smtClean="0"/>
              <a:t>‹#›</a:t>
            </a:fld>
            <a:endParaRPr lang="en-US"/>
          </a:p>
        </p:txBody>
      </p:sp>
    </p:spTree>
    <p:extLst>
      <p:ext uri="{BB962C8B-B14F-4D97-AF65-F5344CB8AC3E}">
        <p14:creationId xmlns:p14="http://schemas.microsoft.com/office/powerpoint/2010/main" val="90814293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24E224-B903-4AE1-BE43-8A6E281F6C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3B616D-CDEC-4C1A-B357-D027EC59BE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F7326-F30C-4007-9F06-C92445447D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91BF39-9FEC-4F89-9048-20C00883BDF4}" type="datetimeFigureOut">
              <a:rPr lang="en-US" smtClean="0"/>
              <a:t>1/23/2025</a:t>
            </a:fld>
            <a:endParaRPr lang="en-US"/>
          </a:p>
        </p:txBody>
      </p:sp>
      <p:sp>
        <p:nvSpPr>
          <p:cNvPr id="5" name="Footer Placeholder 4">
            <a:extLst>
              <a:ext uri="{FF2B5EF4-FFF2-40B4-BE49-F238E27FC236}">
                <a16:creationId xmlns:a16="http://schemas.microsoft.com/office/drawing/2014/main" id="{BDA743D5-72CB-40BF-95B2-E88B5998B9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1F418F-38AB-44EB-B0CA-FD04E263BD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884E6C-3837-45BB-8C05-64730DAC5D8D}" type="slidenum">
              <a:rPr lang="en-US" smtClean="0"/>
              <a:t>‹#›</a:t>
            </a:fld>
            <a:endParaRPr lang="en-US"/>
          </a:p>
        </p:txBody>
      </p:sp>
    </p:spTree>
    <p:extLst>
      <p:ext uri="{BB962C8B-B14F-4D97-AF65-F5344CB8AC3E}">
        <p14:creationId xmlns:p14="http://schemas.microsoft.com/office/powerpoint/2010/main" val="290444272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F69E21-9FAC-F175-FD1D-7EAD10B903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457BE1-3C9F-41D7-2197-12D9D768D1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1F1B00-EE86-C448-8BA8-9BC9644A8B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05BCD7-0B52-476B-B680-A437931ADB4B}" type="datetimeFigureOut">
              <a:rPr lang="en-US" smtClean="0"/>
              <a:t>1/23/2025</a:t>
            </a:fld>
            <a:endParaRPr lang="en-US"/>
          </a:p>
        </p:txBody>
      </p:sp>
      <p:sp>
        <p:nvSpPr>
          <p:cNvPr id="5" name="Footer Placeholder 4">
            <a:extLst>
              <a:ext uri="{FF2B5EF4-FFF2-40B4-BE49-F238E27FC236}">
                <a16:creationId xmlns:a16="http://schemas.microsoft.com/office/drawing/2014/main" id="{261AAAD6-04E3-A44A-73C9-B69FF0CE5A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C40E86-7B4C-2156-3E48-90B92F3BEA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0A3124-64FF-4812-B1DA-BAF5D72EA99D}" type="slidenum">
              <a:rPr lang="en-US" smtClean="0"/>
              <a:t>‹#›</a:t>
            </a:fld>
            <a:endParaRPr lang="en-US"/>
          </a:p>
        </p:txBody>
      </p:sp>
      <p:sp>
        <p:nvSpPr>
          <p:cNvPr id="8" name="TextBox 7">
            <a:extLst>
              <a:ext uri="{FF2B5EF4-FFF2-40B4-BE49-F238E27FC236}">
                <a16:creationId xmlns:a16="http://schemas.microsoft.com/office/drawing/2014/main" id="{14330C2F-FB62-5BB1-29DE-414E42F33A0B}"/>
              </a:ext>
            </a:extLst>
          </p:cNvPr>
          <p:cNvSpPr txBox="1"/>
          <p:nvPr userDrawn="1">
            <p:extLst>
              <p:ext uri="{1162E1C5-73C7-4A58-AE30-91384D911F3F}">
                <p184:classification xmlns:p184="http://schemas.microsoft.com/office/powerpoint/2018/4/main" val="ftr"/>
              </p:ext>
            </p:extLst>
          </p:nvPr>
        </p:nvSpPr>
        <p:spPr>
          <a:xfrm>
            <a:off x="5495100" y="6515100"/>
            <a:ext cx="1230312"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 Confidential</a:t>
            </a:r>
          </a:p>
        </p:txBody>
      </p:sp>
      <p:pic>
        <p:nvPicPr>
          <p:cNvPr id="7" name="Picture 6" descr="Logo&#10;&#10;Description automatically generated with medium confidence">
            <a:extLst>
              <a:ext uri="{FF2B5EF4-FFF2-40B4-BE49-F238E27FC236}">
                <a16:creationId xmlns:a16="http://schemas.microsoft.com/office/drawing/2014/main" id="{F7487197-6B5E-4AD9-B177-4B03D1624B2D}"/>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583435" y="56495"/>
            <a:ext cx="556731" cy="263776"/>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DD8F12AE-2BE5-4B14-B975-F1D1B3DEFC54}"/>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7953" y="57702"/>
            <a:ext cx="471013" cy="271070"/>
          </a:xfrm>
          <a:prstGeom prst="rect">
            <a:avLst/>
          </a:prstGeom>
        </p:spPr>
      </p:pic>
    </p:spTree>
    <p:extLst>
      <p:ext uri="{BB962C8B-B14F-4D97-AF65-F5344CB8AC3E}">
        <p14:creationId xmlns:p14="http://schemas.microsoft.com/office/powerpoint/2010/main" val="873781047"/>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136FCB-1A2F-1CBC-B135-158D2311B7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EF5A1D-74D8-6D64-20C8-FA26BBCA66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3B15F9-E935-8A46-76CC-66F4787C90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924D1E-D7BE-4B7A-8B86-BD3D27D727FE}" type="datetimeFigureOut">
              <a:rPr lang="en-US" smtClean="0"/>
              <a:t>1/23/2025</a:t>
            </a:fld>
            <a:endParaRPr lang="en-US"/>
          </a:p>
        </p:txBody>
      </p:sp>
      <p:sp>
        <p:nvSpPr>
          <p:cNvPr id="5" name="Footer Placeholder 4">
            <a:extLst>
              <a:ext uri="{FF2B5EF4-FFF2-40B4-BE49-F238E27FC236}">
                <a16:creationId xmlns:a16="http://schemas.microsoft.com/office/drawing/2014/main" id="{29590043-5523-69F6-9F06-DF1E1ED973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292A44E-0AFE-81B8-88EE-11C6C46711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DBF2D0-CEB9-4F62-8838-D64DF8B1625A}" type="slidenum">
              <a:rPr lang="en-US" smtClean="0"/>
              <a:t>‹#›</a:t>
            </a:fld>
            <a:endParaRPr lang="en-US"/>
          </a:p>
        </p:txBody>
      </p:sp>
    </p:spTree>
    <p:extLst>
      <p:ext uri="{BB962C8B-B14F-4D97-AF65-F5344CB8AC3E}">
        <p14:creationId xmlns:p14="http://schemas.microsoft.com/office/powerpoint/2010/main" val="3472788154"/>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microsoft.com/office/2018/10/relationships/comments" Target="../comments/modernComment_10F_A559A6B.xml"/><Relationship Id="rId7"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9.png"/><Relationship Id="rId5" Type="http://schemas.openxmlformats.org/officeDocument/2006/relationships/image" Target="../media/image18.jpeg"/><Relationship Id="rId10" Type="http://schemas.microsoft.com/office/2007/relationships/hdphoto" Target="../media/hdphoto2.wdp"/><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microsoft.com/office/2018/10/relationships/comments" Target="../comments/modernComment_111_C8F29C53.xml"/><Relationship Id="rId1" Type="http://schemas.openxmlformats.org/officeDocument/2006/relationships/slideLayout" Target="../slideLayouts/slideLayout74.xml"/><Relationship Id="rId6" Type="http://schemas.openxmlformats.org/officeDocument/2006/relationships/image" Target="../media/image25.png"/><Relationship Id="rId5" Type="http://schemas.openxmlformats.org/officeDocument/2006/relationships/image" Target="../media/image19.pn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17_78188E92.xml"/><Relationship Id="rId2" Type="http://schemas.openxmlformats.org/officeDocument/2006/relationships/notesSlide" Target="../notesSlides/notesSlide7.xml"/><Relationship Id="rId1" Type="http://schemas.openxmlformats.org/officeDocument/2006/relationships/slideLayout" Target="../slideLayouts/slideLayout86.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jpeg"/><Relationship Id="rId7"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chart" Target="../charts/chart1.xml"/><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04_231B2950.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89.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9.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9.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1.xml"/><Relationship Id="rId5" Type="http://schemas.openxmlformats.org/officeDocument/2006/relationships/image" Target="../media/image8.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1.xml"/><Relationship Id="rId1" Type="http://schemas.openxmlformats.org/officeDocument/2006/relationships/tags" Target="../tags/tag2.xml"/><Relationship Id="rId5" Type="http://schemas.openxmlformats.org/officeDocument/2006/relationships/image" Target="../media/image9.e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18/10/relationships/comments" Target="../comments/modernComment_10A_A5715D60.xml"/><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microsoft.com/office/2018/10/relationships/comments" Target="../comments/modernComment_10B_7CF3E21E.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Zakim Bridge Wallpapers - Top Free Zakim Bridge Backgrounds ...">
            <a:extLst>
              <a:ext uri="{FF2B5EF4-FFF2-40B4-BE49-F238E27FC236}">
                <a16:creationId xmlns:a16="http://schemas.microsoft.com/office/drawing/2014/main" id="{6B13F319-EA2F-35A5-9E6F-9F64779887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59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red text on a black background&#10;&#10;Description automatically generated">
            <a:extLst>
              <a:ext uri="{FF2B5EF4-FFF2-40B4-BE49-F238E27FC236}">
                <a16:creationId xmlns:a16="http://schemas.microsoft.com/office/drawing/2014/main" id="{219E642E-1040-02EF-6764-980C15DD3879}"/>
              </a:ext>
            </a:extLst>
          </p:cNvPr>
          <p:cNvPicPr>
            <a:picLocks noChangeAspect="1"/>
          </p:cNvPicPr>
          <p:nvPr/>
        </p:nvPicPr>
        <p:blipFill rotWithShape="1">
          <a:blip r:embed="rId3">
            <a:extLst>
              <a:ext uri="{28A0092B-C50C-407E-A947-70E740481C1C}">
                <a14:useLocalDpi xmlns:a14="http://schemas.microsoft.com/office/drawing/2010/main" val="0"/>
              </a:ext>
            </a:extLst>
          </a:blip>
          <a:srcRect b="19243"/>
          <a:stretch/>
        </p:blipFill>
        <p:spPr>
          <a:xfrm>
            <a:off x="271145" y="295275"/>
            <a:ext cx="3952875" cy="2308225"/>
          </a:xfrm>
          <a:prstGeom prst="rect">
            <a:avLst/>
          </a:prstGeom>
        </p:spPr>
      </p:pic>
      <p:sp>
        <p:nvSpPr>
          <p:cNvPr id="7" name="TextBox 6">
            <a:extLst>
              <a:ext uri="{FF2B5EF4-FFF2-40B4-BE49-F238E27FC236}">
                <a16:creationId xmlns:a16="http://schemas.microsoft.com/office/drawing/2014/main" id="{203F0E64-0589-CB11-9445-78A84ECB1A20}"/>
              </a:ext>
            </a:extLst>
          </p:cNvPr>
          <p:cNvSpPr txBox="1"/>
          <p:nvPr/>
        </p:nvSpPr>
        <p:spPr>
          <a:xfrm>
            <a:off x="271145" y="2536448"/>
            <a:ext cx="3952875" cy="17851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Systems Market Visit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Lagos, Nigeria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COKE ROUTE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PnP VI &gt; TBS &gt; Divine Touch</a:t>
            </a:r>
            <a:endParaRPr kumimoji="0" lang="en-NG" sz="18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2" name="Rectangle 1">
            <a:extLst>
              <a:ext uri="{FF2B5EF4-FFF2-40B4-BE49-F238E27FC236}">
                <a16:creationId xmlns:a16="http://schemas.microsoft.com/office/drawing/2014/main" id="{953FB563-AFD6-FCF4-8090-39DD8FFB7A92}"/>
              </a:ext>
            </a:extLst>
          </p:cNvPr>
          <p:cNvSpPr/>
          <p:nvPr/>
        </p:nvSpPr>
        <p:spPr>
          <a:xfrm>
            <a:off x="8229600" y="4809744"/>
            <a:ext cx="3758184" cy="16093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Booklet WIP- Formatting and final checks ongoing till Friday</a:t>
            </a:r>
            <a:endParaRPr kumimoji="0" lang="en-NG"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5508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24F62E-C577-856A-FB48-CBACDF46E87D}"/>
              </a:ext>
            </a:extLst>
          </p:cNvPr>
          <p:cNvSpPr/>
          <p:nvPr/>
        </p:nvSpPr>
        <p:spPr>
          <a:xfrm>
            <a:off x="227528" y="3208097"/>
            <a:ext cx="3749040" cy="440789"/>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Mini-Shops (FT)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77% contribution (687k)</a:t>
            </a:r>
            <a:endParaRPr kumimoji="0" lang="en-NG"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5" name="Rectangle 4">
            <a:extLst>
              <a:ext uri="{FF2B5EF4-FFF2-40B4-BE49-F238E27FC236}">
                <a16:creationId xmlns:a16="http://schemas.microsoft.com/office/drawing/2014/main" id="{A255B10A-C6CF-E427-7F9F-518B6EB39B17}"/>
              </a:ext>
            </a:extLst>
          </p:cNvPr>
          <p:cNvSpPr/>
          <p:nvPr/>
        </p:nvSpPr>
        <p:spPr>
          <a:xfrm>
            <a:off x="4278949" y="3208097"/>
            <a:ext cx="3749040" cy="440789"/>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Bukas (FT)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8.4% contribution (75k)</a:t>
            </a:r>
            <a:endParaRPr kumimoji="0" lang="en-NG"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6" name="Rectangle 5">
            <a:extLst>
              <a:ext uri="{FF2B5EF4-FFF2-40B4-BE49-F238E27FC236}">
                <a16:creationId xmlns:a16="http://schemas.microsoft.com/office/drawing/2014/main" id="{D3B505AB-EE3C-F5B9-E881-D64F13456FAF}"/>
              </a:ext>
            </a:extLst>
          </p:cNvPr>
          <p:cNvSpPr/>
          <p:nvPr/>
        </p:nvSpPr>
        <p:spPr>
          <a:xfrm>
            <a:off x="8330370" y="3208097"/>
            <a:ext cx="3749040" cy="440789"/>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Key Accounts (IC &amp; FC)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1% contribution (4.5k)</a:t>
            </a:r>
            <a:endParaRPr kumimoji="0" lang="en-NG"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7" name="Rectangle 6">
            <a:extLst>
              <a:ext uri="{FF2B5EF4-FFF2-40B4-BE49-F238E27FC236}">
                <a16:creationId xmlns:a16="http://schemas.microsoft.com/office/drawing/2014/main" id="{C6C37C04-BC20-D698-F4E4-76EF14170B99}"/>
              </a:ext>
            </a:extLst>
          </p:cNvPr>
          <p:cNvSpPr/>
          <p:nvPr/>
        </p:nvSpPr>
        <p:spPr>
          <a:xfrm>
            <a:off x="8201096" y="6133736"/>
            <a:ext cx="3749040" cy="440789"/>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Others (Open Market, Kiosks)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5% contribution(42K)</a:t>
            </a:r>
          </a:p>
        </p:txBody>
      </p:sp>
      <p:sp>
        <p:nvSpPr>
          <p:cNvPr id="8" name="Rectangle 7">
            <a:extLst>
              <a:ext uri="{FF2B5EF4-FFF2-40B4-BE49-F238E27FC236}">
                <a16:creationId xmlns:a16="http://schemas.microsoft.com/office/drawing/2014/main" id="{C5DA02BE-634E-341A-0063-F9082005C4B7}"/>
              </a:ext>
            </a:extLst>
          </p:cNvPr>
          <p:cNvSpPr/>
          <p:nvPr/>
        </p:nvSpPr>
        <p:spPr>
          <a:xfrm>
            <a:off x="4251517" y="6133736"/>
            <a:ext cx="3749040" cy="440789"/>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Tabletops (FT)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1% contribution (11k)</a:t>
            </a:r>
          </a:p>
        </p:txBody>
      </p:sp>
      <p:pic>
        <p:nvPicPr>
          <p:cNvPr id="4098" name="Picture 2" descr="image">
            <a:extLst>
              <a:ext uri="{FF2B5EF4-FFF2-40B4-BE49-F238E27FC236}">
                <a16:creationId xmlns:a16="http://schemas.microsoft.com/office/drawing/2014/main" id="{1690A4C4-175F-942C-093F-3FA9ECC1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170" y="1325365"/>
            <a:ext cx="2643915" cy="18188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a:extLst>
              <a:ext uri="{FF2B5EF4-FFF2-40B4-BE49-F238E27FC236}">
                <a16:creationId xmlns:a16="http://schemas.microsoft.com/office/drawing/2014/main" id="{9840DC64-4A8E-5F09-1C69-4F84CEBBC7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993" b="32402"/>
          <a:stretch/>
        </p:blipFill>
        <p:spPr bwMode="auto">
          <a:xfrm>
            <a:off x="4769613" y="1335966"/>
            <a:ext cx="2634807" cy="180828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4EAC612-8761-0637-6CE7-82EA7B722F48}"/>
              </a:ext>
            </a:extLst>
          </p:cNvPr>
          <p:cNvPicPr>
            <a:picLocks noChangeAspect="1"/>
          </p:cNvPicPr>
          <p:nvPr/>
        </p:nvPicPr>
        <p:blipFill>
          <a:blip r:embed="rId6"/>
          <a:stretch>
            <a:fillRect/>
          </a:stretch>
        </p:blipFill>
        <p:spPr>
          <a:xfrm>
            <a:off x="8879325" y="1287755"/>
            <a:ext cx="2553652" cy="1856494"/>
          </a:xfrm>
          <a:prstGeom prst="rect">
            <a:avLst/>
          </a:prstGeom>
        </p:spPr>
      </p:pic>
      <p:cxnSp>
        <p:nvCxnSpPr>
          <p:cNvPr id="15" name="Straight Connector 14">
            <a:extLst>
              <a:ext uri="{FF2B5EF4-FFF2-40B4-BE49-F238E27FC236}">
                <a16:creationId xmlns:a16="http://schemas.microsoft.com/office/drawing/2014/main" id="{F223E000-9858-43FB-654A-62AB7CB1B3BC}"/>
              </a:ext>
            </a:extLst>
          </p:cNvPr>
          <p:cNvCxnSpPr/>
          <p:nvPr/>
        </p:nvCxnSpPr>
        <p:spPr>
          <a:xfrm>
            <a:off x="8120302" y="1327311"/>
            <a:ext cx="0" cy="477498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35824EB-259D-8846-A612-FD6BD638BE16}"/>
              </a:ext>
            </a:extLst>
          </p:cNvPr>
          <p:cNvCxnSpPr/>
          <p:nvPr/>
        </p:nvCxnSpPr>
        <p:spPr>
          <a:xfrm>
            <a:off x="4076384" y="1327311"/>
            <a:ext cx="0" cy="477498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4B24990-F1AF-C4F0-FD60-2A08C1BD14A3}"/>
              </a:ext>
            </a:extLst>
          </p:cNvPr>
          <p:cNvCxnSpPr>
            <a:cxnSpLocks/>
          </p:cNvCxnSpPr>
          <p:nvPr/>
        </p:nvCxnSpPr>
        <p:spPr>
          <a:xfrm>
            <a:off x="88187" y="3772095"/>
            <a:ext cx="12103813"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4102" name="Picture 6" descr="Kiosk with coca cola advertising in old town hi-res stock photography and  images - Alamy">
            <a:extLst>
              <a:ext uri="{FF2B5EF4-FFF2-40B4-BE49-F238E27FC236}">
                <a16:creationId xmlns:a16="http://schemas.microsoft.com/office/drawing/2014/main" id="{AEE0A5C8-2B4B-87C4-382A-BD1F10731B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1485" y="3955579"/>
            <a:ext cx="2994106" cy="214671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a:extLst>
              <a:ext uri="{FF2B5EF4-FFF2-40B4-BE49-F238E27FC236}">
                <a16:creationId xmlns:a16="http://schemas.microsoft.com/office/drawing/2014/main" id="{F3574E3C-8A6C-3604-085C-791C06DF526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19" t="23101" b="32869"/>
          <a:stretch/>
        </p:blipFill>
        <p:spPr bwMode="auto">
          <a:xfrm>
            <a:off x="4742181" y="3960769"/>
            <a:ext cx="2712561" cy="210172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936C987F-5378-69EC-DD45-4CF4D5CA5598}"/>
              </a:ext>
            </a:extLst>
          </p:cNvPr>
          <p:cNvSpPr txBox="1"/>
          <p:nvPr/>
        </p:nvSpPr>
        <p:spPr>
          <a:xfrm>
            <a:off x="130719" y="351295"/>
            <a:ext cx="11927913" cy="338554"/>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40009"/>
                </a:solidFill>
                <a:effectLst/>
                <a:uLnTx/>
                <a:uFillTx/>
                <a:latin typeface="Montserrat" panose="00000500000000000000" pitchFamily="2" charset="0"/>
                <a:ea typeface="+mn-ea"/>
                <a:cs typeface="+mn-cs"/>
              </a:rPr>
              <a:t>Nigeria Retail Universe </a:t>
            </a:r>
            <a:r>
              <a:rPr kumimoji="0" lang="en-ZA" sz="1600" b="1" i="0" u="none" strike="noStrike" kern="1200" cap="none" spc="0" normalizeH="0" baseline="0" noProof="0" dirty="0">
                <a:ln>
                  <a:noFill/>
                </a:ln>
                <a:solidFill>
                  <a:srgbClr val="F40009"/>
                </a:solidFill>
                <a:effectLst/>
                <a:uLnTx/>
                <a:uFillTx/>
                <a:latin typeface="Montserrat" panose="00000500000000000000" pitchFamily="2" charset="0"/>
                <a:ea typeface="+mn-ea"/>
                <a:cs typeface="+mn-cs"/>
              </a:rPr>
              <a:t>⎸</a:t>
            </a:r>
            <a:r>
              <a:rPr kumimoji="0" lang="en-US" sz="16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Highly skewed towards Fragmented Trade (Local &amp; Traditional)</a:t>
            </a:r>
            <a:endParaRPr kumimoji="0" lang="en-ZA" sz="16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27" name="Rectangle 26">
            <a:extLst>
              <a:ext uri="{FF2B5EF4-FFF2-40B4-BE49-F238E27FC236}">
                <a16:creationId xmlns:a16="http://schemas.microsoft.com/office/drawing/2014/main" id="{277AB179-3327-DF38-6362-CC8BDCE595BC}"/>
              </a:ext>
            </a:extLst>
          </p:cNvPr>
          <p:cNvSpPr/>
          <p:nvPr/>
        </p:nvSpPr>
        <p:spPr>
          <a:xfrm>
            <a:off x="10023123" y="202620"/>
            <a:ext cx="2036755" cy="465875"/>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891.5K Nielsen Universe</a:t>
            </a:r>
            <a:endParaRPr kumimoji="0" lang="en-NG"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2" name="Rectangle 1">
            <a:extLst>
              <a:ext uri="{FF2B5EF4-FFF2-40B4-BE49-F238E27FC236}">
                <a16:creationId xmlns:a16="http://schemas.microsoft.com/office/drawing/2014/main" id="{DD65E392-7D94-A8AE-A505-40A6343630D7}"/>
              </a:ext>
            </a:extLst>
          </p:cNvPr>
          <p:cNvSpPr/>
          <p:nvPr/>
        </p:nvSpPr>
        <p:spPr>
          <a:xfrm>
            <a:off x="88187" y="1012005"/>
            <a:ext cx="12015626" cy="263825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G" sz="125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24" name="Rectangle 23">
            <a:extLst>
              <a:ext uri="{FF2B5EF4-FFF2-40B4-BE49-F238E27FC236}">
                <a16:creationId xmlns:a16="http://schemas.microsoft.com/office/drawing/2014/main" id="{9AD98FE9-02F8-6F07-65F9-4960CC73D317}"/>
              </a:ext>
            </a:extLst>
          </p:cNvPr>
          <p:cNvSpPr/>
          <p:nvPr/>
        </p:nvSpPr>
        <p:spPr>
          <a:xfrm>
            <a:off x="9994608" y="806370"/>
            <a:ext cx="2064024" cy="27432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MV Focus</a:t>
            </a:r>
            <a:endParaRPr kumimoji="0" lang="en-NG" sz="125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3" name="TextBox 2">
            <a:extLst>
              <a:ext uri="{FF2B5EF4-FFF2-40B4-BE49-F238E27FC236}">
                <a16:creationId xmlns:a16="http://schemas.microsoft.com/office/drawing/2014/main" id="{49AB25DC-B84C-45F7-DB87-97E231A288BB}"/>
              </a:ext>
            </a:extLst>
          </p:cNvPr>
          <p:cNvSpPr txBox="1"/>
          <p:nvPr/>
        </p:nvSpPr>
        <p:spPr>
          <a:xfrm>
            <a:off x="5188998" y="2513367"/>
            <a:ext cx="1828800" cy="1828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Y"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873881B2-BE22-99B5-2ABB-D63D4696C251}"/>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20000"/>
                    </a14:imgEffect>
                  </a14:imgLayer>
                </a14:imgProps>
              </a:ext>
            </a:extLst>
          </a:blip>
          <a:stretch>
            <a:fillRect/>
          </a:stretch>
        </p:blipFill>
        <p:spPr>
          <a:xfrm>
            <a:off x="653159" y="3963617"/>
            <a:ext cx="3078831" cy="2052554"/>
          </a:xfrm>
          <a:prstGeom prst="rect">
            <a:avLst/>
          </a:prstGeom>
        </p:spPr>
      </p:pic>
      <p:sp>
        <p:nvSpPr>
          <p:cNvPr id="16" name="Rectangle 15">
            <a:extLst>
              <a:ext uri="{FF2B5EF4-FFF2-40B4-BE49-F238E27FC236}">
                <a16:creationId xmlns:a16="http://schemas.microsoft.com/office/drawing/2014/main" id="{07FF555F-1DE8-4149-D1C3-11B1E5464EBD}"/>
              </a:ext>
            </a:extLst>
          </p:cNvPr>
          <p:cNvSpPr/>
          <p:nvPr/>
        </p:nvSpPr>
        <p:spPr>
          <a:xfrm>
            <a:off x="227528" y="6136675"/>
            <a:ext cx="3749040" cy="440789"/>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Local Bars/ Pubs (FT)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8% contribution (72k)</a:t>
            </a:r>
          </a:p>
        </p:txBody>
      </p:sp>
    </p:spTree>
    <p:extLst>
      <p:ext uri="{BB962C8B-B14F-4D97-AF65-F5344CB8AC3E}">
        <p14:creationId xmlns:p14="http://schemas.microsoft.com/office/powerpoint/2010/main" val="173382251"/>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C89EC8-B7C2-A049-AEEE-7EBCFC741510}"/>
              </a:ext>
            </a:extLst>
          </p:cNvPr>
          <p:cNvSpPr/>
          <p:nvPr/>
        </p:nvSpPr>
        <p:spPr>
          <a:xfrm>
            <a:off x="88187" y="1196418"/>
            <a:ext cx="3899021" cy="375455"/>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Mini-Shops (FT)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77% contribution (687k)</a:t>
            </a:r>
            <a:endParaRPr kumimoji="0" lang="en-NG"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4" name="Rectangle 3">
            <a:extLst>
              <a:ext uri="{FF2B5EF4-FFF2-40B4-BE49-F238E27FC236}">
                <a16:creationId xmlns:a16="http://schemas.microsoft.com/office/drawing/2014/main" id="{318654D1-3EA7-1DC2-1D9E-5CE8640E95F2}"/>
              </a:ext>
            </a:extLst>
          </p:cNvPr>
          <p:cNvSpPr/>
          <p:nvPr/>
        </p:nvSpPr>
        <p:spPr>
          <a:xfrm>
            <a:off x="4139608" y="1196418"/>
            <a:ext cx="3899021" cy="375455"/>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Bukas (FT)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8% contribution (75k)</a:t>
            </a:r>
            <a:endParaRPr kumimoji="0" lang="en-NG"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5" name="Rectangle 4">
            <a:extLst>
              <a:ext uri="{FF2B5EF4-FFF2-40B4-BE49-F238E27FC236}">
                <a16:creationId xmlns:a16="http://schemas.microsoft.com/office/drawing/2014/main" id="{8AD6A97E-8FD1-3848-0B0E-4BC704591A34}"/>
              </a:ext>
            </a:extLst>
          </p:cNvPr>
          <p:cNvSpPr/>
          <p:nvPr/>
        </p:nvSpPr>
        <p:spPr>
          <a:xfrm>
            <a:off x="8191029" y="1196418"/>
            <a:ext cx="3899021" cy="375455"/>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Super Markets (MT)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0.2% contribution (1.5k)</a:t>
            </a:r>
            <a:endParaRPr kumimoji="0" lang="en-NG" sz="125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9" name="Rectangle 8">
            <a:extLst>
              <a:ext uri="{FF2B5EF4-FFF2-40B4-BE49-F238E27FC236}">
                <a16:creationId xmlns:a16="http://schemas.microsoft.com/office/drawing/2014/main" id="{C49F0BC6-3083-1537-BB18-419F31CD5C8D}"/>
              </a:ext>
            </a:extLst>
          </p:cNvPr>
          <p:cNvSpPr/>
          <p:nvPr/>
        </p:nvSpPr>
        <p:spPr>
          <a:xfrm>
            <a:off x="101950" y="1587984"/>
            <a:ext cx="3885258" cy="452020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Overview: </a:t>
            </a: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Mini shops are Local and Traditional unbranded superettes that are usually between 5 to 10 Square meters in size. Given the small size, the biggest challenge is OBM activation across categories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Occasions &amp; hero packs:</a:t>
            </a: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 Mini shops are typically located in residential and commercial areas and as a result, they are the most relevant channel in Nigeria for both the “meals at home” and “Breaks” Occasions. The hero packs for this channel are: </a:t>
            </a:r>
            <a:r>
              <a:rPr kumimoji="0" lang="en-US" sz="1250" b="1" i="0" u="none" strike="noStrike" kern="1200" cap="none" spc="0" normalizeH="0" baseline="0" noProof="0">
                <a:ln>
                  <a:noFill/>
                </a:ln>
                <a:solidFill>
                  <a:srgbClr val="FF0000"/>
                </a:solidFill>
                <a:effectLst/>
                <a:uLnTx/>
                <a:uFillTx/>
                <a:latin typeface="Montserrat" panose="00000500000000000000" pitchFamily="2" charset="0"/>
                <a:ea typeface="+mn-ea"/>
                <a:cs typeface="+mn-cs"/>
              </a:rPr>
              <a:t>50cl RGB and 50cl PET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2025 priorities: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Expand OBM activation to breaks in gold outlets and accelerate snacking activation at POS with new racks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Improve execution in </a:t>
            </a:r>
            <a:r>
              <a:rPr kumimoji="0" lang="en-US" sz="1250" b="0" i="0" u="none" strike="noStrike" kern="1200" cap="none" spc="0" normalizeH="0" baseline="0" noProof="0" err="1">
                <a:ln>
                  <a:noFill/>
                </a:ln>
                <a:solidFill>
                  <a:prstClr val="black"/>
                </a:solidFill>
                <a:effectLst/>
                <a:uLnTx/>
                <a:uFillTx/>
                <a:latin typeface="Montserrat" panose="00000500000000000000" pitchFamily="2" charset="0"/>
                <a:ea typeface="+mn-ea"/>
                <a:cs typeface="+mn-cs"/>
              </a:rPr>
              <a:t>Minishops</a:t>
            </a: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 by scaling racks placement (25K/25% vs. PY)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Leverage DIA/RTM capabilities to drive targeted visibility</a:t>
            </a:r>
          </a:p>
        </p:txBody>
      </p:sp>
      <p:sp>
        <p:nvSpPr>
          <p:cNvPr id="10" name="Rectangle 9">
            <a:extLst>
              <a:ext uri="{FF2B5EF4-FFF2-40B4-BE49-F238E27FC236}">
                <a16:creationId xmlns:a16="http://schemas.microsoft.com/office/drawing/2014/main" id="{8197E349-2145-DC95-B0DC-E21DA783D86C}"/>
              </a:ext>
            </a:extLst>
          </p:cNvPr>
          <p:cNvSpPr/>
          <p:nvPr/>
        </p:nvSpPr>
        <p:spPr>
          <a:xfrm>
            <a:off x="4139609" y="1599734"/>
            <a:ext cx="3899020" cy="45060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Overview</a:t>
            </a: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 Bukas are local &amp; traditional restaurants/eateries and is the second most important fragmented trade channel.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Occasions &amp; hero packs: </a:t>
            </a: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The primary occasion in this channel is Meals AFH, as such, </a:t>
            </a:r>
            <a:r>
              <a:rPr kumimoji="0" lang="en-US" sz="1250" b="1" i="0" u="none" strike="noStrike" kern="1200" cap="none" spc="0" normalizeH="0" baseline="0" noProof="0">
                <a:ln>
                  <a:noFill/>
                </a:ln>
                <a:solidFill>
                  <a:srgbClr val="FF0000"/>
                </a:solidFill>
                <a:effectLst/>
                <a:uLnTx/>
                <a:uFillTx/>
                <a:latin typeface="Montserrat" panose="00000500000000000000" pitchFamily="2" charset="0"/>
                <a:ea typeface="+mn-ea"/>
                <a:cs typeface="+mn-cs"/>
              </a:rPr>
              <a:t>RGB </a:t>
            </a:r>
            <a:r>
              <a:rPr kumimoji="0" lang="en-US" sz="1250" b="0" i="0" u="none" strike="noStrike" kern="1200" cap="none" spc="0" normalizeH="0" baseline="0" noProof="0">
                <a:ln>
                  <a:noFill/>
                </a:ln>
                <a:solidFill>
                  <a:prstClr val="black">
                    <a:lumMod val="95000"/>
                    <a:lumOff val="5000"/>
                  </a:prstClr>
                </a:solidFill>
                <a:effectLst/>
                <a:uLnTx/>
                <a:uFillTx/>
                <a:latin typeface="Montserrat" panose="00000500000000000000" pitchFamily="2" charset="0"/>
                <a:ea typeface="+mn-ea"/>
                <a:cs typeface="+mn-cs"/>
              </a:rPr>
              <a:t>is</a:t>
            </a: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 the critical hero pack for this channel.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Key insights: </a:t>
            </a: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Buka restaurants often serve non-standard meals with plate size/ cost typically determined by the consumer who combines different items on a plate. </a:t>
            </a:r>
            <a:endPar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2025 Priorities: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Continue meals OBM activation and pilot new combo communications (flexible combo communications that considers non-standard plate size)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Accelerate RGB numeric distribution from 83% to 90% and RED score from 72% to 74</a:t>
            </a:r>
          </a:p>
        </p:txBody>
      </p:sp>
      <p:sp>
        <p:nvSpPr>
          <p:cNvPr id="11" name="Rectangle 10">
            <a:extLst>
              <a:ext uri="{FF2B5EF4-FFF2-40B4-BE49-F238E27FC236}">
                <a16:creationId xmlns:a16="http://schemas.microsoft.com/office/drawing/2014/main" id="{1DB73869-F66E-769F-95F7-0513000325E6}"/>
              </a:ext>
            </a:extLst>
          </p:cNvPr>
          <p:cNvSpPr/>
          <p:nvPr/>
        </p:nvSpPr>
        <p:spPr>
          <a:xfrm>
            <a:off x="8191029" y="1623602"/>
            <a:ext cx="3899020" cy="4477149"/>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Overview: </a:t>
            </a: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Supermarkets are one of the fastest growing channels given the size of opportunity to modernize everyday shopping in Nigeria. Leading Chain store players like ShopRite &amp; Spar have been behind the growth in the past 10+ years. However, post COVID, local supermarket chains that have the advantage of smaller format type and proximity to neighborhoods, have started to emerge. Most Supermarkets have three major destination zones. The Fresh fruit, the Deli and the beverage or ambient zone.</a:t>
            </a:r>
            <a:r>
              <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Occasions &amp; hero packs: </a:t>
            </a: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The primary occasion is Meals AH, Breaks and Socializing and the hero pack is </a:t>
            </a:r>
            <a:r>
              <a:rPr kumimoji="0" lang="en-US" sz="1250" b="1" i="0" u="none" strike="noStrike" kern="1200" cap="none" spc="0" normalizeH="0" baseline="0" noProof="0">
                <a:ln>
                  <a:noFill/>
                </a:ln>
                <a:solidFill>
                  <a:srgbClr val="FF0000"/>
                </a:solidFill>
                <a:effectLst/>
                <a:uLnTx/>
                <a:uFillTx/>
                <a:latin typeface="Montserrat" panose="00000500000000000000" pitchFamily="2" charset="0"/>
                <a:ea typeface="+mn-ea"/>
                <a:cs typeface="+mn-cs"/>
              </a:rPr>
              <a:t>50cl PET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2025 Priorities: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Accelerate Meals OBM communication by branding primary and secondary shelf spaces.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Drive tailored activation in local key accounts and neighborhood stores</a:t>
            </a:r>
          </a:p>
        </p:txBody>
      </p:sp>
      <p:sp>
        <p:nvSpPr>
          <p:cNvPr id="13" name="TextBox 12">
            <a:extLst>
              <a:ext uri="{FF2B5EF4-FFF2-40B4-BE49-F238E27FC236}">
                <a16:creationId xmlns:a16="http://schemas.microsoft.com/office/drawing/2014/main" id="{FDF05ADA-2EFC-59AB-9C2C-D556FF231810}"/>
              </a:ext>
            </a:extLst>
          </p:cNvPr>
          <p:cNvSpPr txBox="1"/>
          <p:nvPr/>
        </p:nvSpPr>
        <p:spPr>
          <a:xfrm>
            <a:off x="130719" y="351295"/>
            <a:ext cx="11927913" cy="3693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40009"/>
                </a:solidFill>
                <a:effectLst/>
                <a:uLnTx/>
                <a:uFillTx/>
                <a:latin typeface="Montserrat" panose="00000500000000000000" pitchFamily="2" charset="0"/>
                <a:ea typeface="+mn-ea"/>
                <a:cs typeface="+mn-cs"/>
              </a:rPr>
              <a:t>Nigeria Retail Universe </a:t>
            </a:r>
            <a:r>
              <a:rPr kumimoji="0" lang="en-ZA" sz="1800" b="1" i="0" u="none" strike="noStrike" kern="1200" cap="none" spc="0" normalizeH="0" baseline="0" noProof="0">
                <a:ln>
                  <a:noFill/>
                </a:ln>
                <a:solidFill>
                  <a:srgbClr val="F40009"/>
                </a:solidFill>
                <a:effectLst/>
                <a:uLnTx/>
                <a:uFillTx/>
                <a:latin typeface="Montserrat" panose="00000500000000000000" pitchFamily="2" charset="0"/>
                <a:ea typeface="+mn-ea"/>
                <a:cs typeface="+mn-cs"/>
              </a:rPr>
              <a:t>⎸</a:t>
            </a:r>
            <a:r>
              <a:rPr kumimoji="0" lang="en-US" sz="180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Highly skewed towards Fragmented Trade (Local &amp; Traditional)</a:t>
            </a:r>
            <a:endParaRPr kumimoji="0" lang="en-ZA" sz="1800" b="0"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931005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BD50F-4161-464E-92B6-3C594FC44149}"/>
              </a:ext>
            </a:extLst>
          </p:cNvPr>
          <p:cNvSpPr>
            <a:spLocks noGrp="1"/>
          </p:cNvSpPr>
          <p:nvPr>
            <p:ph type="title"/>
          </p:nvPr>
        </p:nvSpPr>
        <p:spPr>
          <a:xfrm>
            <a:off x="239931" y="185306"/>
            <a:ext cx="10261600" cy="334963"/>
          </a:xfrm>
        </p:spPr>
        <p:txBody>
          <a:bodyPr/>
          <a:lstStyle/>
          <a:p>
            <a:r>
              <a:rPr lang="en-US" dirty="0">
                <a:solidFill>
                  <a:srgbClr val="FF0000"/>
                </a:solidFill>
                <a:latin typeface="Montserrat" panose="00000500000000000000" pitchFamily="2" charset="0"/>
              </a:rPr>
              <a:t>Role of Priority Packs within Key Channels</a:t>
            </a:r>
            <a:endParaRPr lang="en-NG" dirty="0">
              <a:solidFill>
                <a:srgbClr val="FF0000"/>
              </a:solidFill>
              <a:latin typeface="Montserrat" panose="00000500000000000000" pitchFamily="2" charset="0"/>
            </a:endParaRPr>
          </a:p>
        </p:txBody>
      </p:sp>
      <p:graphicFrame>
        <p:nvGraphicFramePr>
          <p:cNvPr id="4" name="Table 3">
            <a:extLst>
              <a:ext uri="{FF2B5EF4-FFF2-40B4-BE49-F238E27FC236}">
                <a16:creationId xmlns:a16="http://schemas.microsoft.com/office/drawing/2014/main" id="{1B470B92-7FB8-1E50-AF53-D58CA1E40BC9}"/>
              </a:ext>
            </a:extLst>
          </p:cNvPr>
          <p:cNvGraphicFramePr>
            <a:graphicFrameLocks noGrp="1"/>
          </p:cNvGraphicFramePr>
          <p:nvPr/>
        </p:nvGraphicFramePr>
        <p:xfrm>
          <a:off x="239931" y="586596"/>
          <a:ext cx="11379851" cy="5852748"/>
        </p:xfrm>
        <a:graphic>
          <a:graphicData uri="http://schemas.openxmlformats.org/drawingml/2006/table">
            <a:tbl>
              <a:tblPr/>
              <a:tblGrid>
                <a:gridCol w="1789996">
                  <a:extLst>
                    <a:ext uri="{9D8B030D-6E8A-4147-A177-3AD203B41FA5}">
                      <a16:colId xmlns:a16="http://schemas.microsoft.com/office/drawing/2014/main" val="3994146358"/>
                    </a:ext>
                  </a:extLst>
                </a:gridCol>
                <a:gridCol w="3496049">
                  <a:extLst>
                    <a:ext uri="{9D8B030D-6E8A-4147-A177-3AD203B41FA5}">
                      <a16:colId xmlns:a16="http://schemas.microsoft.com/office/drawing/2014/main" val="2133313673"/>
                    </a:ext>
                  </a:extLst>
                </a:gridCol>
                <a:gridCol w="3537784">
                  <a:extLst>
                    <a:ext uri="{9D8B030D-6E8A-4147-A177-3AD203B41FA5}">
                      <a16:colId xmlns:a16="http://schemas.microsoft.com/office/drawing/2014/main" val="3819657814"/>
                    </a:ext>
                  </a:extLst>
                </a:gridCol>
                <a:gridCol w="2556022">
                  <a:extLst>
                    <a:ext uri="{9D8B030D-6E8A-4147-A177-3AD203B41FA5}">
                      <a16:colId xmlns:a16="http://schemas.microsoft.com/office/drawing/2014/main" val="1148450907"/>
                    </a:ext>
                  </a:extLst>
                </a:gridCol>
              </a:tblGrid>
              <a:tr h="1611884">
                <a:tc>
                  <a:txBody>
                    <a:bodyPr/>
                    <a:lstStyle/>
                    <a:p>
                      <a:pPr algn="l" fontAlgn="ctr"/>
                      <a:endParaRPr lang="en-NG" sz="1050" b="0" i="0" u="none" strike="noStrike">
                        <a:solidFill>
                          <a:srgbClr val="000000"/>
                        </a:solidFill>
                        <a:effectLst/>
                        <a:latin typeface="Montserrat" panose="00000500000000000000" pitchFamily="2" charset="0"/>
                      </a:endParaRPr>
                    </a:p>
                    <a:p>
                      <a:pPr algn="l" fontAlgn="ctr"/>
                      <a:r>
                        <a:rPr lang="en-NG" sz="1050" b="0" i="0" u="none" strike="noStrike">
                          <a:solidFill>
                            <a:srgbClr val="000000"/>
                          </a:solidFill>
                          <a:effectLst/>
                          <a:latin typeface="Montserrat" panose="00000500000000000000" pitchFamily="2"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50" b="1" i="0" u="none" strike="noStrike" err="1">
                          <a:solidFill>
                            <a:srgbClr val="000000"/>
                          </a:solidFill>
                          <a:effectLst/>
                          <a:latin typeface="Montserrat" panose="00000500000000000000" pitchFamily="2" charset="0"/>
                        </a:rPr>
                        <a:t>Minishops</a:t>
                      </a:r>
                      <a:r>
                        <a:rPr lang="en-US" sz="1050" b="1" i="0" u="none" strike="noStrike">
                          <a:solidFill>
                            <a:srgbClr val="000000"/>
                          </a:solidFill>
                          <a:effectLst/>
                          <a:latin typeface="Montserrat" panose="00000500000000000000" pitchFamily="2" charset="0"/>
                        </a:rPr>
                        <a:t> </a:t>
                      </a:r>
                    </a:p>
                    <a:p>
                      <a:pPr algn="ctr" fontAlgn="ctr"/>
                      <a:endParaRPr lang="en-US" sz="1050" b="1" i="0" u="none" strike="noStrike">
                        <a:solidFill>
                          <a:srgbClr val="000000"/>
                        </a:solidFill>
                        <a:effectLst/>
                        <a:latin typeface="Montserrat" panose="00000500000000000000" pitchFamily="2" charset="0"/>
                      </a:endParaRPr>
                    </a:p>
                    <a:p>
                      <a:pPr algn="ctr" fontAlgn="ctr"/>
                      <a:endParaRPr lang="en-US" sz="1050" b="1" i="0" u="none" strike="noStrike">
                        <a:solidFill>
                          <a:srgbClr val="000000"/>
                        </a:solidFill>
                        <a:effectLst/>
                        <a:latin typeface="Montserrat" panose="00000500000000000000" pitchFamily="2" charset="0"/>
                      </a:endParaRPr>
                    </a:p>
                    <a:p>
                      <a:pPr algn="ctr" fontAlgn="ctr"/>
                      <a:endParaRPr lang="en-US" sz="1050" b="1" i="0" u="none" strike="noStrike">
                        <a:solidFill>
                          <a:srgbClr val="000000"/>
                        </a:solidFill>
                        <a:effectLst/>
                        <a:latin typeface="Montserrat" panose="00000500000000000000" pitchFamily="2" charset="0"/>
                      </a:endParaRPr>
                    </a:p>
                    <a:p>
                      <a:pPr algn="ctr" fontAlgn="ctr"/>
                      <a:endParaRPr lang="en-US" sz="1050" b="1" i="0" u="none" strike="noStrike">
                        <a:solidFill>
                          <a:srgbClr val="000000"/>
                        </a:solidFill>
                        <a:effectLst/>
                        <a:latin typeface="Montserrat" panose="00000500000000000000" pitchFamily="2" charset="0"/>
                      </a:endParaRPr>
                    </a:p>
                    <a:p>
                      <a:pPr algn="l" fontAlgn="ctr"/>
                      <a:endParaRPr lang="en-US" sz="1050" b="0" i="0" u="none" strike="noStrike">
                        <a:solidFill>
                          <a:srgbClr val="000000"/>
                        </a:solidFill>
                        <a:effectLst/>
                        <a:latin typeface="Montserrat" panose="00000500000000000000" pitchFamily="2" charset="0"/>
                      </a:endParaRPr>
                    </a:p>
                    <a:p>
                      <a:pPr algn="l" fontAlgn="ctr"/>
                      <a:endParaRPr lang="en-US" sz="1050" b="0" i="0" u="none" strike="noStrike">
                        <a:solidFill>
                          <a:srgbClr val="000000"/>
                        </a:solidFill>
                        <a:effectLst/>
                        <a:latin typeface="Montserrat" panose="00000500000000000000" pitchFamily="2" charset="0"/>
                      </a:endParaRPr>
                    </a:p>
                    <a:p>
                      <a:pPr algn="l" fontAlgn="ctr"/>
                      <a:endParaRPr lang="en-US" sz="1050" b="0" i="0" u="none" strike="noStrike">
                        <a:solidFill>
                          <a:srgbClr val="000000"/>
                        </a:solidFill>
                        <a:effectLst/>
                        <a:latin typeface="Montserrat" panose="00000500000000000000" pitchFamily="2" charset="0"/>
                      </a:endParaRPr>
                    </a:p>
                    <a:p>
                      <a:pPr algn="l" fontAlgn="ctr"/>
                      <a:endParaRPr lang="en-US" sz="1050" b="0" i="0" u="none" strike="noStrike">
                        <a:solidFill>
                          <a:srgbClr val="000000"/>
                        </a:solidFill>
                        <a:effectLst/>
                        <a:latin typeface="Montserrat" panose="00000500000000000000" pitchFamily="2" charset="0"/>
                      </a:endParaRPr>
                    </a:p>
                    <a:p>
                      <a:pPr algn="l" fontAlgn="ctr"/>
                      <a:endParaRPr lang="en-US" sz="1050" b="0" i="0" u="none" strike="noStrike">
                        <a:solidFill>
                          <a:srgbClr val="000000"/>
                        </a:solidFill>
                        <a:effectLst/>
                        <a:latin typeface="Montserrat" panose="00000500000000000000" pitchFamily="2"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50" b="1" i="0" u="none" strike="noStrike">
                          <a:solidFill>
                            <a:srgbClr val="000000"/>
                          </a:solidFill>
                          <a:effectLst/>
                          <a:latin typeface="Montserrat" panose="00000500000000000000" pitchFamily="2" charset="0"/>
                        </a:rPr>
                        <a:t>Bukas </a:t>
                      </a:r>
                    </a:p>
                    <a:p>
                      <a:pPr algn="ctr" fontAlgn="ctr"/>
                      <a:endParaRPr lang="en-US" sz="1050" b="1" i="0" u="none" strike="noStrike">
                        <a:solidFill>
                          <a:srgbClr val="000000"/>
                        </a:solidFill>
                        <a:effectLst/>
                        <a:latin typeface="Montserrat" panose="00000500000000000000" pitchFamily="2" charset="0"/>
                      </a:endParaRPr>
                    </a:p>
                    <a:p>
                      <a:pPr algn="ctr" fontAlgn="ctr"/>
                      <a:endParaRPr lang="en-US" sz="1050" b="1" i="0" u="none" strike="noStrike">
                        <a:solidFill>
                          <a:srgbClr val="000000"/>
                        </a:solidFill>
                        <a:effectLst/>
                        <a:latin typeface="Montserrat" panose="00000500000000000000" pitchFamily="2" charset="0"/>
                      </a:endParaRPr>
                    </a:p>
                    <a:p>
                      <a:pPr algn="ctr" fontAlgn="ctr"/>
                      <a:endParaRPr lang="en-US" sz="1050" b="1" i="0" u="none" strike="noStrike">
                        <a:solidFill>
                          <a:srgbClr val="000000"/>
                        </a:solidFill>
                        <a:effectLst/>
                        <a:latin typeface="Montserrat" panose="00000500000000000000" pitchFamily="2" charset="0"/>
                      </a:endParaRPr>
                    </a:p>
                    <a:p>
                      <a:pPr algn="ctr" fontAlgn="ctr"/>
                      <a:endParaRPr lang="en-US" sz="1050" b="1" i="0" u="none" strike="noStrike">
                        <a:solidFill>
                          <a:srgbClr val="000000"/>
                        </a:solidFill>
                        <a:effectLst/>
                        <a:latin typeface="Montserrat" panose="00000500000000000000" pitchFamily="2" charset="0"/>
                      </a:endParaRPr>
                    </a:p>
                    <a:p>
                      <a:pPr algn="l" fontAlgn="ctr"/>
                      <a:endParaRPr lang="en-US" sz="1050" b="0" i="0" u="none" strike="noStrike">
                        <a:solidFill>
                          <a:srgbClr val="000000"/>
                        </a:solidFill>
                        <a:effectLst/>
                        <a:latin typeface="Montserrat" panose="00000500000000000000" pitchFamily="2" charset="0"/>
                      </a:endParaRPr>
                    </a:p>
                    <a:p>
                      <a:pPr algn="l" fontAlgn="ctr"/>
                      <a:endParaRPr lang="en-US" sz="1050" b="0" i="0" u="none" strike="noStrike">
                        <a:solidFill>
                          <a:srgbClr val="000000"/>
                        </a:solidFill>
                        <a:effectLst/>
                        <a:latin typeface="Montserrat" panose="00000500000000000000" pitchFamily="2" charset="0"/>
                      </a:endParaRPr>
                    </a:p>
                    <a:p>
                      <a:pPr algn="l" fontAlgn="ctr"/>
                      <a:endParaRPr lang="en-US" sz="1050" b="0" i="0" u="none" strike="noStrike">
                        <a:solidFill>
                          <a:srgbClr val="000000"/>
                        </a:solidFill>
                        <a:effectLst/>
                        <a:latin typeface="Montserrat" panose="00000500000000000000" pitchFamily="2" charset="0"/>
                      </a:endParaRPr>
                    </a:p>
                    <a:p>
                      <a:pPr algn="l" fontAlgn="ctr"/>
                      <a:endParaRPr lang="en-US" sz="1050" b="0" i="0" u="none" strike="noStrike">
                        <a:solidFill>
                          <a:srgbClr val="000000"/>
                        </a:solidFill>
                        <a:effectLst/>
                        <a:latin typeface="Montserrat" panose="00000500000000000000" pitchFamily="2" charset="0"/>
                      </a:endParaRPr>
                    </a:p>
                    <a:p>
                      <a:pPr algn="l" fontAlgn="ctr"/>
                      <a:endParaRPr lang="en-US" sz="1050" b="0" i="0" u="none" strike="noStrike">
                        <a:solidFill>
                          <a:srgbClr val="000000"/>
                        </a:solidFill>
                        <a:effectLst/>
                        <a:latin typeface="Montserrat" panose="00000500000000000000" pitchFamily="2"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50" b="1" i="0" u="none" strike="noStrike">
                          <a:solidFill>
                            <a:srgbClr val="000000"/>
                          </a:solidFill>
                          <a:effectLst/>
                          <a:latin typeface="Montserrat" panose="00000500000000000000" pitchFamily="2" charset="0"/>
                        </a:rPr>
                        <a:t>Supermarket </a:t>
                      </a:r>
                    </a:p>
                    <a:p>
                      <a:pPr algn="l" fontAlgn="ctr"/>
                      <a:endParaRPr lang="en-US" sz="1050" b="0" i="0" u="none" strike="noStrike">
                        <a:solidFill>
                          <a:srgbClr val="000000"/>
                        </a:solidFill>
                        <a:effectLst/>
                        <a:latin typeface="Montserrat" panose="00000500000000000000" pitchFamily="2" charset="0"/>
                      </a:endParaRPr>
                    </a:p>
                    <a:p>
                      <a:pPr algn="l" fontAlgn="ctr"/>
                      <a:endParaRPr lang="en-US" sz="1050" b="0" i="0" u="none" strike="noStrike">
                        <a:solidFill>
                          <a:srgbClr val="000000"/>
                        </a:solidFill>
                        <a:effectLst/>
                        <a:latin typeface="Montserrat" panose="00000500000000000000" pitchFamily="2" charset="0"/>
                      </a:endParaRPr>
                    </a:p>
                    <a:p>
                      <a:pPr algn="l" fontAlgn="ctr"/>
                      <a:endParaRPr lang="en-US" sz="1050" b="0" i="0" u="none" strike="noStrike">
                        <a:solidFill>
                          <a:srgbClr val="000000"/>
                        </a:solidFill>
                        <a:effectLst/>
                        <a:latin typeface="Montserrat" panose="00000500000000000000" pitchFamily="2" charset="0"/>
                      </a:endParaRPr>
                    </a:p>
                    <a:p>
                      <a:pPr algn="l" fontAlgn="ctr"/>
                      <a:endParaRPr lang="en-US" sz="1050" b="0" i="0" u="none" strike="noStrike">
                        <a:solidFill>
                          <a:srgbClr val="000000"/>
                        </a:solidFill>
                        <a:effectLst/>
                        <a:latin typeface="Montserrat" panose="00000500000000000000" pitchFamily="2" charset="0"/>
                      </a:endParaRPr>
                    </a:p>
                    <a:p>
                      <a:pPr algn="l" fontAlgn="ctr"/>
                      <a:endParaRPr lang="en-US" sz="1050" b="0" i="0" u="none" strike="noStrike">
                        <a:solidFill>
                          <a:srgbClr val="000000"/>
                        </a:solidFill>
                        <a:effectLst/>
                        <a:latin typeface="Montserrat" panose="00000500000000000000" pitchFamily="2" charset="0"/>
                      </a:endParaRPr>
                    </a:p>
                    <a:p>
                      <a:pPr algn="l" fontAlgn="ctr"/>
                      <a:endParaRPr lang="en-US" sz="1050" b="0" i="0" u="none" strike="noStrike">
                        <a:solidFill>
                          <a:srgbClr val="000000"/>
                        </a:solidFill>
                        <a:effectLst/>
                        <a:latin typeface="Montserrat" panose="00000500000000000000" pitchFamily="2" charset="0"/>
                      </a:endParaRPr>
                    </a:p>
                    <a:p>
                      <a:pPr algn="l" fontAlgn="ctr"/>
                      <a:endParaRPr lang="en-US" sz="1050" b="0" i="0" u="none" strike="noStrike">
                        <a:solidFill>
                          <a:srgbClr val="000000"/>
                        </a:solidFill>
                        <a:effectLst/>
                        <a:latin typeface="Montserrat" panose="00000500000000000000" pitchFamily="2" charset="0"/>
                      </a:endParaRPr>
                    </a:p>
                    <a:p>
                      <a:pPr algn="l" fontAlgn="ctr"/>
                      <a:endParaRPr lang="en-US" sz="1050" b="0" i="0" u="none" strike="noStrike">
                        <a:solidFill>
                          <a:srgbClr val="000000"/>
                        </a:solidFill>
                        <a:effectLst/>
                        <a:latin typeface="Montserrat" panose="00000500000000000000" pitchFamily="2" charset="0"/>
                      </a:endParaRPr>
                    </a:p>
                    <a:p>
                      <a:pPr algn="l" fontAlgn="ctr"/>
                      <a:endParaRPr lang="en-US" sz="1050" b="0" i="0" u="none" strike="noStrike">
                        <a:solidFill>
                          <a:srgbClr val="000000"/>
                        </a:solidFill>
                        <a:effectLst/>
                        <a:latin typeface="Montserrat" panose="00000500000000000000" pitchFamily="2"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45080132"/>
                  </a:ext>
                </a:extLst>
              </a:tr>
              <a:tr h="1568835">
                <a:tc>
                  <a:txBody>
                    <a:bodyPr/>
                    <a:lstStyle/>
                    <a:p>
                      <a:pPr algn="l" fontAlgn="ctr"/>
                      <a:endParaRPr lang="en-US" sz="1050" b="0" i="0" u="none" strike="noStrike">
                        <a:solidFill>
                          <a:srgbClr val="000000"/>
                        </a:solidFill>
                        <a:effectLst/>
                        <a:latin typeface="Montserrat" panose="00000500000000000000" pitchFamily="2" charset="0"/>
                      </a:endParaRP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NG" sz="1050" b="0" i="0" u="none" strike="noStrike">
                          <a:solidFill>
                            <a:srgbClr val="000000"/>
                          </a:solidFill>
                          <a:effectLst/>
                          <a:latin typeface="Montserrat" panose="00000500000000000000" pitchFamily="2" charset="0"/>
                        </a:rPr>
                        <a:t> </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NG" sz="1050" b="0" i="0" u="none" strike="noStrike">
                          <a:solidFill>
                            <a:srgbClr val="000000"/>
                          </a:solidFill>
                          <a:effectLst/>
                          <a:latin typeface="Montserrat" panose="00000500000000000000" pitchFamily="2" charset="0"/>
                        </a:rPr>
                        <a:t> </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NG" sz="1050" b="0" i="0" u="none" strike="noStrike" dirty="0">
                        <a:solidFill>
                          <a:srgbClr val="000000"/>
                        </a:solidFill>
                        <a:effectLst/>
                        <a:latin typeface="Montserrat" panose="00000500000000000000" pitchFamily="2" charset="0"/>
                      </a:endParaRP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7361075"/>
                  </a:ext>
                </a:extLst>
              </a:tr>
              <a:tr h="1710459">
                <a:tc>
                  <a:txBody>
                    <a:bodyPr/>
                    <a:lstStyle/>
                    <a:p>
                      <a:pPr algn="l" fontAlgn="ctr"/>
                      <a:endParaRPr lang="en-US" sz="1050" b="0" i="0" u="none" strike="noStrike">
                        <a:solidFill>
                          <a:srgbClr val="000000"/>
                        </a:solidFill>
                        <a:effectLst/>
                        <a:latin typeface="Montserrat" panose="00000500000000000000" pitchFamily="2" charset="0"/>
                      </a:endParaRP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endParaRPr lang="en-NG" sz="1050" b="0" i="0" u="none" strike="noStrike" dirty="0">
                        <a:solidFill>
                          <a:srgbClr val="000000"/>
                        </a:solidFill>
                        <a:effectLst/>
                        <a:latin typeface="Montserrat" panose="00000500000000000000" pitchFamily="2" charset="0"/>
                      </a:endParaRP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NG" sz="1050" b="0" i="0" u="none" strike="noStrike">
                          <a:solidFill>
                            <a:srgbClr val="000000"/>
                          </a:solidFill>
                          <a:effectLst/>
                          <a:latin typeface="Montserrat" panose="00000500000000000000" pitchFamily="2" charset="0"/>
                        </a:rPr>
                        <a:t> </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NG" sz="1050" b="0" i="0" u="none" strike="noStrike" dirty="0">
                          <a:solidFill>
                            <a:srgbClr val="000000"/>
                          </a:solidFill>
                          <a:effectLst/>
                          <a:latin typeface="Montserrat" panose="00000500000000000000" pitchFamily="2" charset="0"/>
                        </a:rPr>
                        <a:t> </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4045691"/>
                  </a:ext>
                </a:extLst>
              </a:tr>
              <a:tr h="961570">
                <a:tc>
                  <a:txBody>
                    <a:bodyPr/>
                    <a:lstStyle/>
                    <a:p>
                      <a:pPr algn="l" fontAlgn="ctr"/>
                      <a:endParaRPr lang="en-US" sz="1050" b="0" i="0" u="none" strike="noStrike" dirty="0">
                        <a:solidFill>
                          <a:srgbClr val="000000"/>
                        </a:solidFill>
                        <a:effectLst/>
                        <a:latin typeface="Montserrat" panose="00000500000000000000" pitchFamily="2" charset="0"/>
                      </a:endParaRP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NG" sz="1050" b="0" i="0" u="none" strike="noStrike">
                          <a:solidFill>
                            <a:srgbClr val="000000"/>
                          </a:solidFill>
                          <a:effectLst/>
                          <a:latin typeface="Montserrat" panose="00000500000000000000" pitchFamily="2" charset="0"/>
                        </a:rPr>
                        <a:t> </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NG" sz="1050" b="0" i="0" u="none" strike="noStrike">
                          <a:solidFill>
                            <a:srgbClr val="000000"/>
                          </a:solidFill>
                          <a:effectLst/>
                          <a:latin typeface="Montserrat" panose="00000500000000000000" pitchFamily="2" charset="0"/>
                        </a:rPr>
                        <a:t> </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NG" sz="1050" b="0" i="0" u="none" strike="noStrike" dirty="0">
                          <a:solidFill>
                            <a:srgbClr val="000000"/>
                          </a:solidFill>
                          <a:effectLst/>
                          <a:latin typeface="Montserrat" panose="00000500000000000000" pitchFamily="2" charset="0"/>
                        </a:rPr>
                        <a:t> </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96864831"/>
                  </a:ext>
                </a:extLst>
              </a:tr>
            </a:tbl>
          </a:graphicData>
        </a:graphic>
      </p:graphicFrame>
      <p:pic>
        <p:nvPicPr>
          <p:cNvPr id="7" name="Picture 2">
            <a:extLst>
              <a:ext uri="{FF2B5EF4-FFF2-40B4-BE49-F238E27FC236}">
                <a16:creationId xmlns:a16="http://schemas.microsoft.com/office/drawing/2014/main" id="{463C1D81-9846-9C2C-D4B7-16C3ED938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881"/>
          <a:stretch/>
        </p:blipFill>
        <p:spPr bwMode="auto">
          <a:xfrm>
            <a:off x="6220569" y="793713"/>
            <a:ext cx="2203067" cy="13291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tore with many colorful umbrellas and bottles&#10;&#10;Description automatically generated">
            <a:extLst>
              <a:ext uri="{FF2B5EF4-FFF2-40B4-BE49-F238E27FC236}">
                <a16:creationId xmlns:a16="http://schemas.microsoft.com/office/drawing/2014/main" id="{8E588389-B57A-7921-9B49-AADF549D6E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9483" y="793713"/>
            <a:ext cx="2203068" cy="1329174"/>
          </a:xfrm>
          <a:prstGeom prst="rect">
            <a:avLst/>
          </a:prstGeom>
        </p:spPr>
      </p:pic>
      <p:pic>
        <p:nvPicPr>
          <p:cNvPr id="9" name="Picture 8">
            <a:extLst>
              <a:ext uri="{FF2B5EF4-FFF2-40B4-BE49-F238E27FC236}">
                <a16:creationId xmlns:a16="http://schemas.microsoft.com/office/drawing/2014/main" id="{11304EBD-EA50-8DEB-10A8-A51C1D38C203}"/>
              </a:ext>
            </a:extLst>
          </p:cNvPr>
          <p:cNvPicPr>
            <a:picLocks noChangeAspect="1"/>
          </p:cNvPicPr>
          <p:nvPr/>
        </p:nvPicPr>
        <p:blipFill>
          <a:blip r:embed="rId5"/>
          <a:stretch>
            <a:fillRect/>
          </a:stretch>
        </p:blipFill>
        <p:spPr>
          <a:xfrm>
            <a:off x="9282432" y="793713"/>
            <a:ext cx="2188920" cy="1305494"/>
          </a:xfrm>
          <a:prstGeom prst="rect">
            <a:avLst/>
          </a:prstGeom>
        </p:spPr>
      </p:pic>
      <p:pic>
        <p:nvPicPr>
          <p:cNvPr id="10" name="Picture 9">
            <a:extLst>
              <a:ext uri="{FF2B5EF4-FFF2-40B4-BE49-F238E27FC236}">
                <a16:creationId xmlns:a16="http://schemas.microsoft.com/office/drawing/2014/main" id="{F67AD8CE-A0A4-F360-FFAC-6B5C0D26AC6B}"/>
              </a:ext>
            </a:extLst>
          </p:cNvPr>
          <p:cNvPicPr>
            <a:picLocks noChangeAspect="1"/>
          </p:cNvPicPr>
          <p:nvPr/>
        </p:nvPicPr>
        <p:blipFill>
          <a:blip r:embed="rId6"/>
          <a:stretch>
            <a:fillRect/>
          </a:stretch>
        </p:blipFill>
        <p:spPr>
          <a:xfrm flipH="1">
            <a:off x="416944" y="2217541"/>
            <a:ext cx="366107" cy="652603"/>
          </a:xfrm>
          <a:prstGeom prst="rect">
            <a:avLst/>
          </a:prstGeom>
        </p:spPr>
      </p:pic>
      <p:pic>
        <p:nvPicPr>
          <p:cNvPr id="11" name="Picture 10">
            <a:extLst>
              <a:ext uri="{FF2B5EF4-FFF2-40B4-BE49-F238E27FC236}">
                <a16:creationId xmlns:a16="http://schemas.microsoft.com/office/drawing/2014/main" id="{3628E02F-3937-2072-C4DC-FC20F63E53E5}"/>
              </a:ext>
            </a:extLst>
          </p:cNvPr>
          <p:cNvPicPr>
            <a:picLocks noChangeAspect="1"/>
          </p:cNvPicPr>
          <p:nvPr/>
        </p:nvPicPr>
        <p:blipFill>
          <a:blip r:embed="rId7"/>
          <a:stretch>
            <a:fillRect/>
          </a:stretch>
        </p:blipFill>
        <p:spPr>
          <a:xfrm>
            <a:off x="416943" y="2974491"/>
            <a:ext cx="366107" cy="701970"/>
          </a:xfrm>
          <a:prstGeom prst="rect">
            <a:avLst/>
          </a:prstGeom>
        </p:spPr>
      </p:pic>
      <p:sp>
        <p:nvSpPr>
          <p:cNvPr id="12" name="TextBox 11">
            <a:extLst>
              <a:ext uri="{FF2B5EF4-FFF2-40B4-BE49-F238E27FC236}">
                <a16:creationId xmlns:a16="http://schemas.microsoft.com/office/drawing/2014/main" id="{F76B6696-3FA3-2803-338C-071EF58FD1E9}"/>
              </a:ext>
            </a:extLst>
          </p:cNvPr>
          <p:cNvSpPr txBox="1"/>
          <p:nvPr/>
        </p:nvSpPr>
        <p:spPr>
          <a:xfrm>
            <a:off x="783050" y="2336575"/>
            <a:ext cx="1278664"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35cl RGB (CFS)</a:t>
            </a:r>
            <a:endParaRPr kumimoji="0" lang="en-NG"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13" name="TextBox 12">
            <a:extLst>
              <a:ext uri="{FF2B5EF4-FFF2-40B4-BE49-F238E27FC236}">
                <a16:creationId xmlns:a16="http://schemas.microsoft.com/office/drawing/2014/main" id="{7F6EB2FA-940A-554D-9C81-524BBEF80FAB}"/>
              </a:ext>
            </a:extLst>
          </p:cNvPr>
          <p:cNvSpPr txBox="1"/>
          <p:nvPr/>
        </p:nvSpPr>
        <p:spPr>
          <a:xfrm>
            <a:off x="2092006" y="2315061"/>
            <a:ext cx="3018743" cy="2846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Plays the role of recruitment pack </a:t>
            </a:r>
            <a:endParaRPr kumimoji="0" lang="en-NG"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16" name="TextBox 15">
            <a:extLst>
              <a:ext uri="{FF2B5EF4-FFF2-40B4-BE49-F238E27FC236}">
                <a16:creationId xmlns:a16="http://schemas.microsoft.com/office/drawing/2014/main" id="{B2B6E6A0-05A5-4261-FC5D-3A471F21FAC8}"/>
              </a:ext>
            </a:extLst>
          </p:cNvPr>
          <p:cNvSpPr txBox="1"/>
          <p:nvPr/>
        </p:nvSpPr>
        <p:spPr>
          <a:xfrm>
            <a:off x="783050" y="3177615"/>
            <a:ext cx="1278664"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35cl PET (CFS)</a:t>
            </a:r>
            <a:endParaRPr kumimoji="0" lang="en-NG"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17" name="TextBox 16">
            <a:extLst>
              <a:ext uri="{FF2B5EF4-FFF2-40B4-BE49-F238E27FC236}">
                <a16:creationId xmlns:a16="http://schemas.microsoft.com/office/drawing/2014/main" id="{0EB11F19-2D7B-DFA7-5030-D04AF4B2A274}"/>
              </a:ext>
            </a:extLst>
          </p:cNvPr>
          <p:cNvSpPr txBox="1"/>
          <p:nvPr/>
        </p:nvSpPr>
        <p:spPr>
          <a:xfrm>
            <a:off x="2092007" y="3177615"/>
            <a:ext cx="2570672"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Plays the role of recruitment pack</a:t>
            </a:r>
            <a:endParaRPr kumimoji="0" lang="en-NG"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23" name="TextBox 22">
            <a:extLst>
              <a:ext uri="{FF2B5EF4-FFF2-40B4-BE49-F238E27FC236}">
                <a16:creationId xmlns:a16="http://schemas.microsoft.com/office/drawing/2014/main" id="{D07133B6-4742-E4F7-E0FC-F2B534AD9F56}"/>
              </a:ext>
            </a:extLst>
          </p:cNvPr>
          <p:cNvSpPr txBox="1"/>
          <p:nvPr/>
        </p:nvSpPr>
        <p:spPr>
          <a:xfrm>
            <a:off x="9079403" y="3025767"/>
            <a:ext cx="2636460" cy="6694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Plays the role of recruitment pack within channel. Used as a party pack</a:t>
            </a:r>
            <a:endParaRPr kumimoji="0" lang="en-NG"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24" name="TextBox 23">
            <a:extLst>
              <a:ext uri="{FF2B5EF4-FFF2-40B4-BE49-F238E27FC236}">
                <a16:creationId xmlns:a16="http://schemas.microsoft.com/office/drawing/2014/main" id="{4F3F4649-58A4-4DBA-E691-F7BC648BDA40}"/>
              </a:ext>
            </a:extLst>
          </p:cNvPr>
          <p:cNvSpPr txBox="1"/>
          <p:nvPr/>
        </p:nvSpPr>
        <p:spPr>
          <a:xfrm>
            <a:off x="9145191" y="2351052"/>
            <a:ext cx="2570672" cy="2846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N/A</a:t>
            </a:r>
            <a:endParaRPr kumimoji="0" lang="en-NG"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pic>
        <p:nvPicPr>
          <p:cNvPr id="25" name="Picture 24">
            <a:extLst>
              <a:ext uri="{FF2B5EF4-FFF2-40B4-BE49-F238E27FC236}">
                <a16:creationId xmlns:a16="http://schemas.microsoft.com/office/drawing/2014/main" id="{D452AC0F-D70F-61A8-6894-7E6CC986CB87}"/>
              </a:ext>
            </a:extLst>
          </p:cNvPr>
          <p:cNvPicPr>
            <a:picLocks noChangeAspect="1"/>
          </p:cNvPicPr>
          <p:nvPr/>
        </p:nvPicPr>
        <p:blipFill>
          <a:blip r:embed="rId6"/>
          <a:stretch>
            <a:fillRect/>
          </a:stretch>
        </p:blipFill>
        <p:spPr>
          <a:xfrm flipH="1">
            <a:off x="416944" y="3872004"/>
            <a:ext cx="366107" cy="652603"/>
          </a:xfrm>
          <a:prstGeom prst="rect">
            <a:avLst/>
          </a:prstGeom>
        </p:spPr>
      </p:pic>
      <p:pic>
        <p:nvPicPr>
          <p:cNvPr id="26" name="Picture 25">
            <a:extLst>
              <a:ext uri="{FF2B5EF4-FFF2-40B4-BE49-F238E27FC236}">
                <a16:creationId xmlns:a16="http://schemas.microsoft.com/office/drawing/2014/main" id="{DDCB4F16-97F3-30C3-174C-FB1E5A32807F}"/>
              </a:ext>
            </a:extLst>
          </p:cNvPr>
          <p:cNvPicPr>
            <a:picLocks noChangeAspect="1"/>
          </p:cNvPicPr>
          <p:nvPr/>
        </p:nvPicPr>
        <p:blipFill>
          <a:blip r:embed="rId7"/>
          <a:stretch>
            <a:fillRect/>
          </a:stretch>
        </p:blipFill>
        <p:spPr>
          <a:xfrm>
            <a:off x="416943" y="4729538"/>
            <a:ext cx="366107" cy="701970"/>
          </a:xfrm>
          <a:prstGeom prst="rect">
            <a:avLst/>
          </a:prstGeom>
        </p:spPr>
      </p:pic>
      <p:sp>
        <p:nvSpPr>
          <p:cNvPr id="27" name="TextBox 26">
            <a:extLst>
              <a:ext uri="{FF2B5EF4-FFF2-40B4-BE49-F238E27FC236}">
                <a16:creationId xmlns:a16="http://schemas.microsoft.com/office/drawing/2014/main" id="{6B28CB2A-7E70-788B-C91C-CF61E2919FF1}"/>
              </a:ext>
            </a:extLst>
          </p:cNvPr>
          <p:cNvSpPr txBox="1"/>
          <p:nvPr/>
        </p:nvSpPr>
        <p:spPr>
          <a:xfrm>
            <a:off x="783050" y="4146486"/>
            <a:ext cx="1278664"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50cl RGB (CFS)</a:t>
            </a:r>
            <a:endParaRPr kumimoji="0" lang="en-NG"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28" name="TextBox 27">
            <a:extLst>
              <a:ext uri="{FF2B5EF4-FFF2-40B4-BE49-F238E27FC236}">
                <a16:creationId xmlns:a16="http://schemas.microsoft.com/office/drawing/2014/main" id="{2E773762-8CA3-8FC7-3CEA-D8EDEC84BDF1}"/>
              </a:ext>
            </a:extLst>
          </p:cNvPr>
          <p:cNvSpPr txBox="1"/>
          <p:nvPr/>
        </p:nvSpPr>
        <p:spPr>
          <a:xfrm>
            <a:off x="783050" y="4987526"/>
            <a:ext cx="1278664"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50cl PET (CFS)</a:t>
            </a:r>
            <a:endParaRPr kumimoji="0" lang="en-NG"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31" name="TextBox 30">
            <a:extLst>
              <a:ext uri="{FF2B5EF4-FFF2-40B4-BE49-F238E27FC236}">
                <a16:creationId xmlns:a16="http://schemas.microsoft.com/office/drawing/2014/main" id="{123B0CC1-6F5F-417B-965D-D643F7C3AA34}"/>
              </a:ext>
            </a:extLst>
          </p:cNvPr>
          <p:cNvSpPr txBox="1"/>
          <p:nvPr/>
        </p:nvSpPr>
        <p:spPr>
          <a:xfrm>
            <a:off x="2035553" y="3909764"/>
            <a:ext cx="3354483" cy="669414"/>
          </a:xfrm>
          <a:prstGeom prst="rect">
            <a:avLst/>
          </a:prstGeom>
          <a:noFill/>
        </p:spPr>
        <p:txBody>
          <a:bodyPr wrap="square" rtlCol="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Hero pack within channel driving repeat consumption among Weekly+ consumers.</a:t>
            </a:r>
          </a:p>
        </p:txBody>
      </p:sp>
      <p:sp>
        <p:nvSpPr>
          <p:cNvPr id="34" name="TextBox 33">
            <a:extLst>
              <a:ext uri="{FF2B5EF4-FFF2-40B4-BE49-F238E27FC236}">
                <a16:creationId xmlns:a16="http://schemas.microsoft.com/office/drawing/2014/main" id="{636D5F37-865A-3036-9B6F-FED8F256925E}"/>
              </a:ext>
            </a:extLst>
          </p:cNvPr>
          <p:cNvSpPr txBox="1"/>
          <p:nvPr/>
        </p:nvSpPr>
        <p:spPr>
          <a:xfrm>
            <a:off x="5552810" y="2315061"/>
            <a:ext cx="3018743"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Plays the role of affordable IC entry pack </a:t>
            </a:r>
            <a:endParaRPr kumimoji="0" lang="en-NG"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35" name="TextBox 34">
            <a:extLst>
              <a:ext uri="{FF2B5EF4-FFF2-40B4-BE49-F238E27FC236}">
                <a16:creationId xmlns:a16="http://schemas.microsoft.com/office/drawing/2014/main" id="{FFE94FE7-D341-7D56-3D4F-A962821A6123}"/>
              </a:ext>
            </a:extLst>
          </p:cNvPr>
          <p:cNvSpPr txBox="1"/>
          <p:nvPr/>
        </p:nvSpPr>
        <p:spPr>
          <a:xfrm>
            <a:off x="5552810" y="3177615"/>
            <a:ext cx="3088269"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Plays the role of IC entry pack. Also leveraged for Combo activation</a:t>
            </a:r>
            <a:endParaRPr kumimoji="0" lang="en-NG"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36" name="TextBox 35">
            <a:extLst>
              <a:ext uri="{FF2B5EF4-FFF2-40B4-BE49-F238E27FC236}">
                <a16:creationId xmlns:a16="http://schemas.microsoft.com/office/drawing/2014/main" id="{8CC77DF2-B722-9CCF-BE6F-4AD4F5032034}"/>
              </a:ext>
            </a:extLst>
          </p:cNvPr>
          <p:cNvSpPr txBox="1"/>
          <p:nvPr/>
        </p:nvSpPr>
        <p:spPr>
          <a:xfrm>
            <a:off x="2035553" y="4936723"/>
            <a:ext cx="3354483" cy="477054"/>
          </a:xfrm>
          <a:prstGeom prst="rect">
            <a:avLst/>
          </a:prstGeom>
          <a:noFill/>
        </p:spPr>
        <p:txBody>
          <a:bodyPr wrap="square" rtlCol="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Frequency pack, driving repeat consumption among Weekly+ </a:t>
            </a:r>
          </a:p>
        </p:txBody>
      </p:sp>
      <p:sp>
        <p:nvSpPr>
          <p:cNvPr id="37" name="TextBox 36">
            <a:extLst>
              <a:ext uri="{FF2B5EF4-FFF2-40B4-BE49-F238E27FC236}">
                <a16:creationId xmlns:a16="http://schemas.microsoft.com/office/drawing/2014/main" id="{6D423703-159D-92C8-29DA-2114BDF140FE}"/>
              </a:ext>
            </a:extLst>
          </p:cNvPr>
          <p:cNvSpPr txBox="1"/>
          <p:nvPr/>
        </p:nvSpPr>
        <p:spPr>
          <a:xfrm>
            <a:off x="5552810" y="3918391"/>
            <a:ext cx="3354483" cy="861774"/>
          </a:xfrm>
          <a:prstGeom prst="rect">
            <a:avLst/>
          </a:prstGeom>
          <a:noFill/>
        </p:spPr>
        <p:txBody>
          <a:bodyPr wrap="square" rtlCol="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Frequency pack, driving repeat consumption among Weekly+ consumers. </a:t>
            </a:r>
            <a:r>
              <a:rPr kumimoji="0" lang="en-NG" sz="12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 </a:t>
            </a:r>
            <a:r>
              <a:rPr kumimoji="0" lang="en-US" sz="12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Also serves as an Affordable IC pack driving recruitment.</a:t>
            </a:r>
          </a:p>
        </p:txBody>
      </p:sp>
      <p:sp>
        <p:nvSpPr>
          <p:cNvPr id="38" name="TextBox 37">
            <a:extLst>
              <a:ext uri="{FF2B5EF4-FFF2-40B4-BE49-F238E27FC236}">
                <a16:creationId xmlns:a16="http://schemas.microsoft.com/office/drawing/2014/main" id="{82BE28DE-8D96-474F-0407-DBA5A2CB398C}"/>
              </a:ext>
            </a:extLst>
          </p:cNvPr>
          <p:cNvSpPr txBox="1"/>
          <p:nvPr/>
        </p:nvSpPr>
        <p:spPr>
          <a:xfrm>
            <a:off x="5552810" y="4917918"/>
            <a:ext cx="3354483" cy="477054"/>
          </a:xfrm>
          <a:prstGeom prst="rect">
            <a:avLst/>
          </a:prstGeom>
          <a:noFill/>
        </p:spPr>
        <p:txBody>
          <a:bodyPr wrap="square" rtlCol="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a:ln>
                  <a:noFill/>
                </a:ln>
                <a:solidFill>
                  <a:srgbClr val="000000"/>
                </a:solidFill>
                <a:effectLst/>
                <a:uLnTx/>
                <a:uFillTx/>
                <a:latin typeface="Montserrat" panose="00000500000000000000" pitchFamily="2" charset="0"/>
                <a:ea typeface="+mn-ea"/>
                <a:cs typeface="+mn-cs"/>
              </a:rPr>
              <a:t>Frequency pack, driving repeat consumption among Weekly+ </a:t>
            </a:r>
          </a:p>
        </p:txBody>
      </p:sp>
      <p:sp>
        <p:nvSpPr>
          <p:cNvPr id="39" name="TextBox 38">
            <a:extLst>
              <a:ext uri="{FF2B5EF4-FFF2-40B4-BE49-F238E27FC236}">
                <a16:creationId xmlns:a16="http://schemas.microsoft.com/office/drawing/2014/main" id="{9334BE30-3034-4C4F-EFD1-2B57652936B8}"/>
              </a:ext>
            </a:extLst>
          </p:cNvPr>
          <p:cNvSpPr txBox="1"/>
          <p:nvPr/>
        </p:nvSpPr>
        <p:spPr>
          <a:xfrm>
            <a:off x="9145191" y="3953015"/>
            <a:ext cx="2570672" cy="2846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N/A</a:t>
            </a:r>
            <a:endParaRPr kumimoji="0" lang="en-NG"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40" name="TextBox 39">
            <a:extLst>
              <a:ext uri="{FF2B5EF4-FFF2-40B4-BE49-F238E27FC236}">
                <a16:creationId xmlns:a16="http://schemas.microsoft.com/office/drawing/2014/main" id="{CE032A27-F525-D181-C73C-BB8047240830}"/>
              </a:ext>
            </a:extLst>
          </p:cNvPr>
          <p:cNvSpPr txBox="1"/>
          <p:nvPr/>
        </p:nvSpPr>
        <p:spPr>
          <a:xfrm>
            <a:off x="9090618" y="4949108"/>
            <a:ext cx="2636460"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Frequency pack within channel</a:t>
            </a:r>
            <a:endParaRPr kumimoji="0" lang="en-NG"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pic>
        <p:nvPicPr>
          <p:cNvPr id="41" name="Picture 40">
            <a:extLst>
              <a:ext uri="{FF2B5EF4-FFF2-40B4-BE49-F238E27FC236}">
                <a16:creationId xmlns:a16="http://schemas.microsoft.com/office/drawing/2014/main" id="{5BB0779D-A068-427E-48E1-D0537E4552A2}"/>
              </a:ext>
            </a:extLst>
          </p:cNvPr>
          <p:cNvPicPr>
            <a:picLocks noChangeAspect="1"/>
          </p:cNvPicPr>
          <p:nvPr/>
        </p:nvPicPr>
        <p:blipFill rotWithShape="1">
          <a:blip r:embed="rId8"/>
          <a:srcRect l="30154" t="26118" r="57797" b="21270"/>
          <a:stretch/>
        </p:blipFill>
        <p:spPr>
          <a:xfrm flipH="1">
            <a:off x="416942" y="5394972"/>
            <a:ext cx="412607" cy="1013416"/>
          </a:xfrm>
          <a:prstGeom prst="rect">
            <a:avLst/>
          </a:prstGeom>
        </p:spPr>
      </p:pic>
      <p:sp>
        <p:nvSpPr>
          <p:cNvPr id="42" name="TextBox 41">
            <a:extLst>
              <a:ext uri="{FF2B5EF4-FFF2-40B4-BE49-F238E27FC236}">
                <a16:creationId xmlns:a16="http://schemas.microsoft.com/office/drawing/2014/main" id="{5558E432-4D57-9229-44C4-204D320BBB29}"/>
              </a:ext>
            </a:extLst>
          </p:cNvPr>
          <p:cNvSpPr txBox="1"/>
          <p:nvPr/>
        </p:nvSpPr>
        <p:spPr>
          <a:xfrm>
            <a:off x="2092006" y="5836855"/>
            <a:ext cx="3354483" cy="284693"/>
          </a:xfrm>
          <a:prstGeom prst="rect">
            <a:avLst/>
          </a:prstGeom>
          <a:noFill/>
        </p:spPr>
        <p:txBody>
          <a:bodyPr wrap="square" rtlCol="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Serves as an Upscale pack </a:t>
            </a:r>
          </a:p>
        </p:txBody>
      </p:sp>
      <p:sp>
        <p:nvSpPr>
          <p:cNvPr id="43" name="TextBox 42">
            <a:extLst>
              <a:ext uri="{FF2B5EF4-FFF2-40B4-BE49-F238E27FC236}">
                <a16:creationId xmlns:a16="http://schemas.microsoft.com/office/drawing/2014/main" id="{FFCA455C-9366-C1AF-D578-84E24E74FB3C}"/>
              </a:ext>
            </a:extLst>
          </p:cNvPr>
          <p:cNvSpPr txBox="1"/>
          <p:nvPr/>
        </p:nvSpPr>
        <p:spPr>
          <a:xfrm>
            <a:off x="5552810" y="5836855"/>
            <a:ext cx="3354483" cy="284693"/>
          </a:xfrm>
          <a:prstGeom prst="rect">
            <a:avLst/>
          </a:prstGeom>
          <a:noFill/>
        </p:spPr>
        <p:txBody>
          <a:bodyPr wrap="square" rtlCol="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a:ln>
                  <a:noFill/>
                </a:ln>
                <a:solidFill>
                  <a:srgbClr val="000000"/>
                </a:solidFill>
                <a:effectLst/>
                <a:uLnTx/>
                <a:uFillTx/>
                <a:latin typeface="Montserrat" panose="00000500000000000000" pitchFamily="2" charset="0"/>
                <a:ea typeface="+mn-ea"/>
                <a:cs typeface="+mn-cs"/>
              </a:rPr>
              <a:t>Serves as an Upscale IC pack </a:t>
            </a:r>
          </a:p>
        </p:txBody>
      </p:sp>
      <p:sp>
        <p:nvSpPr>
          <p:cNvPr id="44" name="TextBox 43">
            <a:extLst>
              <a:ext uri="{FF2B5EF4-FFF2-40B4-BE49-F238E27FC236}">
                <a16:creationId xmlns:a16="http://schemas.microsoft.com/office/drawing/2014/main" id="{24AEBBEE-09B6-9DE9-2F3D-5910E6631380}"/>
              </a:ext>
            </a:extLst>
          </p:cNvPr>
          <p:cNvSpPr txBox="1"/>
          <p:nvPr/>
        </p:nvSpPr>
        <p:spPr>
          <a:xfrm>
            <a:off x="9079403" y="5800279"/>
            <a:ext cx="3354483" cy="284693"/>
          </a:xfrm>
          <a:prstGeom prst="rect">
            <a:avLst/>
          </a:prstGeom>
          <a:noFill/>
        </p:spPr>
        <p:txBody>
          <a:bodyPr wrap="square" rtlCol="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Serves as an Upscale pack </a:t>
            </a:r>
          </a:p>
        </p:txBody>
      </p:sp>
      <p:sp>
        <p:nvSpPr>
          <p:cNvPr id="3" name="TextBox 2">
            <a:extLst>
              <a:ext uri="{FF2B5EF4-FFF2-40B4-BE49-F238E27FC236}">
                <a16:creationId xmlns:a16="http://schemas.microsoft.com/office/drawing/2014/main" id="{EC7F90FB-B083-5F79-2B04-E5D622CC4157}"/>
              </a:ext>
            </a:extLst>
          </p:cNvPr>
          <p:cNvSpPr txBox="1"/>
          <p:nvPr/>
        </p:nvSpPr>
        <p:spPr>
          <a:xfrm>
            <a:off x="830224" y="5843788"/>
            <a:ext cx="1278664" cy="2846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40cl Skittle</a:t>
            </a:r>
            <a:endParaRPr kumimoji="0" lang="en-NG"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3371342931"/>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45907A-45B2-5FF1-1FE9-C893E049BBE8}"/>
              </a:ext>
            </a:extLst>
          </p:cNvPr>
          <p:cNvSpPr/>
          <p:nvPr/>
        </p:nvSpPr>
        <p:spPr>
          <a:xfrm>
            <a:off x="0" y="0"/>
            <a:ext cx="12192000" cy="6858000"/>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Rectangle: Rounded Corners 1">
            <a:extLst>
              <a:ext uri="{FF2B5EF4-FFF2-40B4-BE49-F238E27FC236}">
                <a16:creationId xmlns:a16="http://schemas.microsoft.com/office/drawing/2014/main" id="{25B06A86-1EF1-25B8-36CB-9AC4C156C8BA}"/>
              </a:ext>
            </a:extLst>
          </p:cNvPr>
          <p:cNvSpPr/>
          <p:nvPr/>
        </p:nvSpPr>
        <p:spPr>
          <a:xfrm>
            <a:off x="2082800" y="3073401"/>
            <a:ext cx="8026400" cy="111760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FF0000"/>
                </a:solidFill>
                <a:effectLst/>
                <a:uLnTx/>
                <a:uFillTx/>
                <a:latin typeface="Montserrat" panose="00000500000000000000" pitchFamily="2" charset="0"/>
                <a:ea typeface="+mn-ea"/>
                <a:cs typeface="+mn-cs"/>
              </a:rPr>
              <a:t>MARKET VISIT STORES</a:t>
            </a:r>
          </a:p>
        </p:txBody>
      </p:sp>
      <p:sp>
        <p:nvSpPr>
          <p:cNvPr id="3" name="Slide Number Placeholder 2">
            <a:extLst>
              <a:ext uri="{FF2B5EF4-FFF2-40B4-BE49-F238E27FC236}">
                <a16:creationId xmlns:a16="http://schemas.microsoft.com/office/drawing/2014/main" id="{5EB36921-4A03-ABA5-BFF0-3AA5F1B5B66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FBF6E9-4A80-42D6-B5D8-B0FB0FB3A61F}" type="slidenum">
              <a:rPr kumimoji="0" lang="en-GB"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04381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EB2B7-25E7-54DA-3064-9141EC7EC306}"/>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CA75F251-C233-3793-FCA3-715E6F15885A}"/>
              </a:ext>
            </a:extLst>
          </p:cNvPr>
          <p:cNvSpPr txBox="1"/>
          <p:nvPr/>
        </p:nvSpPr>
        <p:spPr>
          <a:xfrm>
            <a:off x="6826673" y="3829116"/>
            <a:ext cx="4891801" cy="2677654"/>
          </a:xfrm>
          <a:prstGeom prst="rect">
            <a:avLst/>
          </a:prstGeom>
          <a:noFill/>
        </p:spPr>
        <p:txBody>
          <a:bodyPr wrap="square" lIns="91440" rIns="9144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ontserrat" panose="00000500000000000000" pitchFamily="50" charset="0"/>
                <a:ea typeface="+mn-ea"/>
                <a:cs typeface="+mn-cs"/>
              </a:rPr>
              <a:t>Located in the Eastern side of Lagos, Nigeria.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ontserrat" panose="00000500000000000000" pitchFamily="50"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ontserrat" panose="00000500000000000000" pitchFamily="50" charset="0"/>
                <a:ea typeface="+mn-ea"/>
                <a:cs typeface="+mn-cs"/>
              </a:rPr>
              <a:t>Home to the 5th busiest seaport in West Africa (Lagos Seaport, Apapa).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ontserrat" panose="00000500000000000000" pitchFamily="50"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ontserrat" panose="00000500000000000000" pitchFamily="50" charset="0"/>
                <a:ea typeface="+mn-ea"/>
                <a:cs typeface="+mn-cs"/>
              </a:rPr>
              <a:t>Lagos Central Sales region developed in 2015 from the previous Lagos Region due to high population density and urbanization.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ontserrat" panose="00000500000000000000" pitchFamily="50"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ontserrat" panose="00000500000000000000" pitchFamily="50" charset="0"/>
                <a:ea typeface="+mn-ea"/>
                <a:cs typeface="+mn-cs"/>
              </a:rPr>
              <a:t>Lagos Central Team, known as the “Warriors of Lagos,” are recognized for resilience, passion, accountability, and respect. </a:t>
            </a:r>
          </a:p>
        </p:txBody>
      </p:sp>
      <p:sp>
        <p:nvSpPr>
          <p:cNvPr id="4" name="Rounded Rectangle 3">
            <a:extLst>
              <a:ext uri="{FF2B5EF4-FFF2-40B4-BE49-F238E27FC236}">
                <a16:creationId xmlns:a16="http://schemas.microsoft.com/office/drawing/2014/main" id="{5666758C-C743-CDD9-50FA-7224056C44AC}"/>
              </a:ext>
            </a:extLst>
          </p:cNvPr>
          <p:cNvSpPr/>
          <p:nvPr/>
        </p:nvSpPr>
        <p:spPr>
          <a:xfrm>
            <a:off x="240698" y="951863"/>
            <a:ext cx="2763665" cy="1273970"/>
          </a:xfrm>
          <a:prstGeom prst="roundRect">
            <a:avLst>
              <a:gd name="adj" fmla="val 19951"/>
            </a:avLst>
          </a:prstGeom>
          <a:solidFill>
            <a:srgbClr val="FF0000"/>
          </a:solidFill>
          <a:ln w="15240">
            <a:solidFill>
              <a:schemeClr val="bg1"/>
            </a:solidFill>
          </a:ln>
          <a:effectLst>
            <a:outerShdw blurRad="215900" dist="63500" dir="5400000" algn="t" rotWithShape="0">
              <a:schemeClr val="accent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DEFC817B-3E47-5872-5752-007B50F75E2F}"/>
              </a:ext>
            </a:extLst>
          </p:cNvPr>
          <p:cNvCxnSpPr>
            <a:cxnSpLocks/>
          </p:cNvCxnSpPr>
          <p:nvPr/>
        </p:nvCxnSpPr>
        <p:spPr>
          <a:xfrm>
            <a:off x="240696" y="1364155"/>
            <a:ext cx="2763665" cy="0"/>
          </a:xfrm>
          <a:prstGeom prst="line">
            <a:avLst/>
          </a:prstGeom>
          <a:solidFill>
            <a:schemeClr val="bg1">
              <a:alpha val="65000"/>
            </a:schemeClr>
          </a:solidFill>
          <a:ln w="9525">
            <a:gradFill>
              <a:gsLst>
                <a:gs pos="25000">
                  <a:srgbClr val="AFC7FC">
                    <a:alpha val="40000"/>
                  </a:srgbClr>
                </a:gs>
                <a:gs pos="0">
                  <a:schemeClr val="accent2">
                    <a:lumMod val="40000"/>
                    <a:lumOff val="60000"/>
                    <a:alpha val="0"/>
                  </a:schemeClr>
                </a:gs>
                <a:gs pos="50000">
                  <a:schemeClr val="accent2">
                    <a:lumMod val="60000"/>
                    <a:lumOff val="40000"/>
                  </a:schemeClr>
                </a:gs>
                <a:gs pos="75000">
                  <a:srgbClr val="AFC7FC">
                    <a:alpha val="40000"/>
                  </a:srgbClr>
                </a:gs>
                <a:gs pos="100000">
                  <a:schemeClr val="accent2">
                    <a:lumMod val="40000"/>
                    <a:lumOff val="60000"/>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cxnSp>
      <p:sp>
        <p:nvSpPr>
          <p:cNvPr id="43" name="Rounded Rectangle 3">
            <a:extLst>
              <a:ext uri="{FF2B5EF4-FFF2-40B4-BE49-F238E27FC236}">
                <a16:creationId xmlns:a16="http://schemas.microsoft.com/office/drawing/2014/main" id="{4C3E6EE2-3021-6944-D6C2-B58680150FBF}"/>
              </a:ext>
            </a:extLst>
          </p:cNvPr>
          <p:cNvSpPr/>
          <p:nvPr/>
        </p:nvSpPr>
        <p:spPr>
          <a:xfrm>
            <a:off x="331075" y="1021296"/>
            <a:ext cx="2576164" cy="30777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ontserrat"/>
                <a:ea typeface="+mn-ea"/>
                <a:cs typeface="+mn-cs"/>
              </a:rPr>
              <a:t>Sales Team</a:t>
            </a:r>
            <a:endParaRPr kumimoji="0" lang="en-US" sz="1400" b="1" i="0" u="none" strike="noStrike" kern="1200" cap="none" spc="0" normalizeH="0" baseline="0" noProof="0">
              <a:ln>
                <a:noFill/>
              </a:ln>
              <a:solidFill>
                <a:prstClr val="white"/>
              </a:solidFill>
              <a:effectLst/>
              <a:uLnTx/>
              <a:uFillTx/>
              <a:latin typeface="Montserrat" panose="00000500000000000000" pitchFamily="50" charset="0"/>
              <a:ea typeface="+mn-ea"/>
              <a:cs typeface="+mn-cs"/>
            </a:endParaRPr>
          </a:p>
        </p:txBody>
      </p:sp>
      <p:sp>
        <p:nvSpPr>
          <p:cNvPr id="70" name="Rounded Rectangle 3">
            <a:extLst>
              <a:ext uri="{FF2B5EF4-FFF2-40B4-BE49-F238E27FC236}">
                <a16:creationId xmlns:a16="http://schemas.microsoft.com/office/drawing/2014/main" id="{811D91B1-F8C0-A498-419E-FADFA92AB434}"/>
              </a:ext>
            </a:extLst>
          </p:cNvPr>
          <p:cNvSpPr/>
          <p:nvPr/>
        </p:nvSpPr>
        <p:spPr>
          <a:xfrm>
            <a:off x="240696" y="2753597"/>
            <a:ext cx="2763665" cy="1273970"/>
          </a:xfrm>
          <a:prstGeom prst="roundRect">
            <a:avLst>
              <a:gd name="adj" fmla="val 19951"/>
            </a:avLst>
          </a:prstGeom>
          <a:solidFill>
            <a:srgbClr val="FF0000"/>
          </a:solidFill>
          <a:ln w="15240">
            <a:solidFill>
              <a:schemeClr val="bg1"/>
            </a:solidFill>
          </a:ln>
          <a:effectLst>
            <a:outerShdw blurRad="215900" dist="63500" dir="5400000" algn="t" rotWithShape="0">
              <a:schemeClr val="accent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Connector 70">
            <a:extLst>
              <a:ext uri="{FF2B5EF4-FFF2-40B4-BE49-F238E27FC236}">
                <a16:creationId xmlns:a16="http://schemas.microsoft.com/office/drawing/2014/main" id="{8C4B1635-ED9A-8E0D-13FF-E04E3C734F60}"/>
              </a:ext>
            </a:extLst>
          </p:cNvPr>
          <p:cNvCxnSpPr>
            <a:cxnSpLocks/>
          </p:cNvCxnSpPr>
          <p:nvPr/>
        </p:nvCxnSpPr>
        <p:spPr>
          <a:xfrm>
            <a:off x="240694" y="3165888"/>
            <a:ext cx="2763665" cy="0"/>
          </a:xfrm>
          <a:prstGeom prst="line">
            <a:avLst/>
          </a:prstGeom>
          <a:solidFill>
            <a:schemeClr val="bg1">
              <a:alpha val="65000"/>
            </a:schemeClr>
          </a:solidFill>
          <a:ln w="9525">
            <a:gradFill>
              <a:gsLst>
                <a:gs pos="25000">
                  <a:srgbClr val="AFC7FC">
                    <a:alpha val="40000"/>
                  </a:srgbClr>
                </a:gs>
                <a:gs pos="0">
                  <a:schemeClr val="accent2">
                    <a:lumMod val="40000"/>
                    <a:lumOff val="60000"/>
                    <a:alpha val="0"/>
                  </a:schemeClr>
                </a:gs>
                <a:gs pos="50000">
                  <a:schemeClr val="accent2">
                    <a:lumMod val="60000"/>
                    <a:lumOff val="40000"/>
                  </a:schemeClr>
                </a:gs>
                <a:gs pos="75000">
                  <a:srgbClr val="AFC7FC">
                    <a:alpha val="40000"/>
                  </a:srgbClr>
                </a:gs>
                <a:gs pos="100000">
                  <a:schemeClr val="accent2">
                    <a:lumMod val="40000"/>
                    <a:lumOff val="60000"/>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cxnSp>
      <p:grpSp>
        <p:nvGrpSpPr>
          <p:cNvPr id="72" name="Group 71">
            <a:extLst>
              <a:ext uri="{FF2B5EF4-FFF2-40B4-BE49-F238E27FC236}">
                <a16:creationId xmlns:a16="http://schemas.microsoft.com/office/drawing/2014/main" id="{F86A0ABD-4C24-AE83-4EDE-B4ECED88AD68}"/>
              </a:ext>
            </a:extLst>
          </p:cNvPr>
          <p:cNvGrpSpPr/>
          <p:nvPr/>
        </p:nvGrpSpPr>
        <p:grpSpPr>
          <a:xfrm>
            <a:off x="294573" y="3271075"/>
            <a:ext cx="857927" cy="657720"/>
            <a:chOff x="808275" y="1020068"/>
            <a:chExt cx="883360" cy="680358"/>
          </a:xfrm>
          <a:solidFill>
            <a:srgbClr val="FF0000"/>
          </a:solidFill>
        </p:grpSpPr>
        <p:sp>
          <p:nvSpPr>
            <p:cNvPr id="78" name="TextBox 77">
              <a:extLst>
                <a:ext uri="{FF2B5EF4-FFF2-40B4-BE49-F238E27FC236}">
                  <a16:creationId xmlns:a16="http://schemas.microsoft.com/office/drawing/2014/main" id="{F6B28D59-936C-21E7-DAE8-4257CFA0FB75}"/>
                </a:ext>
              </a:extLst>
            </p:cNvPr>
            <p:cNvSpPr txBox="1"/>
            <p:nvPr/>
          </p:nvSpPr>
          <p:spPr>
            <a:xfrm>
              <a:off x="808275" y="1429812"/>
              <a:ext cx="883360" cy="270614"/>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Scanning</a:t>
              </a:r>
            </a:p>
          </p:txBody>
        </p:sp>
        <p:sp>
          <p:nvSpPr>
            <p:cNvPr id="79" name="TextBox 78">
              <a:extLst>
                <a:ext uri="{FF2B5EF4-FFF2-40B4-BE49-F238E27FC236}">
                  <a16:creationId xmlns:a16="http://schemas.microsoft.com/office/drawing/2014/main" id="{4F9CE66C-AACA-45F9-501D-FA91B2CF36D2}"/>
                </a:ext>
              </a:extLst>
            </p:cNvPr>
            <p:cNvSpPr txBox="1"/>
            <p:nvPr/>
          </p:nvSpPr>
          <p:spPr>
            <a:xfrm>
              <a:off x="922369" y="1020068"/>
              <a:ext cx="729861" cy="413881"/>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99%</a:t>
              </a:r>
            </a:p>
          </p:txBody>
        </p:sp>
      </p:grpSp>
      <p:grpSp>
        <p:nvGrpSpPr>
          <p:cNvPr id="73" name="Group 72">
            <a:extLst>
              <a:ext uri="{FF2B5EF4-FFF2-40B4-BE49-F238E27FC236}">
                <a16:creationId xmlns:a16="http://schemas.microsoft.com/office/drawing/2014/main" id="{A5BA237E-6016-B091-3C23-475D853B04CA}"/>
              </a:ext>
            </a:extLst>
          </p:cNvPr>
          <p:cNvGrpSpPr/>
          <p:nvPr/>
        </p:nvGrpSpPr>
        <p:grpSpPr>
          <a:xfrm>
            <a:off x="1133357" y="3268721"/>
            <a:ext cx="915635" cy="763774"/>
            <a:chOff x="1502298" y="1020068"/>
            <a:chExt cx="942779" cy="790062"/>
          </a:xfrm>
          <a:solidFill>
            <a:srgbClr val="FF0000"/>
          </a:solidFill>
        </p:grpSpPr>
        <p:sp>
          <p:nvSpPr>
            <p:cNvPr id="76" name="TextBox 75">
              <a:extLst>
                <a:ext uri="{FF2B5EF4-FFF2-40B4-BE49-F238E27FC236}">
                  <a16:creationId xmlns:a16="http://schemas.microsoft.com/office/drawing/2014/main" id="{B7E1C49A-26F4-8361-553C-CB548A3114B9}"/>
                </a:ext>
              </a:extLst>
            </p:cNvPr>
            <p:cNvSpPr txBox="1"/>
            <p:nvPr/>
          </p:nvSpPr>
          <p:spPr>
            <a:xfrm>
              <a:off x="1502298" y="1364413"/>
              <a:ext cx="942779" cy="44571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Download</a:t>
              </a:r>
            </a:p>
          </p:txBody>
        </p:sp>
        <p:sp>
          <p:nvSpPr>
            <p:cNvPr id="77" name="TextBox 76">
              <a:extLst>
                <a:ext uri="{FF2B5EF4-FFF2-40B4-BE49-F238E27FC236}">
                  <a16:creationId xmlns:a16="http://schemas.microsoft.com/office/drawing/2014/main" id="{0C3F3F10-37EB-2B66-234E-3FE0690D1CB1}"/>
                </a:ext>
              </a:extLst>
            </p:cNvPr>
            <p:cNvSpPr txBox="1"/>
            <p:nvPr/>
          </p:nvSpPr>
          <p:spPr>
            <a:xfrm>
              <a:off x="1668686" y="1020068"/>
              <a:ext cx="729862" cy="413881"/>
            </a:xfrm>
            <a:prstGeom prst="rect">
              <a:avLst/>
            </a:prstGeom>
            <a:grp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ontserrat"/>
                  <a:ea typeface="+mn-ea"/>
                  <a:cs typeface="+mn-cs"/>
                </a:rPr>
                <a:t>99%</a:t>
              </a:r>
            </a:p>
          </p:txBody>
        </p:sp>
      </p:grpSp>
      <p:sp>
        <p:nvSpPr>
          <p:cNvPr id="74" name="Rounded Rectangle 3">
            <a:extLst>
              <a:ext uri="{FF2B5EF4-FFF2-40B4-BE49-F238E27FC236}">
                <a16:creationId xmlns:a16="http://schemas.microsoft.com/office/drawing/2014/main" id="{297AFD70-3C81-AC60-9FA3-53BD9C3CFC42}"/>
              </a:ext>
            </a:extLst>
          </p:cNvPr>
          <p:cNvSpPr/>
          <p:nvPr/>
        </p:nvSpPr>
        <p:spPr>
          <a:xfrm>
            <a:off x="646587" y="2810206"/>
            <a:ext cx="1951880" cy="30777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ontserrat"/>
                <a:ea typeface="+mn-ea"/>
                <a:cs typeface="+mn-cs"/>
              </a:rPr>
              <a:t>CDE (12.8K)</a:t>
            </a:r>
          </a:p>
        </p:txBody>
      </p:sp>
      <p:cxnSp>
        <p:nvCxnSpPr>
          <p:cNvPr id="75" name="Straight Connector 74">
            <a:extLst>
              <a:ext uri="{FF2B5EF4-FFF2-40B4-BE49-F238E27FC236}">
                <a16:creationId xmlns:a16="http://schemas.microsoft.com/office/drawing/2014/main" id="{558C3B4F-F962-57D0-F2EA-E900E7E7625C}"/>
              </a:ext>
            </a:extLst>
          </p:cNvPr>
          <p:cNvCxnSpPr>
            <a:cxnSpLocks/>
          </p:cNvCxnSpPr>
          <p:nvPr/>
        </p:nvCxnSpPr>
        <p:spPr>
          <a:xfrm flipV="1">
            <a:off x="1224570" y="3165888"/>
            <a:ext cx="0" cy="861678"/>
          </a:xfrm>
          <a:prstGeom prst="line">
            <a:avLst/>
          </a:prstGeom>
          <a:solidFill>
            <a:schemeClr val="bg1">
              <a:alpha val="65000"/>
            </a:schemeClr>
          </a:solidFill>
          <a:ln w="9525">
            <a:gradFill>
              <a:gsLst>
                <a:gs pos="25000">
                  <a:srgbClr val="AFC7FC">
                    <a:alpha val="40000"/>
                  </a:srgbClr>
                </a:gs>
                <a:gs pos="0">
                  <a:schemeClr val="accent2">
                    <a:lumMod val="40000"/>
                    <a:lumOff val="60000"/>
                    <a:alpha val="0"/>
                  </a:schemeClr>
                </a:gs>
                <a:gs pos="50000">
                  <a:schemeClr val="accent2">
                    <a:lumMod val="60000"/>
                    <a:lumOff val="40000"/>
                  </a:schemeClr>
                </a:gs>
                <a:gs pos="75000">
                  <a:srgbClr val="AFC7FC">
                    <a:alpha val="40000"/>
                  </a:srgbClr>
                </a:gs>
                <a:gs pos="100000">
                  <a:schemeClr val="accent2">
                    <a:lumMod val="40000"/>
                    <a:lumOff val="60000"/>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cxnSp>
      <p:sp>
        <p:nvSpPr>
          <p:cNvPr id="81" name="Rounded Rectangle 3">
            <a:extLst>
              <a:ext uri="{FF2B5EF4-FFF2-40B4-BE49-F238E27FC236}">
                <a16:creationId xmlns:a16="http://schemas.microsoft.com/office/drawing/2014/main" id="{7CAC90A3-A968-E60A-5748-D555417A0A32}"/>
              </a:ext>
            </a:extLst>
          </p:cNvPr>
          <p:cNvSpPr/>
          <p:nvPr/>
        </p:nvSpPr>
        <p:spPr>
          <a:xfrm>
            <a:off x="2096930" y="4446044"/>
            <a:ext cx="2763665" cy="1273970"/>
          </a:xfrm>
          <a:prstGeom prst="roundRect">
            <a:avLst>
              <a:gd name="adj" fmla="val 19951"/>
            </a:avLst>
          </a:prstGeom>
          <a:solidFill>
            <a:srgbClr val="FF0000"/>
          </a:solidFill>
          <a:ln w="15240">
            <a:solidFill>
              <a:schemeClr val="bg1"/>
            </a:solidFill>
          </a:ln>
          <a:effectLst>
            <a:outerShdw blurRad="215900" dist="63500" dir="5400000" algn="t" rotWithShape="0">
              <a:schemeClr val="accent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2" name="Straight Connector 81">
            <a:extLst>
              <a:ext uri="{FF2B5EF4-FFF2-40B4-BE49-F238E27FC236}">
                <a16:creationId xmlns:a16="http://schemas.microsoft.com/office/drawing/2014/main" id="{52CCFC77-F480-270E-2DD9-02EF9DC3FC3D}"/>
              </a:ext>
            </a:extLst>
          </p:cNvPr>
          <p:cNvCxnSpPr>
            <a:cxnSpLocks/>
          </p:cNvCxnSpPr>
          <p:nvPr/>
        </p:nvCxnSpPr>
        <p:spPr>
          <a:xfrm>
            <a:off x="2096928" y="4858336"/>
            <a:ext cx="2763665" cy="0"/>
          </a:xfrm>
          <a:prstGeom prst="line">
            <a:avLst/>
          </a:prstGeom>
          <a:solidFill>
            <a:schemeClr val="bg1">
              <a:alpha val="65000"/>
            </a:schemeClr>
          </a:solidFill>
          <a:ln w="9525">
            <a:gradFill>
              <a:gsLst>
                <a:gs pos="25000">
                  <a:srgbClr val="AFC7FC">
                    <a:alpha val="40000"/>
                  </a:srgbClr>
                </a:gs>
                <a:gs pos="0">
                  <a:schemeClr val="accent2">
                    <a:lumMod val="40000"/>
                    <a:lumOff val="60000"/>
                    <a:alpha val="0"/>
                  </a:schemeClr>
                </a:gs>
                <a:gs pos="50000">
                  <a:schemeClr val="accent2">
                    <a:lumMod val="60000"/>
                    <a:lumOff val="40000"/>
                  </a:schemeClr>
                </a:gs>
                <a:gs pos="75000">
                  <a:srgbClr val="AFC7FC">
                    <a:alpha val="40000"/>
                  </a:srgbClr>
                </a:gs>
                <a:gs pos="100000">
                  <a:schemeClr val="accent2">
                    <a:lumMod val="40000"/>
                    <a:lumOff val="60000"/>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cxnSp>
      <p:pic>
        <p:nvPicPr>
          <p:cNvPr id="12" name="Picture 11">
            <a:extLst>
              <a:ext uri="{FF2B5EF4-FFF2-40B4-BE49-F238E27FC236}">
                <a16:creationId xmlns:a16="http://schemas.microsoft.com/office/drawing/2014/main" id="{BA4D0356-5708-089D-8D7E-0D77FF566CF9}"/>
              </a:ext>
            </a:extLst>
          </p:cNvPr>
          <p:cNvPicPr>
            <a:picLocks noChangeAspect="1"/>
          </p:cNvPicPr>
          <p:nvPr/>
        </p:nvPicPr>
        <p:blipFill rotWithShape="1">
          <a:blip r:embed="rId2"/>
          <a:srcRect l="13335" t="2828" r="4397" b="13315"/>
          <a:stretch/>
        </p:blipFill>
        <p:spPr>
          <a:xfrm>
            <a:off x="6806628" y="938827"/>
            <a:ext cx="4891800" cy="279176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a:scene3d>
            <a:camera prst="orthographicFront"/>
            <a:lightRig rig="threePt" dir="t"/>
          </a:scene3d>
          <a:sp3d>
            <a:bevelT prst="angle"/>
          </a:sp3d>
        </p:spPr>
      </p:pic>
      <p:sp>
        <p:nvSpPr>
          <p:cNvPr id="3" name="Rounded Rectangle 3">
            <a:extLst>
              <a:ext uri="{FF2B5EF4-FFF2-40B4-BE49-F238E27FC236}">
                <a16:creationId xmlns:a16="http://schemas.microsoft.com/office/drawing/2014/main" id="{71A5C510-2431-CDAC-1308-DBF5B5126F10}"/>
              </a:ext>
            </a:extLst>
          </p:cNvPr>
          <p:cNvSpPr/>
          <p:nvPr/>
        </p:nvSpPr>
        <p:spPr>
          <a:xfrm>
            <a:off x="3637075" y="951863"/>
            <a:ext cx="2763665" cy="1273970"/>
          </a:xfrm>
          <a:prstGeom prst="roundRect">
            <a:avLst>
              <a:gd name="adj" fmla="val 19951"/>
            </a:avLst>
          </a:prstGeom>
          <a:solidFill>
            <a:srgbClr val="FF0000"/>
          </a:solidFill>
          <a:ln w="15240">
            <a:solidFill>
              <a:schemeClr val="bg1"/>
            </a:solidFill>
          </a:ln>
          <a:effectLst>
            <a:outerShdw blurRad="215900" dist="63500" dir="5400000" algn="t" rotWithShape="0">
              <a:schemeClr val="accent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Straight Connector 5">
            <a:extLst>
              <a:ext uri="{FF2B5EF4-FFF2-40B4-BE49-F238E27FC236}">
                <a16:creationId xmlns:a16="http://schemas.microsoft.com/office/drawing/2014/main" id="{D18CED22-0717-9A22-F0FC-FDF1FF514488}"/>
              </a:ext>
            </a:extLst>
          </p:cNvPr>
          <p:cNvCxnSpPr>
            <a:cxnSpLocks/>
          </p:cNvCxnSpPr>
          <p:nvPr/>
        </p:nvCxnSpPr>
        <p:spPr>
          <a:xfrm>
            <a:off x="3637073" y="1364155"/>
            <a:ext cx="2763665" cy="0"/>
          </a:xfrm>
          <a:prstGeom prst="line">
            <a:avLst/>
          </a:prstGeom>
          <a:solidFill>
            <a:schemeClr val="bg1">
              <a:alpha val="65000"/>
            </a:schemeClr>
          </a:solidFill>
          <a:ln w="9525">
            <a:gradFill>
              <a:gsLst>
                <a:gs pos="25000">
                  <a:srgbClr val="AFC7FC">
                    <a:alpha val="40000"/>
                  </a:srgbClr>
                </a:gs>
                <a:gs pos="0">
                  <a:schemeClr val="accent2">
                    <a:lumMod val="40000"/>
                    <a:lumOff val="60000"/>
                    <a:alpha val="0"/>
                  </a:schemeClr>
                </a:gs>
                <a:gs pos="50000">
                  <a:schemeClr val="accent2">
                    <a:lumMod val="60000"/>
                    <a:lumOff val="40000"/>
                  </a:schemeClr>
                </a:gs>
                <a:gs pos="75000">
                  <a:srgbClr val="AFC7FC">
                    <a:alpha val="40000"/>
                  </a:srgbClr>
                </a:gs>
                <a:gs pos="100000">
                  <a:schemeClr val="accent2">
                    <a:lumMod val="40000"/>
                    <a:lumOff val="60000"/>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cxnSp>
      <p:grpSp>
        <p:nvGrpSpPr>
          <p:cNvPr id="7" name="Group 6">
            <a:extLst>
              <a:ext uri="{FF2B5EF4-FFF2-40B4-BE49-F238E27FC236}">
                <a16:creationId xmlns:a16="http://schemas.microsoft.com/office/drawing/2014/main" id="{5F51210B-80DF-5583-080C-DD00ACFC0E58}"/>
              </a:ext>
            </a:extLst>
          </p:cNvPr>
          <p:cNvGrpSpPr/>
          <p:nvPr/>
        </p:nvGrpSpPr>
        <p:grpSpPr>
          <a:xfrm>
            <a:off x="3827701" y="1459305"/>
            <a:ext cx="1003801" cy="630831"/>
            <a:chOff x="949078" y="1009686"/>
            <a:chExt cx="1033558" cy="652543"/>
          </a:xfrm>
          <a:solidFill>
            <a:srgbClr val="FF0000"/>
          </a:solidFill>
        </p:grpSpPr>
        <p:sp>
          <p:nvSpPr>
            <p:cNvPr id="8" name="TextBox 7">
              <a:extLst>
                <a:ext uri="{FF2B5EF4-FFF2-40B4-BE49-F238E27FC236}">
                  <a16:creationId xmlns:a16="http://schemas.microsoft.com/office/drawing/2014/main" id="{039C0A15-4173-F836-303A-76DDDCE3878D}"/>
                </a:ext>
              </a:extLst>
            </p:cNvPr>
            <p:cNvSpPr txBox="1"/>
            <p:nvPr/>
          </p:nvSpPr>
          <p:spPr>
            <a:xfrm>
              <a:off x="1097007" y="1400619"/>
              <a:ext cx="737702" cy="261610"/>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Ind</a:t>
              </a:r>
              <a:r>
                <a:rPr kumimoji="0" lang="en-US" sz="1100" b="0" i="0" u="none" strike="noStrike" kern="1200" cap="none" spc="0" normalizeH="0" baseline="0" noProof="0" err="1">
                  <a:ln>
                    <a:noFill/>
                  </a:ln>
                  <a:solidFill>
                    <a:prstClr val="white"/>
                  </a:solidFill>
                  <a:effectLst/>
                  <a:uLnTx/>
                  <a:uFillTx/>
                  <a:latin typeface="Montserrat" panose="00000500000000000000" pitchFamily="50" charset="0"/>
                  <a:ea typeface="+mn-ea"/>
                  <a:cs typeface="+mn-cs"/>
                </a:rPr>
                <a:t>irect</a:t>
              </a:r>
              <a:endParaRPr kumimoji="0" lang="en-US" sz="1100" b="0" i="0" u="none" strike="noStrike" kern="1200" cap="none" spc="0" normalizeH="0" baseline="0" noProof="0">
                <a:ln>
                  <a:noFill/>
                </a:ln>
                <a:solidFill>
                  <a:prstClr val="white"/>
                </a:solidFill>
                <a:effectLst/>
                <a:uLnTx/>
                <a:uFillTx/>
                <a:latin typeface="Montserrat" panose="00000500000000000000" pitchFamily="50" charset="0"/>
                <a:ea typeface="+mn-ea"/>
                <a:cs typeface="+mn-cs"/>
              </a:endParaRPr>
            </a:p>
          </p:txBody>
        </p:sp>
        <p:sp>
          <p:nvSpPr>
            <p:cNvPr id="15" name="TextBox 14">
              <a:extLst>
                <a:ext uri="{FF2B5EF4-FFF2-40B4-BE49-F238E27FC236}">
                  <a16:creationId xmlns:a16="http://schemas.microsoft.com/office/drawing/2014/main" id="{09EFEF3D-B38A-4508-D956-57AAFA329431}"/>
                </a:ext>
              </a:extLst>
            </p:cNvPr>
            <p:cNvSpPr txBox="1"/>
            <p:nvPr/>
          </p:nvSpPr>
          <p:spPr>
            <a:xfrm>
              <a:off x="949078" y="1009686"/>
              <a:ext cx="1033558" cy="413881"/>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29,368</a:t>
              </a:r>
            </a:p>
          </p:txBody>
        </p:sp>
      </p:grpSp>
      <p:grpSp>
        <p:nvGrpSpPr>
          <p:cNvPr id="16" name="Group 15">
            <a:extLst>
              <a:ext uri="{FF2B5EF4-FFF2-40B4-BE49-F238E27FC236}">
                <a16:creationId xmlns:a16="http://schemas.microsoft.com/office/drawing/2014/main" id="{231AF3FD-A508-6A12-D5F6-45938F1F2EF1}"/>
              </a:ext>
            </a:extLst>
          </p:cNvPr>
          <p:cNvGrpSpPr/>
          <p:nvPr/>
        </p:nvGrpSpPr>
        <p:grpSpPr>
          <a:xfrm>
            <a:off x="5412539" y="1466988"/>
            <a:ext cx="601256" cy="625502"/>
            <a:chOff x="2411271" y="1020068"/>
            <a:chExt cx="619080" cy="647031"/>
          </a:xfrm>
          <a:solidFill>
            <a:srgbClr val="FF0000"/>
          </a:solidFill>
        </p:grpSpPr>
        <p:sp>
          <p:nvSpPr>
            <p:cNvPr id="21" name="TextBox 20">
              <a:extLst>
                <a:ext uri="{FF2B5EF4-FFF2-40B4-BE49-F238E27FC236}">
                  <a16:creationId xmlns:a16="http://schemas.microsoft.com/office/drawing/2014/main" id="{825AC644-128A-D7E6-2621-4014DB364170}"/>
                </a:ext>
              </a:extLst>
            </p:cNvPr>
            <p:cNvSpPr txBox="1"/>
            <p:nvPr/>
          </p:nvSpPr>
          <p:spPr>
            <a:xfrm>
              <a:off x="2411271" y="1405489"/>
              <a:ext cx="619080" cy="261610"/>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D</a:t>
              </a:r>
              <a:r>
                <a:rPr kumimoji="0" lang="en-US" sz="1100" b="0" i="0" u="none" strike="noStrike" kern="1200" cap="none" spc="0" normalizeH="0" baseline="0" noProof="0" err="1">
                  <a:ln>
                    <a:noFill/>
                  </a:ln>
                  <a:solidFill>
                    <a:prstClr val="white"/>
                  </a:solidFill>
                  <a:effectLst/>
                  <a:uLnTx/>
                  <a:uFillTx/>
                  <a:latin typeface="Montserrat" panose="00000500000000000000" pitchFamily="50" charset="0"/>
                  <a:ea typeface="+mn-ea"/>
                  <a:cs typeface="+mn-cs"/>
                </a:rPr>
                <a:t>irect</a:t>
              </a:r>
              <a:endParaRPr kumimoji="0" lang="en-US" sz="1100" b="0" i="0" u="none" strike="noStrike" kern="1200" cap="none" spc="0" normalizeH="0" baseline="0" noProof="0">
                <a:ln>
                  <a:noFill/>
                </a:ln>
                <a:solidFill>
                  <a:prstClr val="white"/>
                </a:solidFill>
                <a:effectLst/>
                <a:uLnTx/>
                <a:uFillTx/>
                <a:latin typeface="Montserrat" panose="00000500000000000000" pitchFamily="50" charset="0"/>
                <a:ea typeface="+mn-ea"/>
                <a:cs typeface="+mn-cs"/>
              </a:endParaRPr>
            </a:p>
          </p:txBody>
        </p:sp>
        <p:sp>
          <p:nvSpPr>
            <p:cNvPr id="22" name="TextBox 21">
              <a:extLst>
                <a:ext uri="{FF2B5EF4-FFF2-40B4-BE49-F238E27FC236}">
                  <a16:creationId xmlns:a16="http://schemas.microsoft.com/office/drawing/2014/main" id="{2FC73F91-6C94-7974-FC95-BCC3B7CF2ACA}"/>
                </a:ext>
              </a:extLst>
            </p:cNvPr>
            <p:cNvSpPr txBox="1"/>
            <p:nvPr/>
          </p:nvSpPr>
          <p:spPr>
            <a:xfrm>
              <a:off x="2423551" y="1020068"/>
              <a:ext cx="594519" cy="413881"/>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319</a:t>
              </a:r>
            </a:p>
          </p:txBody>
        </p:sp>
      </p:grpSp>
      <p:sp>
        <p:nvSpPr>
          <p:cNvPr id="23" name="Rounded Rectangle 3">
            <a:extLst>
              <a:ext uri="{FF2B5EF4-FFF2-40B4-BE49-F238E27FC236}">
                <a16:creationId xmlns:a16="http://schemas.microsoft.com/office/drawing/2014/main" id="{C130D2CB-95BC-83A4-D196-C36B6089378D}"/>
              </a:ext>
            </a:extLst>
          </p:cNvPr>
          <p:cNvSpPr/>
          <p:nvPr/>
        </p:nvSpPr>
        <p:spPr>
          <a:xfrm>
            <a:off x="4042966" y="1008473"/>
            <a:ext cx="1951880" cy="297536"/>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ontserrat" panose="00000500000000000000" pitchFamily="50" charset="0"/>
                <a:ea typeface="+mn-ea"/>
                <a:cs typeface="+mn-cs"/>
              </a:rPr>
              <a:t>Customers</a:t>
            </a:r>
            <a:endParaRPr kumimoji="0" lang="en-US" sz="1800" b="1" i="0" u="none" strike="noStrike" kern="1200" cap="none" spc="0" normalizeH="0" baseline="0" noProof="0">
              <a:ln>
                <a:noFill/>
              </a:ln>
              <a:solidFill>
                <a:prstClr val="white"/>
              </a:solidFill>
              <a:effectLst/>
              <a:uLnTx/>
              <a:uFillTx/>
              <a:latin typeface="Montserrat" panose="00000500000000000000" pitchFamily="50" charset="0"/>
              <a:ea typeface="+mn-ea"/>
              <a:cs typeface="+mn-cs"/>
            </a:endParaRPr>
          </a:p>
        </p:txBody>
      </p:sp>
      <p:cxnSp>
        <p:nvCxnSpPr>
          <p:cNvPr id="24" name="Straight Connector 23">
            <a:extLst>
              <a:ext uri="{FF2B5EF4-FFF2-40B4-BE49-F238E27FC236}">
                <a16:creationId xmlns:a16="http://schemas.microsoft.com/office/drawing/2014/main" id="{9CC87470-5943-5FC4-3B77-DC85EA5697DD}"/>
              </a:ext>
            </a:extLst>
          </p:cNvPr>
          <p:cNvCxnSpPr>
            <a:cxnSpLocks/>
          </p:cNvCxnSpPr>
          <p:nvPr/>
        </p:nvCxnSpPr>
        <p:spPr>
          <a:xfrm flipV="1">
            <a:off x="5025596" y="1364155"/>
            <a:ext cx="0" cy="861678"/>
          </a:xfrm>
          <a:prstGeom prst="line">
            <a:avLst/>
          </a:prstGeom>
          <a:solidFill>
            <a:schemeClr val="bg1">
              <a:alpha val="65000"/>
            </a:schemeClr>
          </a:solidFill>
          <a:ln w="9525">
            <a:gradFill>
              <a:gsLst>
                <a:gs pos="25000">
                  <a:srgbClr val="AFC7FC">
                    <a:alpha val="40000"/>
                  </a:srgbClr>
                </a:gs>
                <a:gs pos="0">
                  <a:schemeClr val="accent2">
                    <a:lumMod val="40000"/>
                    <a:lumOff val="60000"/>
                    <a:alpha val="0"/>
                  </a:schemeClr>
                </a:gs>
                <a:gs pos="50000">
                  <a:schemeClr val="accent2">
                    <a:lumMod val="60000"/>
                    <a:lumOff val="40000"/>
                  </a:schemeClr>
                </a:gs>
                <a:gs pos="75000">
                  <a:srgbClr val="AFC7FC">
                    <a:alpha val="40000"/>
                  </a:srgbClr>
                </a:gs>
                <a:gs pos="100000">
                  <a:schemeClr val="accent2">
                    <a:lumMod val="40000"/>
                    <a:lumOff val="60000"/>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cxnSp>
      <p:sp>
        <p:nvSpPr>
          <p:cNvPr id="41" name="TextBox 40">
            <a:extLst>
              <a:ext uri="{FF2B5EF4-FFF2-40B4-BE49-F238E27FC236}">
                <a16:creationId xmlns:a16="http://schemas.microsoft.com/office/drawing/2014/main" id="{B003BEA8-7E51-F859-7725-E5FFAEA9E5BD}"/>
              </a:ext>
            </a:extLst>
          </p:cNvPr>
          <p:cNvSpPr txBox="1"/>
          <p:nvPr/>
        </p:nvSpPr>
        <p:spPr>
          <a:xfrm>
            <a:off x="5445862" y="4782248"/>
            <a:ext cx="984241" cy="4165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SSD Market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Share</a:t>
            </a:r>
          </a:p>
        </p:txBody>
      </p:sp>
      <p:sp>
        <p:nvSpPr>
          <p:cNvPr id="48" name="Rounded Rectangle 3">
            <a:extLst>
              <a:ext uri="{FF2B5EF4-FFF2-40B4-BE49-F238E27FC236}">
                <a16:creationId xmlns:a16="http://schemas.microsoft.com/office/drawing/2014/main" id="{57F9ECF1-963D-48B7-AAAA-B1A10C2474F8}"/>
              </a:ext>
            </a:extLst>
          </p:cNvPr>
          <p:cNvSpPr/>
          <p:nvPr/>
        </p:nvSpPr>
        <p:spPr>
          <a:xfrm>
            <a:off x="3637075" y="2745260"/>
            <a:ext cx="2763665" cy="1273970"/>
          </a:xfrm>
          <a:prstGeom prst="roundRect">
            <a:avLst>
              <a:gd name="adj" fmla="val 19951"/>
            </a:avLst>
          </a:prstGeom>
          <a:solidFill>
            <a:srgbClr val="FF0000"/>
          </a:solidFill>
          <a:ln w="15240">
            <a:solidFill>
              <a:schemeClr val="bg1"/>
            </a:solidFill>
          </a:ln>
          <a:effectLst>
            <a:outerShdw blurRad="215900" dist="63500" dir="5400000" algn="t" rotWithShape="0">
              <a:schemeClr val="accent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9" name="Straight Connector 48">
            <a:extLst>
              <a:ext uri="{FF2B5EF4-FFF2-40B4-BE49-F238E27FC236}">
                <a16:creationId xmlns:a16="http://schemas.microsoft.com/office/drawing/2014/main" id="{F9ED2F58-364A-DDEB-ED68-AA2CC5293A8D}"/>
              </a:ext>
            </a:extLst>
          </p:cNvPr>
          <p:cNvCxnSpPr>
            <a:cxnSpLocks/>
          </p:cNvCxnSpPr>
          <p:nvPr/>
        </p:nvCxnSpPr>
        <p:spPr>
          <a:xfrm>
            <a:off x="3637073" y="3139264"/>
            <a:ext cx="2763665" cy="0"/>
          </a:xfrm>
          <a:prstGeom prst="line">
            <a:avLst/>
          </a:prstGeom>
          <a:solidFill>
            <a:schemeClr val="bg1">
              <a:alpha val="65000"/>
            </a:schemeClr>
          </a:solidFill>
          <a:ln w="9525">
            <a:gradFill>
              <a:gsLst>
                <a:gs pos="25000">
                  <a:srgbClr val="AFC7FC">
                    <a:alpha val="40000"/>
                  </a:srgbClr>
                </a:gs>
                <a:gs pos="0">
                  <a:schemeClr val="accent2">
                    <a:lumMod val="40000"/>
                    <a:lumOff val="60000"/>
                    <a:alpha val="0"/>
                  </a:schemeClr>
                </a:gs>
                <a:gs pos="50000">
                  <a:schemeClr val="accent2">
                    <a:lumMod val="60000"/>
                    <a:lumOff val="40000"/>
                  </a:schemeClr>
                </a:gs>
                <a:gs pos="75000">
                  <a:srgbClr val="AFC7FC">
                    <a:alpha val="40000"/>
                  </a:srgbClr>
                </a:gs>
                <a:gs pos="100000">
                  <a:schemeClr val="accent2">
                    <a:lumMod val="40000"/>
                    <a:lumOff val="60000"/>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cxnSp>
      <p:grpSp>
        <p:nvGrpSpPr>
          <p:cNvPr id="50" name="Group 49">
            <a:extLst>
              <a:ext uri="{FF2B5EF4-FFF2-40B4-BE49-F238E27FC236}">
                <a16:creationId xmlns:a16="http://schemas.microsoft.com/office/drawing/2014/main" id="{92C50FE0-E678-1F27-82A5-6C162DE5CA5E}"/>
              </a:ext>
            </a:extLst>
          </p:cNvPr>
          <p:cNvGrpSpPr/>
          <p:nvPr/>
        </p:nvGrpSpPr>
        <p:grpSpPr>
          <a:xfrm>
            <a:off x="4428227" y="3215742"/>
            <a:ext cx="1168910" cy="629494"/>
            <a:chOff x="864079" y="-1722956"/>
            <a:chExt cx="1203562" cy="651160"/>
          </a:xfrm>
          <a:solidFill>
            <a:srgbClr val="FF0000"/>
          </a:solidFill>
        </p:grpSpPr>
        <p:sp>
          <p:nvSpPr>
            <p:cNvPr id="51" name="TextBox 50">
              <a:extLst>
                <a:ext uri="{FF2B5EF4-FFF2-40B4-BE49-F238E27FC236}">
                  <a16:creationId xmlns:a16="http://schemas.microsoft.com/office/drawing/2014/main" id="{A8B0B267-95E1-41E6-1457-54C2ADC94807}"/>
                </a:ext>
              </a:extLst>
            </p:cNvPr>
            <p:cNvSpPr txBox="1"/>
            <p:nvPr/>
          </p:nvSpPr>
          <p:spPr>
            <a:xfrm>
              <a:off x="864079" y="-1342410"/>
              <a:ext cx="1203562" cy="270614"/>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Unforgivables</a:t>
              </a:r>
            </a:p>
          </p:txBody>
        </p:sp>
        <p:sp>
          <p:nvSpPr>
            <p:cNvPr id="53" name="TextBox 52">
              <a:extLst>
                <a:ext uri="{FF2B5EF4-FFF2-40B4-BE49-F238E27FC236}">
                  <a16:creationId xmlns:a16="http://schemas.microsoft.com/office/drawing/2014/main" id="{540B2891-E7CB-D211-9AA5-5B2BB0663345}"/>
                </a:ext>
              </a:extLst>
            </p:cNvPr>
            <p:cNvSpPr txBox="1"/>
            <p:nvPr/>
          </p:nvSpPr>
          <p:spPr>
            <a:xfrm>
              <a:off x="1025825" y="-1722956"/>
              <a:ext cx="880060" cy="413881"/>
            </a:xfrm>
            <a:prstGeom prst="rect">
              <a:avLst/>
            </a:prstGeom>
            <a:grp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ontserrat"/>
                  <a:ea typeface="+mn-ea"/>
                  <a:cs typeface="+mn-cs"/>
                </a:rPr>
                <a:t>58.1%</a:t>
              </a:r>
            </a:p>
          </p:txBody>
        </p:sp>
      </p:grpSp>
      <p:grpSp>
        <p:nvGrpSpPr>
          <p:cNvPr id="54" name="Group 53">
            <a:extLst>
              <a:ext uri="{FF2B5EF4-FFF2-40B4-BE49-F238E27FC236}">
                <a16:creationId xmlns:a16="http://schemas.microsoft.com/office/drawing/2014/main" id="{A4722AEA-FD7C-230C-2E39-0C77441DD3B4}"/>
              </a:ext>
            </a:extLst>
          </p:cNvPr>
          <p:cNvGrpSpPr/>
          <p:nvPr/>
        </p:nvGrpSpPr>
        <p:grpSpPr>
          <a:xfrm>
            <a:off x="5651909" y="3229260"/>
            <a:ext cx="487632" cy="634210"/>
            <a:chOff x="2469766" y="-1722959"/>
            <a:chExt cx="502088" cy="656038"/>
          </a:xfrm>
          <a:solidFill>
            <a:srgbClr val="FF0000"/>
          </a:solidFill>
        </p:grpSpPr>
        <p:sp>
          <p:nvSpPr>
            <p:cNvPr id="55" name="TextBox 54">
              <a:extLst>
                <a:ext uri="{FF2B5EF4-FFF2-40B4-BE49-F238E27FC236}">
                  <a16:creationId xmlns:a16="http://schemas.microsoft.com/office/drawing/2014/main" id="{5BDCE082-6C16-BC68-5074-1BB14B4C70BA}"/>
                </a:ext>
              </a:extLst>
            </p:cNvPr>
            <p:cNvSpPr txBox="1"/>
            <p:nvPr/>
          </p:nvSpPr>
          <p:spPr>
            <a:xfrm>
              <a:off x="2469766" y="-1337535"/>
              <a:ext cx="502088" cy="270614"/>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NPS</a:t>
              </a:r>
            </a:p>
          </p:txBody>
        </p:sp>
        <p:sp>
          <p:nvSpPr>
            <p:cNvPr id="56" name="TextBox 55">
              <a:extLst>
                <a:ext uri="{FF2B5EF4-FFF2-40B4-BE49-F238E27FC236}">
                  <a16:creationId xmlns:a16="http://schemas.microsoft.com/office/drawing/2014/main" id="{AFD92CFA-71E7-BC41-5DA5-2E374B266958}"/>
                </a:ext>
              </a:extLst>
            </p:cNvPr>
            <p:cNvSpPr txBox="1"/>
            <p:nvPr/>
          </p:nvSpPr>
          <p:spPr>
            <a:xfrm>
              <a:off x="2470590" y="-1722959"/>
              <a:ext cx="500439" cy="413881"/>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77</a:t>
              </a:r>
            </a:p>
          </p:txBody>
        </p:sp>
      </p:grpSp>
      <p:sp>
        <p:nvSpPr>
          <p:cNvPr id="57" name="Rounded Rectangle 3">
            <a:extLst>
              <a:ext uri="{FF2B5EF4-FFF2-40B4-BE49-F238E27FC236}">
                <a16:creationId xmlns:a16="http://schemas.microsoft.com/office/drawing/2014/main" id="{56AC4142-8450-D76D-1813-6555A10295E7}"/>
              </a:ext>
            </a:extLst>
          </p:cNvPr>
          <p:cNvSpPr/>
          <p:nvPr/>
        </p:nvSpPr>
        <p:spPr>
          <a:xfrm>
            <a:off x="3866997" y="2801870"/>
            <a:ext cx="2127847" cy="30777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ontserrat" panose="00000500000000000000" pitchFamily="50" charset="0"/>
                <a:ea typeface="+mn-ea"/>
                <a:cs typeface="+mn-cs"/>
              </a:rPr>
              <a:t>Trade Execution </a:t>
            </a:r>
          </a:p>
        </p:txBody>
      </p:sp>
      <p:cxnSp>
        <p:nvCxnSpPr>
          <p:cNvPr id="58" name="Straight Connector 57">
            <a:extLst>
              <a:ext uri="{FF2B5EF4-FFF2-40B4-BE49-F238E27FC236}">
                <a16:creationId xmlns:a16="http://schemas.microsoft.com/office/drawing/2014/main" id="{BE936278-1A44-09FD-9ADF-60596A2CE1E0}"/>
              </a:ext>
            </a:extLst>
          </p:cNvPr>
          <p:cNvCxnSpPr>
            <a:cxnSpLocks/>
          </p:cNvCxnSpPr>
          <p:nvPr/>
        </p:nvCxnSpPr>
        <p:spPr>
          <a:xfrm flipV="1">
            <a:off x="5558190" y="3139264"/>
            <a:ext cx="0" cy="861678"/>
          </a:xfrm>
          <a:prstGeom prst="line">
            <a:avLst/>
          </a:prstGeom>
          <a:solidFill>
            <a:schemeClr val="bg1">
              <a:alpha val="65000"/>
            </a:schemeClr>
          </a:solidFill>
          <a:ln w="9525">
            <a:gradFill>
              <a:gsLst>
                <a:gs pos="25000">
                  <a:srgbClr val="AFC7FC">
                    <a:alpha val="40000"/>
                  </a:srgbClr>
                </a:gs>
                <a:gs pos="0">
                  <a:schemeClr val="accent2">
                    <a:lumMod val="40000"/>
                    <a:lumOff val="60000"/>
                    <a:alpha val="0"/>
                  </a:schemeClr>
                </a:gs>
                <a:gs pos="50000">
                  <a:schemeClr val="accent2">
                    <a:lumMod val="60000"/>
                    <a:lumOff val="40000"/>
                  </a:schemeClr>
                </a:gs>
                <a:gs pos="75000">
                  <a:srgbClr val="AFC7FC">
                    <a:alpha val="40000"/>
                  </a:srgbClr>
                </a:gs>
                <a:gs pos="100000">
                  <a:schemeClr val="accent2">
                    <a:lumMod val="40000"/>
                    <a:lumOff val="60000"/>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cxnSp>
      <p:grpSp>
        <p:nvGrpSpPr>
          <p:cNvPr id="91" name="Group 90">
            <a:extLst>
              <a:ext uri="{FF2B5EF4-FFF2-40B4-BE49-F238E27FC236}">
                <a16:creationId xmlns:a16="http://schemas.microsoft.com/office/drawing/2014/main" id="{83C4AEEB-5005-E3D4-5AEE-8982A334131E}"/>
              </a:ext>
            </a:extLst>
          </p:cNvPr>
          <p:cNvGrpSpPr/>
          <p:nvPr/>
        </p:nvGrpSpPr>
        <p:grpSpPr>
          <a:xfrm>
            <a:off x="3754214" y="3233403"/>
            <a:ext cx="699230" cy="629494"/>
            <a:chOff x="1105878" y="-1722956"/>
            <a:chExt cx="719958" cy="651160"/>
          </a:xfrm>
          <a:solidFill>
            <a:srgbClr val="FF0000"/>
          </a:solidFill>
        </p:grpSpPr>
        <p:sp>
          <p:nvSpPr>
            <p:cNvPr id="93" name="TextBox 92">
              <a:extLst>
                <a:ext uri="{FF2B5EF4-FFF2-40B4-BE49-F238E27FC236}">
                  <a16:creationId xmlns:a16="http://schemas.microsoft.com/office/drawing/2014/main" id="{3A6F7E50-0CFB-BB2A-FDEB-2A477D96ECF1}"/>
                </a:ext>
              </a:extLst>
            </p:cNvPr>
            <p:cNvSpPr txBox="1"/>
            <p:nvPr/>
          </p:nvSpPr>
          <p:spPr>
            <a:xfrm>
              <a:off x="1194182" y="-1342410"/>
              <a:ext cx="543353" cy="270614"/>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SOC </a:t>
              </a:r>
            </a:p>
          </p:txBody>
        </p:sp>
        <p:sp>
          <p:nvSpPr>
            <p:cNvPr id="98" name="TextBox 97">
              <a:extLst>
                <a:ext uri="{FF2B5EF4-FFF2-40B4-BE49-F238E27FC236}">
                  <a16:creationId xmlns:a16="http://schemas.microsoft.com/office/drawing/2014/main" id="{B8CD9BD0-83FD-7A2B-EA71-02DF14659C1B}"/>
                </a:ext>
              </a:extLst>
            </p:cNvPr>
            <p:cNvSpPr txBox="1"/>
            <p:nvPr/>
          </p:nvSpPr>
          <p:spPr>
            <a:xfrm>
              <a:off x="1105878" y="-1722956"/>
              <a:ext cx="719958" cy="413881"/>
            </a:xfrm>
            <a:prstGeom prst="rect">
              <a:avLst/>
            </a:prstGeom>
            <a:grp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ontserrat"/>
                  <a:ea typeface="+mn-ea"/>
                  <a:cs typeface="+mn-cs"/>
                </a:rPr>
                <a:t>62%</a:t>
              </a:r>
            </a:p>
          </p:txBody>
        </p:sp>
      </p:grpSp>
      <p:grpSp>
        <p:nvGrpSpPr>
          <p:cNvPr id="111" name="Group 110">
            <a:extLst>
              <a:ext uri="{FF2B5EF4-FFF2-40B4-BE49-F238E27FC236}">
                <a16:creationId xmlns:a16="http://schemas.microsoft.com/office/drawing/2014/main" id="{8D2245D1-C6BC-FAD2-2296-0B45089BD1A8}"/>
              </a:ext>
            </a:extLst>
          </p:cNvPr>
          <p:cNvGrpSpPr/>
          <p:nvPr/>
        </p:nvGrpSpPr>
        <p:grpSpPr>
          <a:xfrm>
            <a:off x="3025138" y="4937894"/>
            <a:ext cx="894796" cy="629499"/>
            <a:chOff x="1005198" y="1020068"/>
            <a:chExt cx="921322" cy="651165"/>
          </a:xfrm>
          <a:solidFill>
            <a:srgbClr val="FF0000"/>
          </a:solidFill>
        </p:grpSpPr>
        <p:sp>
          <p:nvSpPr>
            <p:cNvPr id="112" name="TextBox 111">
              <a:extLst>
                <a:ext uri="{FF2B5EF4-FFF2-40B4-BE49-F238E27FC236}">
                  <a16:creationId xmlns:a16="http://schemas.microsoft.com/office/drawing/2014/main" id="{F825301B-74B4-9629-2706-581CB1B780E2}"/>
                </a:ext>
              </a:extLst>
            </p:cNvPr>
            <p:cNvSpPr txBox="1"/>
            <p:nvPr/>
          </p:nvSpPr>
          <p:spPr>
            <a:xfrm>
              <a:off x="1146607" y="1400619"/>
              <a:ext cx="561507" cy="27061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Cold </a:t>
              </a:r>
            </a:p>
          </p:txBody>
        </p:sp>
        <p:sp>
          <p:nvSpPr>
            <p:cNvPr id="113" name="TextBox 112">
              <a:extLst>
                <a:ext uri="{FF2B5EF4-FFF2-40B4-BE49-F238E27FC236}">
                  <a16:creationId xmlns:a16="http://schemas.microsoft.com/office/drawing/2014/main" id="{BA249922-FFB1-4763-8F1B-F513BF409BB2}"/>
                </a:ext>
              </a:extLst>
            </p:cNvPr>
            <p:cNvSpPr txBox="1"/>
            <p:nvPr/>
          </p:nvSpPr>
          <p:spPr>
            <a:xfrm>
              <a:off x="1005198" y="1020068"/>
              <a:ext cx="921322" cy="413881"/>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72.5%</a:t>
              </a:r>
            </a:p>
          </p:txBody>
        </p:sp>
      </p:grpSp>
      <p:grpSp>
        <p:nvGrpSpPr>
          <p:cNvPr id="115" name="Group 114">
            <a:extLst>
              <a:ext uri="{FF2B5EF4-FFF2-40B4-BE49-F238E27FC236}">
                <a16:creationId xmlns:a16="http://schemas.microsoft.com/office/drawing/2014/main" id="{C64ACC66-DCAC-CA87-18F5-949E82AE76CC}"/>
              </a:ext>
            </a:extLst>
          </p:cNvPr>
          <p:cNvGrpSpPr/>
          <p:nvPr/>
        </p:nvGrpSpPr>
        <p:grpSpPr>
          <a:xfrm>
            <a:off x="3921800" y="4951414"/>
            <a:ext cx="923651" cy="634207"/>
            <a:chOff x="2245295" y="1020068"/>
            <a:chExt cx="951032" cy="656035"/>
          </a:xfrm>
          <a:solidFill>
            <a:srgbClr val="FF0000"/>
          </a:solidFill>
        </p:grpSpPr>
        <p:sp>
          <p:nvSpPr>
            <p:cNvPr id="116" name="TextBox 115">
              <a:extLst>
                <a:ext uri="{FF2B5EF4-FFF2-40B4-BE49-F238E27FC236}">
                  <a16:creationId xmlns:a16="http://schemas.microsoft.com/office/drawing/2014/main" id="{FAF39CE2-49DB-2038-99F3-589D8EE71AC3}"/>
                </a:ext>
              </a:extLst>
            </p:cNvPr>
            <p:cNvSpPr txBox="1"/>
            <p:nvPr/>
          </p:nvSpPr>
          <p:spPr>
            <a:xfrm>
              <a:off x="2256022" y="1405489"/>
              <a:ext cx="929574" cy="27061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Activation</a:t>
              </a:r>
            </a:p>
          </p:txBody>
        </p:sp>
        <p:sp>
          <p:nvSpPr>
            <p:cNvPr id="117" name="TextBox 116">
              <a:extLst>
                <a:ext uri="{FF2B5EF4-FFF2-40B4-BE49-F238E27FC236}">
                  <a16:creationId xmlns:a16="http://schemas.microsoft.com/office/drawing/2014/main" id="{67C3699A-8D66-FC49-24AA-71CAA59CDC4A}"/>
                </a:ext>
              </a:extLst>
            </p:cNvPr>
            <p:cNvSpPr txBox="1"/>
            <p:nvPr/>
          </p:nvSpPr>
          <p:spPr>
            <a:xfrm>
              <a:off x="2245295" y="1020068"/>
              <a:ext cx="951032" cy="413881"/>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24.6%</a:t>
              </a:r>
            </a:p>
          </p:txBody>
        </p:sp>
      </p:grpSp>
      <p:sp>
        <p:nvSpPr>
          <p:cNvPr id="119" name="Rounded Rectangle 3">
            <a:extLst>
              <a:ext uri="{FF2B5EF4-FFF2-40B4-BE49-F238E27FC236}">
                <a16:creationId xmlns:a16="http://schemas.microsoft.com/office/drawing/2014/main" id="{2C99E2ED-DB78-03EF-3D4C-BB72D7252902}"/>
              </a:ext>
            </a:extLst>
          </p:cNvPr>
          <p:cNvSpPr/>
          <p:nvPr/>
        </p:nvSpPr>
        <p:spPr>
          <a:xfrm>
            <a:off x="2502821" y="4524026"/>
            <a:ext cx="1951880" cy="30777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ontserrat" panose="00000500000000000000" pitchFamily="50" charset="0"/>
                <a:ea typeface="+mn-ea"/>
                <a:cs typeface="+mn-cs"/>
              </a:rPr>
              <a:t>RED Index (61.4%)</a:t>
            </a:r>
          </a:p>
        </p:txBody>
      </p:sp>
      <p:cxnSp>
        <p:nvCxnSpPr>
          <p:cNvPr id="120" name="Straight Connector 119">
            <a:extLst>
              <a:ext uri="{FF2B5EF4-FFF2-40B4-BE49-F238E27FC236}">
                <a16:creationId xmlns:a16="http://schemas.microsoft.com/office/drawing/2014/main" id="{26D0A760-9CBD-9FD7-FE3C-D0DFB260716A}"/>
              </a:ext>
            </a:extLst>
          </p:cNvPr>
          <p:cNvCxnSpPr>
            <a:cxnSpLocks/>
          </p:cNvCxnSpPr>
          <p:nvPr/>
        </p:nvCxnSpPr>
        <p:spPr>
          <a:xfrm flipV="1">
            <a:off x="3960294" y="4879708"/>
            <a:ext cx="0" cy="861678"/>
          </a:xfrm>
          <a:prstGeom prst="line">
            <a:avLst/>
          </a:prstGeom>
          <a:solidFill>
            <a:schemeClr val="bg1">
              <a:alpha val="65000"/>
            </a:schemeClr>
          </a:solidFill>
          <a:ln w="9525">
            <a:gradFill>
              <a:gsLst>
                <a:gs pos="25000">
                  <a:srgbClr val="AFC7FC">
                    <a:alpha val="40000"/>
                  </a:srgbClr>
                </a:gs>
                <a:gs pos="0">
                  <a:schemeClr val="accent2">
                    <a:lumMod val="40000"/>
                    <a:lumOff val="60000"/>
                    <a:alpha val="0"/>
                  </a:schemeClr>
                </a:gs>
                <a:gs pos="50000">
                  <a:schemeClr val="accent2">
                    <a:lumMod val="60000"/>
                    <a:lumOff val="40000"/>
                  </a:schemeClr>
                </a:gs>
                <a:gs pos="75000">
                  <a:srgbClr val="AFC7FC">
                    <a:alpha val="40000"/>
                  </a:srgbClr>
                </a:gs>
                <a:gs pos="100000">
                  <a:schemeClr val="accent2">
                    <a:lumMod val="40000"/>
                    <a:lumOff val="60000"/>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6C9C3319-1014-B38D-0003-3ED3B0128980}"/>
              </a:ext>
            </a:extLst>
          </p:cNvPr>
          <p:cNvCxnSpPr>
            <a:cxnSpLocks/>
          </p:cNvCxnSpPr>
          <p:nvPr/>
        </p:nvCxnSpPr>
        <p:spPr>
          <a:xfrm flipV="1">
            <a:off x="2886847" y="4937894"/>
            <a:ext cx="0" cy="861678"/>
          </a:xfrm>
          <a:prstGeom prst="line">
            <a:avLst/>
          </a:prstGeom>
          <a:solidFill>
            <a:schemeClr val="bg1">
              <a:alpha val="65000"/>
            </a:schemeClr>
          </a:solidFill>
          <a:ln w="9525">
            <a:gradFill>
              <a:gsLst>
                <a:gs pos="25000">
                  <a:srgbClr val="AFC7FC">
                    <a:alpha val="40000"/>
                  </a:srgbClr>
                </a:gs>
                <a:gs pos="0">
                  <a:schemeClr val="accent2">
                    <a:lumMod val="40000"/>
                    <a:lumOff val="60000"/>
                    <a:alpha val="0"/>
                  </a:schemeClr>
                </a:gs>
                <a:gs pos="50000">
                  <a:schemeClr val="accent2">
                    <a:lumMod val="60000"/>
                    <a:lumOff val="40000"/>
                  </a:schemeClr>
                </a:gs>
                <a:gs pos="75000">
                  <a:srgbClr val="AFC7FC">
                    <a:alpha val="40000"/>
                  </a:srgbClr>
                </a:gs>
                <a:gs pos="100000">
                  <a:schemeClr val="accent2">
                    <a:lumMod val="40000"/>
                    <a:lumOff val="60000"/>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cxnSp>
      <p:grpSp>
        <p:nvGrpSpPr>
          <p:cNvPr id="122" name="Group 121">
            <a:extLst>
              <a:ext uri="{FF2B5EF4-FFF2-40B4-BE49-F238E27FC236}">
                <a16:creationId xmlns:a16="http://schemas.microsoft.com/office/drawing/2014/main" id="{392D05FC-E44F-E747-D942-E7B91706428E}"/>
              </a:ext>
            </a:extLst>
          </p:cNvPr>
          <p:cNvGrpSpPr/>
          <p:nvPr/>
        </p:nvGrpSpPr>
        <p:grpSpPr>
          <a:xfrm>
            <a:off x="2129473" y="4955555"/>
            <a:ext cx="952504" cy="629499"/>
            <a:chOff x="1018776" y="1020068"/>
            <a:chExt cx="980741" cy="651165"/>
          </a:xfrm>
          <a:solidFill>
            <a:srgbClr val="FF0000"/>
          </a:solidFill>
        </p:grpSpPr>
        <p:sp>
          <p:nvSpPr>
            <p:cNvPr id="123" name="TextBox 122">
              <a:extLst>
                <a:ext uri="{FF2B5EF4-FFF2-40B4-BE49-F238E27FC236}">
                  <a16:creationId xmlns:a16="http://schemas.microsoft.com/office/drawing/2014/main" id="{14B08688-A1BD-AFAC-34AD-751B300C9BD8}"/>
                </a:ext>
              </a:extLst>
            </p:cNvPr>
            <p:cNvSpPr txBox="1"/>
            <p:nvPr/>
          </p:nvSpPr>
          <p:spPr>
            <a:xfrm>
              <a:off x="1018776" y="1400619"/>
              <a:ext cx="980741" cy="270614"/>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Availability</a:t>
              </a:r>
            </a:p>
          </p:txBody>
        </p:sp>
        <p:sp>
          <p:nvSpPr>
            <p:cNvPr id="124" name="TextBox 123">
              <a:extLst>
                <a:ext uri="{FF2B5EF4-FFF2-40B4-BE49-F238E27FC236}">
                  <a16:creationId xmlns:a16="http://schemas.microsoft.com/office/drawing/2014/main" id="{7C9E0818-5CDE-6646-67C4-6B4B27559CE5}"/>
                </a:ext>
              </a:extLst>
            </p:cNvPr>
            <p:cNvSpPr txBox="1"/>
            <p:nvPr/>
          </p:nvSpPr>
          <p:spPr>
            <a:xfrm>
              <a:off x="1034906" y="1020068"/>
              <a:ext cx="861905" cy="413881"/>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52.1%</a:t>
              </a:r>
            </a:p>
          </p:txBody>
        </p:sp>
      </p:grpSp>
      <p:cxnSp>
        <p:nvCxnSpPr>
          <p:cNvPr id="80" name="Straight Connector 79">
            <a:extLst>
              <a:ext uri="{FF2B5EF4-FFF2-40B4-BE49-F238E27FC236}">
                <a16:creationId xmlns:a16="http://schemas.microsoft.com/office/drawing/2014/main" id="{754E7628-33AF-41DD-7A57-B0C7FA6CB1AF}"/>
              </a:ext>
            </a:extLst>
          </p:cNvPr>
          <p:cNvCxnSpPr>
            <a:cxnSpLocks/>
          </p:cNvCxnSpPr>
          <p:nvPr/>
        </p:nvCxnSpPr>
        <p:spPr>
          <a:xfrm flipV="1">
            <a:off x="4447510" y="3197449"/>
            <a:ext cx="0" cy="861678"/>
          </a:xfrm>
          <a:prstGeom prst="line">
            <a:avLst/>
          </a:prstGeom>
          <a:solidFill>
            <a:schemeClr val="bg1">
              <a:alpha val="65000"/>
            </a:schemeClr>
          </a:solidFill>
          <a:ln w="9525">
            <a:gradFill>
              <a:gsLst>
                <a:gs pos="25000">
                  <a:srgbClr val="AFC7FC">
                    <a:alpha val="40000"/>
                  </a:srgbClr>
                </a:gs>
                <a:gs pos="0">
                  <a:schemeClr val="accent2">
                    <a:lumMod val="40000"/>
                    <a:lumOff val="60000"/>
                    <a:alpha val="0"/>
                  </a:schemeClr>
                </a:gs>
                <a:gs pos="50000">
                  <a:schemeClr val="accent2">
                    <a:lumMod val="60000"/>
                    <a:lumOff val="40000"/>
                  </a:schemeClr>
                </a:gs>
                <a:gs pos="75000">
                  <a:srgbClr val="AFC7FC">
                    <a:alpha val="40000"/>
                  </a:srgbClr>
                </a:gs>
                <a:gs pos="100000">
                  <a:schemeClr val="accent2">
                    <a:lumMod val="40000"/>
                    <a:lumOff val="60000"/>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cxnSp>
      <p:sp>
        <p:nvSpPr>
          <p:cNvPr id="5" name="TextBox 4">
            <a:extLst>
              <a:ext uri="{FF2B5EF4-FFF2-40B4-BE49-F238E27FC236}">
                <a16:creationId xmlns:a16="http://schemas.microsoft.com/office/drawing/2014/main" id="{704295DF-ABA9-A278-78E1-E30ACD26916D}"/>
              </a:ext>
            </a:extLst>
          </p:cNvPr>
          <p:cNvSpPr txBox="1"/>
          <p:nvPr/>
        </p:nvSpPr>
        <p:spPr>
          <a:xfrm>
            <a:off x="1422179" y="172762"/>
            <a:ext cx="9114812" cy="661720"/>
          </a:xfrm>
          <a:prstGeom prst="rect">
            <a:avLst/>
          </a:prstGeom>
          <a:noFill/>
        </p:spPr>
        <p:txBody>
          <a:bodyPr wrap="square" tIns="0" rtlCol="0" anchor="ctr" anchorCtr="0">
            <a:spAutoFit/>
          </a:bodyPr>
          <a:lstStyle>
            <a:defPPr>
              <a:defRPr lang="en-US"/>
            </a:defPPr>
            <a:lvl1pPr>
              <a:lnSpc>
                <a:spcPts val="3900"/>
              </a:lnSpc>
              <a:defRPr sz="3000">
                <a:latin typeface="Montserrat Medium" panose="000006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LAGOS CENTRAL REGION</a:t>
            </a:r>
          </a:p>
        </p:txBody>
      </p:sp>
      <p:cxnSp>
        <p:nvCxnSpPr>
          <p:cNvPr id="10" name="Straight Connector 9">
            <a:extLst>
              <a:ext uri="{FF2B5EF4-FFF2-40B4-BE49-F238E27FC236}">
                <a16:creationId xmlns:a16="http://schemas.microsoft.com/office/drawing/2014/main" id="{3EBD24CB-419A-4FB9-4E19-4CF2F15BADEE}"/>
              </a:ext>
            </a:extLst>
          </p:cNvPr>
          <p:cNvCxnSpPr>
            <a:cxnSpLocks/>
          </p:cNvCxnSpPr>
          <p:nvPr/>
        </p:nvCxnSpPr>
        <p:spPr>
          <a:xfrm flipV="1">
            <a:off x="3044015" y="4795515"/>
            <a:ext cx="0" cy="861679"/>
          </a:xfrm>
          <a:prstGeom prst="line">
            <a:avLst/>
          </a:prstGeom>
          <a:solidFill>
            <a:schemeClr val="bg1">
              <a:alpha val="65000"/>
            </a:schemeClr>
          </a:solidFill>
          <a:ln w="9525">
            <a:gradFill>
              <a:gsLst>
                <a:gs pos="25000">
                  <a:srgbClr val="AFC7FC">
                    <a:alpha val="40000"/>
                  </a:srgbClr>
                </a:gs>
                <a:gs pos="0">
                  <a:schemeClr val="accent2">
                    <a:lumMod val="40000"/>
                    <a:lumOff val="60000"/>
                    <a:alpha val="0"/>
                  </a:schemeClr>
                </a:gs>
                <a:gs pos="50000">
                  <a:schemeClr val="accent2">
                    <a:lumMod val="60000"/>
                    <a:lumOff val="40000"/>
                  </a:schemeClr>
                </a:gs>
                <a:gs pos="75000">
                  <a:srgbClr val="AFC7FC">
                    <a:alpha val="40000"/>
                  </a:srgbClr>
                </a:gs>
                <a:gs pos="100000">
                  <a:schemeClr val="accent2">
                    <a:lumMod val="40000"/>
                    <a:lumOff val="60000"/>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752CEFCB-BA66-62FC-485B-6A380F343C59}"/>
              </a:ext>
            </a:extLst>
          </p:cNvPr>
          <p:cNvSpPr txBox="1"/>
          <p:nvPr/>
        </p:nvSpPr>
        <p:spPr>
          <a:xfrm>
            <a:off x="2185036" y="3258212"/>
            <a:ext cx="694421" cy="400110"/>
          </a:xfrm>
          <a:prstGeom prst="rect">
            <a:avLst/>
          </a:prstGeom>
          <a:solidFill>
            <a:srgbClr val="FF0000"/>
          </a:solid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ontserrat"/>
                <a:ea typeface="+mn-ea"/>
                <a:cs typeface="+mn-cs"/>
              </a:rPr>
              <a:t>75%</a:t>
            </a:r>
          </a:p>
        </p:txBody>
      </p:sp>
      <p:sp>
        <p:nvSpPr>
          <p:cNvPr id="45" name="TextBox 44">
            <a:extLst>
              <a:ext uri="{FF2B5EF4-FFF2-40B4-BE49-F238E27FC236}">
                <a16:creationId xmlns:a16="http://schemas.microsoft.com/office/drawing/2014/main" id="{1030ED3A-0A49-0D5F-B9F8-321943ADD644}"/>
              </a:ext>
            </a:extLst>
          </p:cNvPr>
          <p:cNvSpPr txBox="1"/>
          <p:nvPr/>
        </p:nvSpPr>
        <p:spPr>
          <a:xfrm>
            <a:off x="1989138" y="3565082"/>
            <a:ext cx="1042813" cy="430887"/>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ontserrat"/>
                <a:ea typeface="+mn-ea"/>
                <a:cs typeface="+mn-cs"/>
              </a:rPr>
              <a:t>CDE </a:t>
            </a:r>
            <a:endParaRPr kumimoji="0" lang="en-US" sz="1100" b="0" i="0" u="none" strike="noStrike" kern="1200" cap="none" spc="0" normalizeH="0" baseline="0" noProof="0">
              <a:ln>
                <a:noFill/>
              </a:ln>
              <a:solidFill>
                <a:prstClr val="white"/>
              </a:solidFill>
              <a:effectLst/>
              <a:uLnTx/>
              <a:uFillTx/>
              <a:latin typeface="Montserrat" panose="00000500000000000000" pitchFamily="50"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ontserrat"/>
                <a:ea typeface="+mn-ea"/>
                <a:cs typeface="+mn-cs"/>
              </a:rPr>
              <a:t>Profitability</a:t>
            </a:r>
            <a:endParaRPr kumimoji="0" lang="en-US" sz="1100" b="0" i="0" u="none" strike="noStrike" kern="1200" cap="none" spc="0" normalizeH="0" baseline="0" noProof="0">
              <a:ln>
                <a:noFill/>
              </a:ln>
              <a:solidFill>
                <a:prstClr val="white"/>
              </a:solidFill>
              <a:effectLst/>
              <a:uLnTx/>
              <a:uFillTx/>
              <a:latin typeface="Montserrat" panose="00000500000000000000" pitchFamily="50" charset="0"/>
              <a:ea typeface="+mn-ea"/>
              <a:cs typeface="+mn-cs"/>
            </a:endParaRPr>
          </a:p>
        </p:txBody>
      </p:sp>
      <p:cxnSp>
        <p:nvCxnSpPr>
          <p:cNvPr id="9" name="Straight Connector 8">
            <a:extLst>
              <a:ext uri="{FF2B5EF4-FFF2-40B4-BE49-F238E27FC236}">
                <a16:creationId xmlns:a16="http://schemas.microsoft.com/office/drawing/2014/main" id="{1E0A077D-6474-FF1C-9D4C-285E6F53FB0F}"/>
              </a:ext>
            </a:extLst>
          </p:cNvPr>
          <p:cNvCxnSpPr>
            <a:cxnSpLocks/>
          </p:cNvCxnSpPr>
          <p:nvPr/>
        </p:nvCxnSpPr>
        <p:spPr>
          <a:xfrm flipV="1">
            <a:off x="2081165" y="3134359"/>
            <a:ext cx="0" cy="861679"/>
          </a:xfrm>
          <a:prstGeom prst="line">
            <a:avLst/>
          </a:prstGeom>
          <a:solidFill>
            <a:schemeClr val="bg1">
              <a:alpha val="65000"/>
            </a:schemeClr>
          </a:solidFill>
          <a:ln w="9525">
            <a:gradFill>
              <a:gsLst>
                <a:gs pos="25000">
                  <a:srgbClr val="AFC7FC">
                    <a:alpha val="40000"/>
                  </a:srgbClr>
                </a:gs>
                <a:gs pos="0">
                  <a:schemeClr val="accent2">
                    <a:lumMod val="40000"/>
                    <a:lumOff val="60000"/>
                    <a:alpha val="0"/>
                  </a:schemeClr>
                </a:gs>
                <a:gs pos="50000">
                  <a:schemeClr val="accent2">
                    <a:lumMod val="60000"/>
                    <a:lumOff val="40000"/>
                  </a:schemeClr>
                </a:gs>
                <a:gs pos="75000">
                  <a:srgbClr val="AFC7FC">
                    <a:alpha val="40000"/>
                  </a:srgbClr>
                </a:gs>
                <a:gs pos="100000">
                  <a:schemeClr val="accent2">
                    <a:lumMod val="40000"/>
                    <a:lumOff val="60000"/>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cxnSp>
      <p:sp>
        <p:nvSpPr>
          <p:cNvPr id="13" name="TextBox 12">
            <a:extLst>
              <a:ext uri="{FF2B5EF4-FFF2-40B4-BE49-F238E27FC236}">
                <a16:creationId xmlns:a16="http://schemas.microsoft.com/office/drawing/2014/main" id="{18FE2BE7-F011-8E93-C6F2-144C9B0E84C5}"/>
              </a:ext>
            </a:extLst>
          </p:cNvPr>
          <p:cNvSpPr txBox="1"/>
          <p:nvPr/>
        </p:nvSpPr>
        <p:spPr>
          <a:xfrm>
            <a:off x="688219" y="1873494"/>
            <a:ext cx="534121"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Total</a:t>
            </a:r>
          </a:p>
        </p:txBody>
      </p:sp>
      <p:sp>
        <p:nvSpPr>
          <p:cNvPr id="14" name="TextBox 13">
            <a:extLst>
              <a:ext uri="{FF2B5EF4-FFF2-40B4-BE49-F238E27FC236}">
                <a16:creationId xmlns:a16="http://schemas.microsoft.com/office/drawing/2014/main" id="{924AF46C-63CA-CD9D-3EEB-CB19B48752EF}"/>
              </a:ext>
            </a:extLst>
          </p:cNvPr>
          <p:cNvSpPr txBox="1"/>
          <p:nvPr/>
        </p:nvSpPr>
        <p:spPr>
          <a:xfrm>
            <a:off x="640798" y="1518501"/>
            <a:ext cx="625492" cy="400110"/>
          </a:xfrm>
          <a:prstGeom prst="rect">
            <a:avLst/>
          </a:prstGeom>
          <a:solidFill>
            <a:srgbClr val="FF0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273</a:t>
            </a:r>
          </a:p>
        </p:txBody>
      </p:sp>
      <p:sp>
        <p:nvSpPr>
          <p:cNvPr id="18" name="TextBox 17">
            <a:extLst>
              <a:ext uri="{FF2B5EF4-FFF2-40B4-BE49-F238E27FC236}">
                <a16:creationId xmlns:a16="http://schemas.microsoft.com/office/drawing/2014/main" id="{1A545B5F-88D5-F81A-F79F-7BBB008F901F}"/>
              </a:ext>
            </a:extLst>
          </p:cNvPr>
          <p:cNvSpPr txBox="1"/>
          <p:nvPr/>
        </p:nvSpPr>
        <p:spPr>
          <a:xfrm>
            <a:off x="2098905" y="1888744"/>
            <a:ext cx="476412" cy="261610"/>
          </a:xfrm>
          <a:prstGeom prst="rect">
            <a:avLst/>
          </a:prstGeom>
          <a:solidFill>
            <a:srgbClr val="FF0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	BDs</a:t>
            </a:r>
          </a:p>
        </p:txBody>
      </p:sp>
      <p:cxnSp>
        <p:nvCxnSpPr>
          <p:cNvPr id="19" name="Straight Connector 18">
            <a:extLst>
              <a:ext uri="{FF2B5EF4-FFF2-40B4-BE49-F238E27FC236}">
                <a16:creationId xmlns:a16="http://schemas.microsoft.com/office/drawing/2014/main" id="{A842CDF8-4EDF-F24F-A3CC-485426480AF2}"/>
              </a:ext>
            </a:extLst>
          </p:cNvPr>
          <p:cNvCxnSpPr>
            <a:cxnSpLocks/>
          </p:cNvCxnSpPr>
          <p:nvPr/>
        </p:nvCxnSpPr>
        <p:spPr>
          <a:xfrm flipV="1">
            <a:off x="1680019" y="1372674"/>
            <a:ext cx="0" cy="861679"/>
          </a:xfrm>
          <a:prstGeom prst="line">
            <a:avLst/>
          </a:prstGeom>
          <a:solidFill>
            <a:schemeClr val="bg1">
              <a:alpha val="65000"/>
            </a:schemeClr>
          </a:solidFill>
          <a:ln w="9525">
            <a:gradFill>
              <a:gsLst>
                <a:gs pos="25000">
                  <a:srgbClr val="AFC7FC">
                    <a:alpha val="40000"/>
                  </a:srgbClr>
                </a:gs>
                <a:gs pos="0">
                  <a:schemeClr val="accent2">
                    <a:lumMod val="40000"/>
                    <a:lumOff val="60000"/>
                    <a:alpha val="0"/>
                  </a:schemeClr>
                </a:gs>
                <a:gs pos="50000">
                  <a:schemeClr val="accent2">
                    <a:lumMod val="60000"/>
                    <a:lumOff val="40000"/>
                  </a:schemeClr>
                </a:gs>
                <a:gs pos="75000">
                  <a:srgbClr val="AFC7FC">
                    <a:alpha val="40000"/>
                  </a:srgbClr>
                </a:gs>
                <a:gs pos="100000">
                  <a:schemeClr val="accent2">
                    <a:lumMod val="40000"/>
                    <a:lumOff val="60000"/>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cxnSp>
      <p:sp>
        <p:nvSpPr>
          <p:cNvPr id="52" name="TextBox 51">
            <a:extLst>
              <a:ext uri="{FF2B5EF4-FFF2-40B4-BE49-F238E27FC236}">
                <a16:creationId xmlns:a16="http://schemas.microsoft.com/office/drawing/2014/main" id="{CF0FB28F-9DEB-6A6C-8FEE-D9687E9D1AB9}"/>
              </a:ext>
            </a:extLst>
          </p:cNvPr>
          <p:cNvSpPr txBox="1"/>
          <p:nvPr/>
        </p:nvSpPr>
        <p:spPr>
          <a:xfrm>
            <a:off x="2013943" y="1526307"/>
            <a:ext cx="646331" cy="400110"/>
          </a:xfrm>
          <a:prstGeom prst="rect">
            <a:avLst/>
          </a:prstGeom>
          <a:solidFill>
            <a:srgbClr val="FF0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ontserrat" panose="00000500000000000000" pitchFamily="50" charset="0"/>
                <a:ea typeface="+mn-ea"/>
                <a:cs typeface="+mn-cs"/>
              </a:rPr>
              <a:t>224</a:t>
            </a:r>
          </a:p>
        </p:txBody>
      </p:sp>
    </p:spTree>
    <p:extLst>
      <p:ext uri="{BB962C8B-B14F-4D97-AF65-F5344CB8AC3E}">
        <p14:creationId xmlns:p14="http://schemas.microsoft.com/office/powerpoint/2010/main" val="3314917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4E007-E2EF-3341-0B3C-50CEFDA809D3}"/>
            </a:ext>
          </a:extLst>
        </p:cNvPr>
        <p:cNvGrpSpPr/>
        <p:nvPr/>
      </p:nvGrpSpPr>
      <p:grpSpPr>
        <a:xfrm>
          <a:off x="0" y="0"/>
          <a:ext cx="0" cy="0"/>
          <a:chOff x="0" y="0"/>
          <a:chExt cx="0" cy="0"/>
        </a:xfrm>
      </p:grpSpPr>
      <p:graphicFrame>
        <p:nvGraphicFramePr>
          <p:cNvPr id="67" name="Table 66">
            <a:extLst>
              <a:ext uri="{FF2B5EF4-FFF2-40B4-BE49-F238E27FC236}">
                <a16:creationId xmlns:a16="http://schemas.microsoft.com/office/drawing/2014/main" id="{FA62450D-009C-E8A2-7244-8DB393521FEB}"/>
              </a:ext>
            </a:extLst>
          </p:cNvPr>
          <p:cNvGraphicFramePr>
            <a:graphicFrameLocks noGrp="1"/>
          </p:cNvGraphicFramePr>
          <p:nvPr/>
        </p:nvGraphicFramePr>
        <p:xfrm>
          <a:off x="257233" y="1848962"/>
          <a:ext cx="11255063" cy="4937760"/>
        </p:xfrm>
        <a:graphic>
          <a:graphicData uri="http://schemas.openxmlformats.org/drawingml/2006/table">
            <a:tbl>
              <a:tblPr firstRow="1" bandRow="1">
                <a:tableStyleId>{073A0DAA-6AF3-43AB-8588-CEC1D06C72B9}</a:tableStyleId>
              </a:tblPr>
              <a:tblGrid>
                <a:gridCol w="679028">
                  <a:extLst>
                    <a:ext uri="{9D8B030D-6E8A-4147-A177-3AD203B41FA5}">
                      <a16:colId xmlns:a16="http://schemas.microsoft.com/office/drawing/2014/main" val="3113314557"/>
                    </a:ext>
                  </a:extLst>
                </a:gridCol>
                <a:gridCol w="3366753">
                  <a:extLst>
                    <a:ext uri="{9D8B030D-6E8A-4147-A177-3AD203B41FA5}">
                      <a16:colId xmlns:a16="http://schemas.microsoft.com/office/drawing/2014/main" val="2660371903"/>
                    </a:ext>
                  </a:extLst>
                </a:gridCol>
                <a:gridCol w="3604641">
                  <a:extLst>
                    <a:ext uri="{9D8B030D-6E8A-4147-A177-3AD203B41FA5}">
                      <a16:colId xmlns:a16="http://schemas.microsoft.com/office/drawing/2014/main" val="3367797017"/>
                    </a:ext>
                  </a:extLst>
                </a:gridCol>
                <a:gridCol w="3604641">
                  <a:extLst>
                    <a:ext uri="{9D8B030D-6E8A-4147-A177-3AD203B41FA5}">
                      <a16:colId xmlns:a16="http://schemas.microsoft.com/office/drawing/2014/main" val="2931677001"/>
                    </a:ext>
                  </a:extLst>
                </a:gridCol>
              </a:tblGrid>
              <a:tr h="267612">
                <a:tc>
                  <a:txBody>
                    <a:bodyPr/>
                    <a:lstStyle/>
                    <a:p>
                      <a:r>
                        <a:rPr lang="en-US" sz="1200" dirty="0">
                          <a:latin typeface="Montserrat" panose="00000500000000000000" pitchFamily="2" charset="0"/>
                        </a:rPr>
                        <a:t>SN</a:t>
                      </a:r>
                    </a:p>
                  </a:txBody>
                  <a:tcPr/>
                </a:tc>
                <a:tc>
                  <a:txBody>
                    <a:bodyPr/>
                    <a:lstStyle/>
                    <a:p>
                      <a:r>
                        <a:rPr lang="en-US" sz="1200" dirty="0">
                          <a:latin typeface="Montserrat" panose="00000500000000000000" pitchFamily="2" charset="0"/>
                        </a:rPr>
                        <a:t>Names</a:t>
                      </a:r>
                    </a:p>
                  </a:txBody>
                  <a:tcPr/>
                </a:tc>
                <a:tc>
                  <a:txBody>
                    <a:bodyPr/>
                    <a:lstStyle/>
                    <a:p>
                      <a:r>
                        <a:rPr lang="en-US" sz="1200" dirty="0">
                          <a:latin typeface="Montserrat" panose="00000500000000000000" pitchFamily="2" charset="0"/>
                        </a:rPr>
                        <a:t>Title</a:t>
                      </a:r>
                    </a:p>
                  </a:txBody>
                  <a:tcPr/>
                </a:tc>
                <a:tc>
                  <a:txBody>
                    <a:bodyPr/>
                    <a:lstStyle/>
                    <a:p>
                      <a:r>
                        <a:rPr lang="en-US" sz="1200" dirty="0">
                          <a:latin typeface="Montserrat" panose="00000500000000000000" pitchFamily="2" charset="0"/>
                        </a:rPr>
                        <a:t>BU</a:t>
                      </a:r>
                    </a:p>
                  </a:txBody>
                  <a:tcPr/>
                </a:tc>
                <a:extLst>
                  <a:ext uri="{0D108BD9-81ED-4DB2-BD59-A6C34878D82A}">
                    <a16:rowId xmlns:a16="http://schemas.microsoft.com/office/drawing/2014/main" val="1048148624"/>
                  </a:ext>
                </a:extLst>
              </a:tr>
              <a:tr h="267612">
                <a:tc>
                  <a:txBody>
                    <a:bodyPr/>
                    <a:lstStyle/>
                    <a:p>
                      <a:r>
                        <a:rPr lang="en-US" sz="1200" dirty="0">
                          <a:latin typeface="Montserrat" panose="00000500000000000000" pitchFamily="2" charset="0"/>
                        </a:rPr>
                        <a:t>1</a:t>
                      </a:r>
                    </a:p>
                  </a:txBody>
                  <a:tcPr/>
                </a:tc>
                <a:tc>
                  <a:txBody>
                    <a:bodyPr/>
                    <a:lstStyle/>
                    <a:p>
                      <a:pPr algn="l" rtl="0" fontAlgn="ctr"/>
                      <a:r>
                        <a:rPr lang="en-US" sz="1200" b="0" i="0" u="none" strike="noStrike">
                          <a:solidFill>
                            <a:srgbClr val="000000"/>
                          </a:solidFill>
                          <a:effectLst/>
                          <a:latin typeface="Montserrat" panose="00000500000000000000" pitchFamily="2" charset="0"/>
                        </a:rPr>
                        <a:t>Zoran Bogdanovic</a:t>
                      </a:r>
                    </a:p>
                  </a:txBody>
                  <a:tcPr marL="76200" marR="6350" marT="6350" marB="0" anchor="ctr"/>
                </a:tc>
                <a:tc>
                  <a:txBody>
                    <a:bodyPr/>
                    <a:lstStyle/>
                    <a:p>
                      <a:r>
                        <a:rPr lang="en-US" sz="1200" dirty="0">
                          <a:latin typeface="Montserrat" panose="00000500000000000000" pitchFamily="2" charset="0"/>
                        </a:rPr>
                        <a:t>CEO</a:t>
                      </a:r>
                    </a:p>
                  </a:txBody>
                  <a:tcPr/>
                </a:tc>
                <a:tc>
                  <a:txBody>
                    <a:bodyPr/>
                    <a:lstStyle/>
                    <a:p>
                      <a:r>
                        <a:rPr lang="en-US" sz="1200" dirty="0">
                          <a:latin typeface="Montserrat" panose="00000500000000000000" pitchFamily="2" charset="0"/>
                        </a:rPr>
                        <a:t>CCH</a:t>
                      </a:r>
                    </a:p>
                  </a:txBody>
                  <a:tcPr/>
                </a:tc>
                <a:extLst>
                  <a:ext uri="{0D108BD9-81ED-4DB2-BD59-A6C34878D82A}">
                    <a16:rowId xmlns:a16="http://schemas.microsoft.com/office/drawing/2014/main" val="2361470384"/>
                  </a:ext>
                </a:extLst>
              </a:tr>
              <a:tr h="267612">
                <a:tc>
                  <a:txBody>
                    <a:bodyPr/>
                    <a:lstStyle/>
                    <a:p>
                      <a:r>
                        <a:rPr lang="en-US" sz="1200" dirty="0">
                          <a:latin typeface="Montserrat" panose="00000500000000000000" pitchFamily="2" charset="0"/>
                        </a:rPr>
                        <a:t>2</a:t>
                      </a:r>
                    </a:p>
                  </a:txBody>
                  <a:tcPr/>
                </a:tc>
                <a:tc>
                  <a:txBody>
                    <a:bodyPr/>
                    <a:lstStyle/>
                    <a:p>
                      <a:pPr algn="l" rtl="0" fontAlgn="ctr"/>
                      <a:r>
                        <a:rPr lang="en-US" sz="1200" b="0" i="0" u="none" strike="noStrike" dirty="0">
                          <a:solidFill>
                            <a:srgbClr val="000000"/>
                          </a:solidFill>
                          <a:effectLst/>
                          <a:latin typeface="Montserrat" panose="00000500000000000000" pitchFamily="2" charset="0"/>
                        </a:rPr>
                        <a:t>Naya </a:t>
                      </a:r>
                      <a:r>
                        <a:rPr lang="en-US" sz="1200" b="0" i="0" u="none" strike="noStrike" dirty="0" err="1">
                          <a:solidFill>
                            <a:srgbClr val="000000"/>
                          </a:solidFill>
                          <a:effectLst/>
                          <a:latin typeface="Montserrat" panose="00000500000000000000" pitchFamily="2" charset="0"/>
                        </a:rPr>
                        <a:t>Kalogeraki</a:t>
                      </a:r>
                      <a:endParaRPr lang="en-US" sz="1200" b="0" i="0" u="none" strike="noStrike" dirty="0">
                        <a:solidFill>
                          <a:srgbClr val="000000"/>
                        </a:solidFill>
                        <a:effectLst/>
                        <a:latin typeface="Montserrat" panose="00000500000000000000" pitchFamily="2" charset="0"/>
                      </a:endParaRPr>
                    </a:p>
                  </a:txBody>
                  <a:tcPr marL="76200" marR="6350" marT="6350" marB="0" anchor="ctr"/>
                </a:tc>
                <a:tc>
                  <a:txBody>
                    <a:bodyPr/>
                    <a:lstStyle/>
                    <a:p>
                      <a:r>
                        <a:rPr lang="en-US" sz="1200" dirty="0">
                          <a:latin typeface="Montserrat" panose="00000500000000000000" pitchFamily="2" charset="0"/>
                        </a:rPr>
                        <a:t>COO</a:t>
                      </a:r>
                    </a:p>
                  </a:txBody>
                  <a:tcPr/>
                </a:tc>
                <a:tc>
                  <a:txBody>
                    <a:bodyPr/>
                    <a:lstStyle/>
                    <a:p>
                      <a:r>
                        <a:rPr lang="en-US" sz="1200" dirty="0">
                          <a:latin typeface="Montserrat" panose="00000500000000000000" pitchFamily="2" charset="0"/>
                        </a:rPr>
                        <a:t>CCH</a:t>
                      </a:r>
                    </a:p>
                  </a:txBody>
                  <a:tcPr/>
                </a:tc>
                <a:extLst>
                  <a:ext uri="{0D108BD9-81ED-4DB2-BD59-A6C34878D82A}">
                    <a16:rowId xmlns:a16="http://schemas.microsoft.com/office/drawing/2014/main" val="301843148"/>
                  </a:ext>
                </a:extLst>
              </a:tr>
              <a:tr h="267612">
                <a:tc>
                  <a:txBody>
                    <a:bodyPr/>
                    <a:lstStyle/>
                    <a:p>
                      <a:r>
                        <a:rPr lang="en-US" sz="1200" dirty="0">
                          <a:latin typeface="Montserrat" panose="00000500000000000000" pitchFamily="2" charset="0"/>
                        </a:rPr>
                        <a:t>3</a:t>
                      </a:r>
                    </a:p>
                  </a:txBody>
                  <a:tcPr/>
                </a:tc>
                <a:tc>
                  <a:txBody>
                    <a:bodyPr/>
                    <a:lstStyle/>
                    <a:p>
                      <a:pPr algn="l" rtl="0" fontAlgn="ctr"/>
                      <a:r>
                        <a:rPr lang="en-US" sz="1200" b="0" i="0" u="none" strike="noStrike" dirty="0">
                          <a:solidFill>
                            <a:schemeClr val="tx1"/>
                          </a:solidFill>
                          <a:effectLst/>
                          <a:latin typeface="Montserrat" panose="00000500000000000000" pitchFamily="2" charset="0"/>
                        </a:rPr>
                        <a:t>Luisa Ortega</a:t>
                      </a:r>
                    </a:p>
                  </a:txBody>
                  <a:tcPr marL="76200" marR="6350" marT="635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AOU President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TCCC</a:t>
                      </a:r>
                    </a:p>
                  </a:txBody>
                  <a:tcPr/>
                </a:tc>
                <a:extLst>
                  <a:ext uri="{0D108BD9-81ED-4DB2-BD59-A6C34878D82A}">
                    <a16:rowId xmlns:a16="http://schemas.microsoft.com/office/drawing/2014/main" val="2770087992"/>
                  </a:ext>
                </a:extLst>
              </a:tr>
              <a:tr h="267612">
                <a:tc>
                  <a:txBody>
                    <a:bodyPr/>
                    <a:lstStyle/>
                    <a:p>
                      <a:r>
                        <a:rPr lang="en-US" sz="1200" dirty="0">
                          <a:latin typeface="Montserrat" panose="00000500000000000000" pitchFamily="2" charset="0"/>
                        </a:rPr>
                        <a:t>4</a:t>
                      </a:r>
                    </a:p>
                  </a:txBody>
                  <a:tcPr/>
                </a:tc>
                <a:tc>
                  <a:txBody>
                    <a:bodyPr/>
                    <a:lstStyle/>
                    <a:p>
                      <a:pPr algn="l" rtl="0" fontAlgn="ctr"/>
                      <a:r>
                        <a:rPr lang="en-US" sz="1200" b="0" i="0" u="none" strike="noStrike" dirty="0">
                          <a:solidFill>
                            <a:schemeClr val="tx1"/>
                          </a:solidFill>
                          <a:effectLst/>
                          <a:latin typeface="Montserrat" panose="00000500000000000000" pitchFamily="2" charset="0"/>
                        </a:rPr>
                        <a:t>Ahmed Rady</a:t>
                      </a:r>
                    </a:p>
                  </a:txBody>
                  <a:tcPr marL="76200" marR="6350" marT="6350" marB="0" anchor="ctr"/>
                </a:tc>
                <a:tc>
                  <a:txBody>
                    <a:bodyPr/>
                    <a:lstStyle/>
                    <a:p>
                      <a:r>
                        <a:rPr lang="en-US" sz="1200" dirty="0">
                          <a:latin typeface="Montserrat" panose="00000500000000000000" pitchFamily="2" charset="0"/>
                        </a:rPr>
                        <a:t>VP</a:t>
                      </a:r>
                    </a:p>
                  </a:txBody>
                  <a:tcPr/>
                </a:tc>
                <a:tc>
                  <a:txBody>
                    <a:bodyPr/>
                    <a:lstStyle/>
                    <a:p>
                      <a:r>
                        <a:rPr lang="en-US" sz="1200" dirty="0">
                          <a:latin typeface="Montserrat" panose="00000500000000000000" pitchFamily="2" charset="0"/>
                        </a:rPr>
                        <a:t>TCCC</a:t>
                      </a:r>
                    </a:p>
                  </a:txBody>
                  <a:tcPr/>
                </a:tc>
                <a:extLst>
                  <a:ext uri="{0D108BD9-81ED-4DB2-BD59-A6C34878D82A}">
                    <a16:rowId xmlns:a16="http://schemas.microsoft.com/office/drawing/2014/main" val="703929419"/>
                  </a:ext>
                </a:extLst>
              </a:tr>
              <a:tr h="267612">
                <a:tc>
                  <a:txBody>
                    <a:bodyPr/>
                    <a:lstStyle/>
                    <a:p>
                      <a:r>
                        <a:rPr lang="en-US" sz="1200" dirty="0">
                          <a:latin typeface="Montserrat" panose="00000500000000000000" pitchFamily="2" charset="0"/>
                        </a:rPr>
                        <a:t>5</a:t>
                      </a:r>
                    </a:p>
                  </a:txBody>
                  <a:tcPr/>
                </a:tc>
                <a:tc>
                  <a:txBody>
                    <a:bodyPr/>
                    <a:lstStyle/>
                    <a:p>
                      <a:pPr algn="l" rtl="0" fontAlgn="ctr"/>
                      <a:r>
                        <a:rPr lang="en-US" sz="1200" b="0" i="0" u="none" strike="noStrike">
                          <a:solidFill>
                            <a:srgbClr val="000000"/>
                          </a:solidFill>
                          <a:effectLst/>
                          <a:latin typeface="Montserrat" panose="00000500000000000000" pitchFamily="2" charset="0"/>
                        </a:rPr>
                        <a:t>Goran Sladic</a:t>
                      </a:r>
                    </a:p>
                  </a:txBody>
                  <a:tcPr marL="76200" marR="6350" marT="6350" marB="0" anchor="ctr"/>
                </a:tc>
                <a:tc>
                  <a:txBody>
                    <a:bodyPr/>
                    <a:lstStyle/>
                    <a:p>
                      <a:r>
                        <a:rPr lang="en-US" sz="1200" dirty="0">
                          <a:latin typeface="Montserrat" panose="00000500000000000000" pitchFamily="2" charset="0"/>
                        </a:rPr>
                        <a:t>GM Nigeria</a:t>
                      </a:r>
                    </a:p>
                  </a:txBody>
                  <a:tcPr/>
                </a:tc>
                <a:tc>
                  <a:txBody>
                    <a:bodyPr/>
                    <a:lstStyle/>
                    <a:p>
                      <a:r>
                        <a:rPr lang="en-US" sz="1200" dirty="0">
                          <a:latin typeface="Montserrat" panose="00000500000000000000" pitchFamily="2" charset="0"/>
                        </a:rPr>
                        <a:t>CCH</a:t>
                      </a:r>
                    </a:p>
                  </a:txBody>
                  <a:tcPr/>
                </a:tc>
                <a:extLst>
                  <a:ext uri="{0D108BD9-81ED-4DB2-BD59-A6C34878D82A}">
                    <a16:rowId xmlns:a16="http://schemas.microsoft.com/office/drawing/2014/main" val="3866853806"/>
                  </a:ext>
                </a:extLst>
              </a:tr>
              <a:tr h="267612">
                <a:tc>
                  <a:txBody>
                    <a:bodyPr/>
                    <a:lstStyle/>
                    <a:p>
                      <a:r>
                        <a:rPr lang="en-US" sz="1200" dirty="0">
                          <a:latin typeface="Montserrat" panose="00000500000000000000" pitchFamily="2" charset="0"/>
                        </a:rPr>
                        <a:t>6</a:t>
                      </a:r>
                    </a:p>
                  </a:txBody>
                  <a:tcPr/>
                </a:tc>
                <a:tc>
                  <a:txBody>
                    <a:bodyPr/>
                    <a:lstStyle/>
                    <a:p>
                      <a:pPr algn="l" rtl="0" fontAlgn="ctr"/>
                      <a:r>
                        <a:rPr lang="en-US" sz="1200" b="0" i="0" u="none" strike="noStrike">
                          <a:solidFill>
                            <a:schemeClr val="tx1"/>
                          </a:solidFill>
                          <a:effectLst/>
                          <a:latin typeface="Montserrat" panose="00000500000000000000" pitchFamily="2" charset="0"/>
                        </a:rPr>
                        <a:t>Mariam Khan</a:t>
                      </a:r>
                    </a:p>
                  </a:txBody>
                  <a:tcPr marL="76200" marR="6350" marT="635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GM, TCCC 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TCCC</a:t>
                      </a:r>
                    </a:p>
                  </a:txBody>
                  <a:tcPr/>
                </a:tc>
                <a:extLst>
                  <a:ext uri="{0D108BD9-81ED-4DB2-BD59-A6C34878D82A}">
                    <a16:rowId xmlns:a16="http://schemas.microsoft.com/office/drawing/2014/main" val="3638408796"/>
                  </a:ext>
                </a:extLst>
              </a:tr>
              <a:tr h="267612">
                <a:tc>
                  <a:txBody>
                    <a:bodyPr/>
                    <a:lstStyle/>
                    <a:p>
                      <a:r>
                        <a:rPr lang="en-US" sz="1200" dirty="0">
                          <a:latin typeface="Montserrat" panose="00000500000000000000" pitchFamily="2" charset="0"/>
                        </a:rPr>
                        <a:t>7</a:t>
                      </a:r>
                    </a:p>
                  </a:txBody>
                  <a:tcPr/>
                </a:tc>
                <a:tc>
                  <a:txBody>
                    <a:bodyPr/>
                    <a:lstStyle/>
                    <a:p>
                      <a:pPr algn="l" rtl="0" fontAlgn="ctr"/>
                      <a:r>
                        <a:rPr lang="en-US" sz="1200" b="0" i="0" u="none" strike="noStrike" dirty="0">
                          <a:solidFill>
                            <a:srgbClr val="000000"/>
                          </a:solidFill>
                          <a:effectLst/>
                          <a:latin typeface="Montserrat" panose="00000500000000000000" pitchFamily="2" charset="0"/>
                        </a:rPr>
                        <a:t>Anastasis </a:t>
                      </a:r>
                      <a:r>
                        <a:rPr lang="en-US" sz="1200" b="0" i="0" u="none" strike="noStrike" dirty="0" err="1">
                          <a:solidFill>
                            <a:srgbClr val="000000"/>
                          </a:solidFill>
                          <a:effectLst/>
                          <a:latin typeface="Montserrat" panose="00000500000000000000" pitchFamily="2" charset="0"/>
                        </a:rPr>
                        <a:t>Stamoulis</a:t>
                      </a:r>
                      <a:endParaRPr lang="en-US" sz="1200" b="0" i="0" u="none" strike="noStrike" dirty="0">
                        <a:solidFill>
                          <a:srgbClr val="000000"/>
                        </a:solidFill>
                        <a:effectLst/>
                        <a:latin typeface="Montserrat" panose="00000500000000000000" pitchFamily="2" charset="0"/>
                      </a:endParaRPr>
                    </a:p>
                  </a:txBody>
                  <a:tcPr marL="76200" marR="6350" marT="635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anose="00000500000000000000" pitchFamily="2" charset="0"/>
                        </a:rPr>
                        <a:t>CFO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anose="00000500000000000000" pitchFamily="2" charset="0"/>
                        </a:rPr>
                        <a:t>CCH</a:t>
                      </a:r>
                    </a:p>
                  </a:txBody>
                  <a:tcPr/>
                </a:tc>
                <a:extLst>
                  <a:ext uri="{0D108BD9-81ED-4DB2-BD59-A6C34878D82A}">
                    <a16:rowId xmlns:a16="http://schemas.microsoft.com/office/drawing/2014/main" val="2708874589"/>
                  </a:ext>
                </a:extLst>
              </a:tr>
              <a:tr h="267612">
                <a:tc>
                  <a:txBody>
                    <a:bodyPr/>
                    <a:lstStyle/>
                    <a:p>
                      <a:r>
                        <a:rPr lang="en-US" sz="1200" dirty="0">
                          <a:latin typeface="Montserrat" panose="00000500000000000000" pitchFamily="2" charset="0"/>
                        </a:rPr>
                        <a:t>8</a:t>
                      </a:r>
                    </a:p>
                  </a:txBody>
                  <a:tcPr/>
                </a:tc>
                <a:tc>
                  <a:txBody>
                    <a:bodyPr/>
                    <a:lstStyle/>
                    <a:p>
                      <a:pPr algn="l" rtl="0" fontAlgn="ctr"/>
                      <a:r>
                        <a:rPr lang="en-US" sz="1200" b="0" i="0" u="none" strike="noStrike">
                          <a:solidFill>
                            <a:srgbClr val="000000"/>
                          </a:solidFill>
                          <a:effectLst/>
                          <a:latin typeface="Montserrat" panose="00000500000000000000" pitchFamily="2" charset="0"/>
                        </a:rPr>
                        <a:t>Herbert Bauer</a:t>
                      </a:r>
                    </a:p>
                  </a:txBody>
                  <a:tcPr marL="76200" marR="6350" marT="6350" marB="0" anchor="ctr"/>
                </a:tc>
                <a:tc>
                  <a:txBody>
                    <a:bodyPr/>
                    <a:lstStyle/>
                    <a:p>
                      <a:r>
                        <a:rPr lang="en-US" sz="1200" dirty="0">
                          <a:latin typeface="Montserrat" panose="00000500000000000000" pitchFamily="2" charset="0"/>
                        </a:rPr>
                        <a:t>CCHGM Austria</a:t>
                      </a:r>
                    </a:p>
                  </a:txBody>
                  <a:tcPr/>
                </a:tc>
                <a:tc>
                  <a:txBody>
                    <a:bodyPr/>
                    <a:lstStyle/>
                    <a:p>
                      <a:r>
                        <a:rPr lang="en-US" sz="1200" dirty="0">
                          <a:latin typeface="Montserrat" panose="00000500000000000000" pitchFamily="2" charset="0"/>
                        </a:rPr>
                        <a:t>CCH</a:t>
                      </a:r>
                    </a:p>
                  </a:txBody>
                  <a:tcPr/>
                </a:tc>
                <a:extLst>
                  <a:ext uri="{0D108BD9-81ED-4DB2-BD59-A6C34878D82A}">
                    <a16:rowId xmlns:a16="http://schemas.microsoft.com/office/drawing/2014/main" val="708269436"/>
                  </a:ext>
                </a:extLst>
              </a:tr>
              <a:tr h="267612">
                <a:tc>
                  <a:txBody>
                    <a:bodyPr/>
                    <a:lstStyle/>
                    <a:p>
                      <a:r>
                        <a:rPr lang="en-US" sz="1200" dirty="0">
                          <a:latin typeface="Montserrat" panose="00000500000000000000" pitchFamily="2" charset="0"/>
                        </a:rPr>
                        <a:t>9</a:t>
                      </a:r>
                    </a:p>
                  </a:txBody>
                  <a:tcPr/>
                </a:tc>
                <a:tc>
                  <a:txBody>
                    <a:bodyPr/>
                    <a:lstStyle/>
                    <a:p>
                      <a:pPr algn="l" rtl="0" fontAlgn="ctr"/>
                      <a:r>
                        <a:rPr lang="en-US" sz="1200" b="0" i="0" u="none" strike="noStrike">
                          <a:solidFill>
                            <a:srgbClr val="000000"/>
                          </a:solidFill>
                          <a:effectLst/>
                          <a:latin typeface="Montserrat" panose="00000500000000000000" pitchFamily="2" charset="0"/>
                        </a:rPr>
                        <a:t>Dora </a:t>
                      </a:r>
                      <a:r>
                        <a:rPr lang="en-US" sz="1200" b="0" i="0" u="none" strike="noStrike" err="1">
                          <a:solidFill>
                            <a:srgbClr val="000000"/>
                          </a:solidFill>
                          <a:effectLst/>
                          <a:latin typeface="Montserrat" panose="00000500000000000000" pitchFamily="2" charset="0"/>
                        </a:rPr>
                        <a:t>Strezova-Nikolova</a:t>
                      </a:r>
                      <a:endParaRPr lang="en-US" sz="1200" b="0" i="0" u="none" strike="noStrike">
                        <a:solidFill>
                          <a:srgbClr val="000000"/>
                        </a:solidFill>
                        <a:effectLst/>
                        <a:latin typeface="Montserrat" panose="00000500000000000000" pitchFamily="2" charset="0"/>
                      </a:endParaRPr>
                    </a:p>
                  </a:txBody>
                  <a:tcPr marL="76200" marR="6350" marT="6350" marB="0" anchor="ctr"/>
                </a:tc>
                <a:tc>
                  <a:txBody>
                    <a:bodyPr/>
                    <a:lstStyle/>
                    <a:p>
                      <a:r>
                        <a:rPr lang="it-IT" sz="1200" dirty="0">
                          <a:latin typeface="Montserrat" panose="00000500000000000000" pitchFamily="2" charset="0"/>
                        </a:rPr>
                        <a:t>GM Adria (Bosnia, Croatia, Slovenia)</a:t>
                      </a:r>
                    </a:p>
                  </a:txBody>
                  <a:tcPr/>
                </a:tc>
                <a:tc>
                  <a:txBody>
                    <a:bodyPr/>
                    <a:lstStyle/>
                    <a:p>
                      <a:r>
                        <a:rPr lang="en-US" sz="1200" dirty="0">
                          <a:latin typeface="Montserrat" panose="00000500000000000000" pitchFamily="2" charset="0"/>
                        </a:rPr>
                        <a:t>CCH</a:t>
                      </a:r>
                    </a:p>
                  </a:txBody>
                  <a:tcPr/>
                </a:tc>
                <a:extLst>
                  <a:ext uri="{0D108BD9-81ED-4DB2-BD59-A6C34878D82A}">
                    <a16:rowId xmlns:a16="http://schemas.microsoft.com/office/drawing/2014/main" val="4104815398"/>
                  </a:ext>
                </a:extLst>
              </a:tr>
              <a:tr h="267612">
                <a:tc>
                  <a:txBody>
                    <a:bodyPr/>
                    <a:lstStyle/>
                    <a:p>
                      <a:r>
                        <a:rPr lang="en-US" sz="1200" dirty="0">
                          <a:latin typeface="Montserrat" panose="00000500000000000000" pitchFamily="2" charset="0"/>
                        </a:rPr>
                        <a:t>10</a:t>
                      </a:r>
                    </a:p>
                  </a:txBody>
                  <a:tcPr/>
                </a:tc>
                <a:tc>
                  <a:txBody>
                    <a:bodyPr/>
                    <a:lstStyle/>
                    <a:p>
                      <a:pPr algn="l" rtl="0" fontAlgn="ctr"/>
                      <a:r>
                        <a:rPr lang="en-US" sz="1200" b="0" i="0" u="none" strike="noStrike" dirty="0">
                          <a:solidFill>
                            <a:schemeClr val="tx1"/>
                          </a:solidFill>
                          <a:effectLst/>
                          <a:latin typeface="Montserrat" panose="00000500000000000000" pitchFamily="2" charset="0"/>
                        </a:rPr>
                        <a:t>Vladimir </a:t>
                      </a:r>
                      <a:r>
                        <a:rPr lang="en-US" sz="1200" b="0" i="0" u="none" strike="noStrike" dirty="0" err="1">
                          <a:solidFill>
                            <a:schemeClr val="tx1"/>
                          </a:solidFill>
                          <a:effectLst/>
                          <a:latin typeface="Montserrat" panose="00000500000000000000" pitchFamily="2" charset="0"/>
                        </a:rPr>
                        <a:t>Kosijer</a:t>
                      </a:r>
                      <a:endParaRPr lang="en-US" sz="1200" b="0" i="0" u="none" strike="noStrike" dirty="0">
                        <a:solidFill>
                          <a:schemeClr val="tx1"/>
                        </a:solidFill>
                        <a:effectLst/>
                        <a:latin typeface="Montserrat" panose="00000500000000000000" pitchFamily="2" charset="0"/>
                      </a:endParaRPr>
                    </a:p>
                  </a:txBody>
                  <a:tcPr marL="76200" marR="6350" marT="6350" marB="0" anchor="ctr"/>
                </a:tc>
                <a:tc>
                  <a:txBody>
                    <a:bodyPr/>
                    <a:lstStyle/>
                    <a:p>
                      <a:r>
                        <a:rPr lang="en-US" sz="1200" dirty="0">
                          <a:latin typeface="Montserrat" panose="00000500000000000000" pitchFamily="2" charset="0"/>
                        </a:rPr>
                        <a:t>R3 Director</a:t>
                      </a:r>
                    </a:p>
                  </a:txBody>
                  <a:tcPr/>
                </a:tc>
                <a:tc>
                  <a:txBody>
                    <a:bodyPr/>
                    <a:lstStyle/>
                    <a:p>
                      <a:r>
                        <a:rPr lang="en-US" sz="1200" dirty="0">
                          <a:latin typeface="Montserrat" panose="00000500000000000000" pitchFamily="2" charset="0"/>
                        </a:rPr>
                        <a:t>CCH</a:t>
                      </a:r>
                    </a:p>
                  </a:txBody>
                  <a:tcPr/>
                </a:tc>
                <a:extLst>
                  <a:ext uri="{0D108BD9-81ED-4DB2-BD59-A6C34878D82A}">
                    <a16:rowId xmlns:a16="http://schemas.microsoft.com/office/drawing/2014/main" val="3557142283"/>
                  </a:ext>
                </a:extLst>
              </a:tr>
              <a:tr h="267612">
                <a:tc>
                  <a:txBody>
                    <a:bodyPr/>
                    <a:lstStyle/>
                    <a:p>
                      <a:r>
                        <a:rPr lang="en-US" sz="1200" dirty="0">
                          <a:latin typeface="Montserrat" panose="00000500000000000000" pitchFamily="2" charset="0"/>
                        </a:rPr>
                        <a:t>11</a:t>
                      </a:r>
                    </a:p>
                  </a:txBody>
                  <a:tcPr/>
                </a:tc>
                <a:tc>
                  <a:txBody>
                    <a:bodyPr/>
                    <a:lstStyle/>
                    <a:p>
                      <a:pPr algn="l" rtl="0" fontAlgn="ctr"/>
                      <a:r>
                        <a:rPr lang="en-US" sz="1200" b="0" i="0" u="none" strike="noStrike" dirty="0">
                          <a:solidFill>
                            <a:schemeClr val="tx1"/>
                          </a:solidFill>
                          <a:effectLst/>
                          <a:latin typeface="Montserrat" panose="00000500000000000000" pitchFamily="2" charset="0"/>
                        </a:rPr>
                        <a:t>Mario Garcia</a:t>
                      </a:r>
                    </a:p>
                  </a:txBody>
                  <a:tcPr marL="76200" marR="6350" marT="635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VP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TCCC</a:t>
                      </a:r>
                    </a:p>
                  </a:txBody>
                  <a:tcPr/>
                </a:tc>
                <a:extLst>
                  <a:ext uri="{0D108BD9-81ED-4DB2-BD59-A6C34878D82A}">
                    <a16:rowId xmlns:a16="http://schemas.microsoft.com/office/drawing/2014/main" val="1011388087"/>
                  </a:ext>
                </a:extLst>
              </a:tr>
              <a:tr h="267612">
                <a:tc>
                  <a:txBody>
                    <a:bodyPr/>
                    <a:lstStyle/>
                    <a:p>
                      <a:r>
                        <a:rPr lang="en-US" sz="1200" dirty="0">
                          <a:latin typeface="Montserrat" panose="00000500000000000000" pitchFamily="2" charset="0"/>
                        </a:rPr>
                        <a:t>12</a:t>
                      </a:r>
                    </a:p>
                  </a:txBody>
                  <a:tcPr/>
                </a:tc>
                <a:tc>
                  <a:txBody>
                    <a:bodyPr/>
                    <a:lstStyle/>
                    <a:p>
                      <a:pPr algn="l" rtl="0" fontAlgn="ctr"/>
                      <a:r>
                        <a:rPr lang="en-US" sz="1200" b="0" i="0" u="none" strike="noStrike" dirty="0">
                          <a:solidFill>
                            <a:schemeClr val="tx1"/>
                          </a:solidFill>
                          <a:effectLst/>
                          <a:latin typeface="Montserrat" panose="00000500000000000000" pitchFamily="2" charset="0"/>
                        </a:rPr>
                        <a:t>Alex </a:t>
                      </a:r>
                      <a:r>
                        <a:rPr lang="en-US" sz="1200" b="0" i="0" u="none" strike="noStrike" dirty="0" err="1">
                          <a:solidFill>
                            <a:schemeClr val="tx1"/>
                          </a:solidFill>
                          <a:effectLst/>
                          <a:latin typeface="Montserrat" panose="00000500000000000000" pitchFamily="2" charset="0"/>
                        </a:rPr>
                        <a:t>Kavasilas</a:t>
                      </a:r>
                      <a:endParaRPr lang="en-US" sz="1200" b="0" i="0" u="none" strike="noStrike" dirty="0">
                        <a:solidFill>
                          <a:schemeClr val="tx1"/>
                        </a:solidFill>
                        <a:effectLst/>
                        <a:latin typeface="Montserrat" panose="00000500000000000000" pitchFamily="2" charset="0"/>
                      </a:endParaRPr>
                    </a:p>
                  </a:txBody>
                  <a:tcPr marL="76200" marR="6350" marT="635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VP Finance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TCCC</a:t>
                      </a:r>
                    </a:p>
                  </a:txBody>
                  <a:tcPr/>
                </a:tc>
                <a:extLst>
                  <a:ext uri="{0D108BD9-81ED-4DB2-BD59-A6C34878D82A}">
                    <a16:rowId xmlns:a16="http://schemas.microsoft.com/office/drawing/2014/main" val="2390188248"/>
                  </a:ext>
                </a:extLst>
              </a:tr>
              <a:tr h="267612">
                <a:tc>
                  <a:txBody>
                    <a:bodyPr/>
                    <a:lstStyle/>
                    <a:p>
                      <a:r>
                        <a:rPr lang="en-US" sz="1200" dirty="0">
                          <a:latin typeface="Montserrat" panose="00000500000000000000" pitchFamily="2" charset="0"/>
                        </a:rPr>
                        <a:t>13</a:t>
                      </a:r>
                    </a:p>
                  </a:txBody>
                  <a:tcPr/>
                </a:tc>
                <a:tc>
                  <a:txBody>
                    <a:bodyPr/>
                    <a:lstStyle/>
                    <a:p>
                      <a:pPr algn="l" rtl="0" fontAlgn="ctr"/>
                      <a:r>
                        <a:rPr lang="en-US" sz="1200" b="0" i="0" u="none" strike="noStrike" dirty="0">
                          <a:solidFill>
                            <a:schemeClr val="tx1"/>
                          </a:solidFill>
                          <a:effectLst/>
                          <a:latin typeface="Montserrat" panose="00000500000000000000" pitchFamily="2" charset="0"/>
                        </a:rPr>
                        <a:t>Adriana </a:t>
                      </a:r>
                      <a:r>
                        <a:rPr lang="en-US" sz="1200" b="0" i="0" u="none" strike="noStrike" dirty="0" err="1">
                          <a:solidFill>
                            <a:schemeClr val="tx1"/>
                          </a:solidFill>
                          <a:effectLst/>
                          <a:latin typeface="Montserrat" panose="00000500000000000000" pitchFamily="2" charset="0"/>
                        </a:rPr>
                        <a:t>Knackfuss</a:t>
                      </a:r>
                      <a:endParaRPr lang="en-US" sz="1200" b="0" i="0" u="none" strike="noStrike" dirty="0">
                        <a:solidFill>
                          <a:schemeClr val="tx1"/>
                        </a:solidFill>
                        <a:effectLst/>
                        <a:latin typeface="Montserrat" panose="00000500000000000000" pitchFamily="2" charset="0"/>
                      </a:endParaRPr>
                    </a:p>
                  </a:txBody>
                  <a:tcPr marL="76200" marR="6350" marT="635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VP Marketing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TCCC</a:t>
                      </a:r>
                    </a:p>
                  </a:txBody>
                  <a:tcPr/>
                </a:tc>
                <a:extLst>
                  <a:ext uri="{0D108BD9-81ED-4DB2-BD59-A6C34878D82A}">
                    <a16:rowId xmlns:a16="http://schemas.microsoft.com/office/drawing/2014/main" val="493467805"/>
                  </a:ext>
                </a:extLst>
              </a:tr>
              <a:tr h="267612">
                <a:tc>
                  <a:txBody>
                    <a:bodyPr/>
                    <a:lstStyle/>
                    <a:p>
                      <a:r>
                        <a:rPr lang="en-US" sz="1200" dirty="0">
                          <a:latin typeface="Montserrat" panose="00000500000000000000" pitchFamily="2" charset="0"/>
                        </a:rPr>
                        <a:t>14</a:t>
                      </a:r>
                    </a:p>
                  </a:txBody>
                  <a:tcPr/>
                </a:tc>
                <a:tc>
                  <a:txBody>
                    <a:bodyPr/>
                    <a:lstStyle/>
                    <a:p>
                      <a:pPr algn="l" rtl="0" fontAlgn="ctr"/>
                      <a:r>
                        <a:rPr lang="en-US" sz="1200" b="0" i="0" u="none" strike="noStrike" dirty="0">
                          <a:solidFill>
                            <a:schemeClr val="tx1"/>
                          </a:solidFill>
                          <a:effectLst/>
                          <a:latin typeface="Montserrat" panose="00000500000000000000" pitchFamily="2" charset="0"/>
                        </a:rPr>
                        <a:t>Chris </a:t>
                      </a:r>
                      <a:r>
                        <a:rPr lang="en-US" sz="1200" b="0" i="0" u="none" strike="noStrike" dirty="0" err="1">
                          <a:solidFill>
                            <a:schemeClr val="tx1"/>
                          </a:solidFill>
                          <a:effectLst/>
                          <a:latin typeface="Montserrat" panose="00000500000000000000" pitchFamily="2" charset="0"/>
                        </a:rPr>
                        <a:t>Christodoulakis</a:t>
                      </a:r>
                      <a:endParaRPr lang="en-US" sz="1200" b="0" i="0" u="none" strike="noStrike" dirty="0">
                        <a:solidFill>
                          <a:schemeClr val="tx1"/>
                        </a:solidFill>
                        <a:effectLst/>
                        <a:latin typeface="Montserrat" panose="00000500000000000000" pitchFamily="2" charset="0"/>
                      </a:endParaRPr>
                    </a:p>
                  </a:txBody>
                  <a:tcPr marL="76200" marR="6350" marT="6350" marB="0" anchor="ctr"/>
                </a:tc>
                <a:tc>
                  <a:txBody>
                    <a:bodyPr/>
                    <a:lstStyle/>
                    <a:p>
                      <a:r>
                        <a:rPr lang="en-US" sz="1200" dirty="0">
                          <a:latin typeface="Montserrat" panose="00000500000000000000" pitchFamily="2" charset="0"/>
                        </a:rPr>
                        <a:t>Sales Director Nigeria</a:t>
                      </a:r>
                    </a:p>
                  </a:txBody>
                  <a:tcPr/>
                </a:tc>
                <a:tc>
                  <a:txBody>
                    <a:bodyPr/>
                    <a:lstStyle/>
                    <a:p>
                      <a:r>
                        <a:rPr lang="en-US" sz="1200" dirty="0">
                          <a:latin typeface="Montserrat" panose="00000500000000000000" pitchFamily="2" charset="0"/>
                        </a:rPr>
                        <a:t>CCH</a:t>
                      </a:r>
                    </a:p>
                  </a:txBody>
                  <a:tcPr/>
                </a:tc>
                <a:extLst>
                  <a:ext uri="{0D108BD9-81ED-4DB2-BD59-A6C34878D82A}">
                    <a16:rowId xmlns:a16="http://schemas.microsoft.com/office/drawing/2014/main" val="988547298"/>
                  </a:ext>
                </a:extLst>
              </a:tr>
              <a:tr h="267612">
                <a:tc>
                  <a:txBody>
                    <a:bodyPr/>
                    <a:lstStyle/>
                    <a:p>
                      <a:r>
                        <a:rPr lang="en-US" sz="1200" dirty="0">
                          <a:latin typeface="Montserrat" panose="00000500000000000000" pitchFamily="2" charset="0"/>
                        </a:rPr>
                        <a:t>15</a:t>
                      </a:r>
                    </a:p>
                  </a:txBody>
                  <a:tcPr/>
                </a:tc>
                <a:tc>
                  <a:txBody>
                    <a:bodyPr/>
                    <a:lstStyle/>
                    <a:p>
                      <a:pPr algn="l" rtl="0" fontAlgn="ctr"/>
                      <a:r>
                        <a:rPr lang="en-US" sz="1200" b="0" i="0" u="none" strike="noStrike" dirty="0">
                          <a:solidFill>
                            <a:schemeClr val="tx1"/>
                          </a:solidFill>
                          <a:effectLst/>
                          <a:latin typeface="Montserrat" panose="00000500000000000000" pitchFamily="2" charset="0"/>
                        </a:rPr>
                        <a:t>Soji </a:t>
                      </a:r>
                      <a:r>
                        <a:rPr lang="en-US" sz="1200" b="0" i="0" u="none" strike="noStrike" dirty="0" err="1">
                          <a:solidFill>
                            <a:schemeClr val="tx1"/>
                          </a:solidFill>
                          <a:effectLst/>
                          <a:latin typeface="Montserrat" panose="00000500000000000000" pitchFamily="2" charset="0"/>
                        </a:rPr>
                        <a:t>Awotiwon</a:t>
                      </a:r>
                      <a:endParaRPr lang="en-US" sz="1200" b="0" i="0" u="none" strike="noStrike" dirty="0">
                        <a:solidFill>
                          <a:schemeClr val="tx1"/>
                        </a:solidFill>
                        <a:effectLst/>
                        <a:latin typeface="Montserrat" panose="00000500000000000000" pitchFamily="2" charset="0"/>
                      </a:endParaRPr>
                    </a:p>
                  </a:txBody>
                  <a:tcPr marL="76200" marR="6350" marT="6350" marB="0" anchor="ctr"/>
                </a:tc>
                <a:tc>
                  <a:txBody>
                    <a:bodyPr/>
                    <a:lstStyle/>
                    <a:p>
                      <a:r>
                        <a:rPr lang="en-US" sz="1200" dirty="0">
                          <a:latin typeface="Montserrat" panose="00000500000000000000" pitchFamily="2" charset="0"/>
                        </a:rPr>
                        <a:t>Senior Director, Franchise Operations</a:t>
                      </a:r>
                    </a:p>
                  </a:txBody>
                  <a:tcPr/>
                </a:tc>
                <a:tc>
                  <a:txBody>
                    <a:bodyPr/>
                    <a:lstStyle/>
                    <a:p>
                      <a:r>
                        <a:rPr lang="en-US" sz="1200" dirty="0">
                          <a:latin typeface="Montserrat" panose="00000500000000000000" pitchFamily="2" charset="0"/>
                        </a:rPr>
                        <a:t>TCC</a:t>
                      </a:r>
                    </a:p>
                  </a:txBody>
                  <a:tcPr/>
                </a:tc>
                <a:extLst>
                  <a:ext uri="{0D108BD9-81ED-4DB2-BD59-A6C34878D82A}">
                    <a16:rowId xmlns:a16="http://schemas.microsoft.com/office/drawing/2014/main" val="2334949565"/>
                  </a:ext>
                </a:extLst>
              </a:tr>
              <a:tr h="267612">
                <a:tc>
                  <a:txBody>
                    <a:bodyPr/>
                    <a:lstStyle/>
                    <a:p>
                      <a:r>
                        <a:rPr lang="en-US" sz="1200" dirty="0">
                          <a:latin typeface="Montserrat" panose="00000500000000000000" pitchFamily="2" charset="0"/>
                        </a:rPr>
                        <a:t>16</a:t>
                      </a:r>
                    </a:p>
                  </a:txBody>
                  <a:tcPr/>
                </a:tc>
                <a:tc>
                  <a:txBody>
                    <a:bodyPr/>
                    <a:lstStyle/>
                    <a:p>
                      <a:pPr algn="l" rtl="0" fontAlgn="ctr"/>
                      <a:r>
                        <a:rPr lang="en-US" sz="1200" b="0" i="0" u="none" strike="noStrike">
                          <a:solidFill>
                            <a:schemeClr val="tx1"/>
                          </a:solidFill>
                          <a:effectLst/>
                          <a:latin typeface="Montserrat" panose="00000500000000000000" pitchFamily="2" charset="0"/>
                        </a:rPr>
                        <a:t>Tolu Agosun</a:t>
                      </a:r>
                    </a:p>
                  </a:txBody>
                  <a:tcPr marL="76200" marR="6350" marT="6350" marB="0" anchor="ctr"/>
                </a:tc>
                <a:tc>
                  <a:txBody>
                    <a:bodyPr/>
                    <a:lstStyle/>
                    <a:p>
                      <a:r>
                        <a:rPr lang="en-US" sz="1200" dirty="0">
                          <a:latin typeface="Montserrat" panose="00000500000000000000" pitchFamily="2" charset="0"/>
                        </a:rPr>
                        <a:t>Regional Sales Director(Lagos Central)</a:t>
                      </a:r>
                    </a:p>
                  </a:txBody>
                  <a:tcPr/>
                </a:tc>
                <a:tc>
                  <a:txBody>
                    <a:bodyPr/>
                    <a:lstStyle/>
                    <a:p>
                      <a:r>
                        <a:rPr lang="en-US" sz="1200" dirty="0">
                          <a:latin typeface="Montserrat" panose="00000500000000000000" pitchFamily="2" charset="0"/>
                        </a:rPr>
                        <a:t>CCH</a:t>
                      </a:r>
                    </a:p>
                  </a:txBody>
                  <a:tcPr/>
                </a:tc>
                <a:extLst>
                  <a:ext uri="{0D108BD9-81ED-4DB2-BD59-A6C34878D82A}">
                    <a16:rowId xmlns:a16="http://schemas.microsoft.com/office/drawing/2014/main" val="4231758377"/>
                  </a:ext>
                </a:extLst>
              </a:tr>
              <a:tr h="267612">
                <a:tc>
                  <a:txBody>
                    <a:bodyPr/>
                    <a:lstStyle/>
                    <a:p>
                      <a:r>
                        <a:rPr lang="en-US" sz="1200" dirty="0">
                          <a:latin typeface="Montserrat" panose="00000500000000000000" pitchFamily="2" charset="0"/>
                        </a:rPr>
                        <a:t>17</a:t>
                      </a:r>
                    </a:p>
                  </a:txBody>
                  <a:tcPr/>
                </a:tc>
                <a:tc>
                  <a:txBody>
                    <a:bodyPr/>
                    <a:lstStyle/>
                    <a:p>
                      <a:pPr algn="l" rtl="0" fontAlgn="ctr"/>
                      <a:r>
                        <a:rPr lang="en-US" sz="1200" b="0" i="0" u="none" strike="noStrike" dirty="0" err="1">
                          <a:solidFill>
                            <a:schemeClr val="tx1"/>
                          </a:solidFill>
                          <a:effectLst/>
                          <a:latin typeface="Montserrat" panose="00000500000000000000" pitchFamily="2" charset="0"/>
                        </a:rPr>
                        <a:t>Abdulbasit</a:t>
                      </a:r>
                      <a:r>
                        <a:rPr lang="en-US" sz="1200" b="0" i="0" u="none" strike="noStrike" dirty="0">
                          <a:solidFill>
                            <a:schemeClr val="tx1"/>
                          </a:solidFill>
                          <a:effectLst/>
                          <a:latin typeface="Montserrat" panose="00000500000000000000" pitchFamily="2" charset="0"/>
                        </a:rPr>
                        <a:t> Qureshi</a:t>
                      </a:r>
                    </a:p>
                  </a:txBody>
                  <a:tcPr marL="76200" marR="6350" marT="635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anose="00000500000000000000" pitchFamily="2" charset="0"/>
                        </a:rPr>
                        <a:t>Snacks &amp; Coffee Business Manager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anose="00000500000000000000" pitchFamily="2" charset="0"/>
                        </a:rPr>
                        <a:t>CCH</a:t>
                      </a:r>
                    </a:p>
                  </a:txBody>
                  <a:tcPr/>
                </a:tc>
                <a:extLst>
                  <a:ext uri="{0D108BD9-81ED-4DB2-BD59-A6C34878D82A}">
                    <a16:rowId xmlns:a16="http://schemas.microsoft.com/office/drawing/2014/main" val="2920373916"/>
                  </a:ext>
                </a:extLst>
              </a:tr>
            </a:tbl>
          </a:graphicData>
        </a:graphic>
      </p:graphicFrame>
      <p:sp>
        <p:nvSpPr>
          <p:cNvPr id="2" name="TextBox 1">
            <a:extLst>
              <a:ext uri="{FF2B5EF4-FFF2-40B4-BE49-F238E27FC236}">
                <a16:creationId xmlns:a16="http://schemas.microsoft.com/office/drawing/2014/main" id="{A3314A32-3AC9-869A-9050-58A3BC35F0B2}"/>
              </a:ext>
            </a:extLst>
          </p:cNvPr>
          <p:cNvSpPr txBox="1"/>
          <p:nvPr/>
        </p:nvSpPr>
        <p:spPr>
          <a:xfrm>
            <a:off x="183764" y="290733"/>
            <a:ext cx="11927913" cy="3693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40009"/>
                </a:solidFill>
                <a:effectLst/>
                <a:uLnTx/>
                <a:uFillTx/>
                <a:latin typeface="Montserrat" panose="00000500000000000000" pitchFamily="2" charset="0"/>
                <a:ea typeface="+mn-ea"/>
                <a:cs typeface="+mn-cs"/>
              </a:rPr>
              <a:t>Market Visit Routes</a:t>
            </a:r>
            <a:endParaRPr kumimoji="0" lang="en-ZA" sz="1800" b="0"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cxnSp>
        <p:nvCxnSpPr>
          <p:cNvPr id="3" name="Straight Connector 2">
            <a:extLst>
              <a:ext uri="{FF2B5EF4-FFF2-40B4-BE49-F238E27FC236}">
                <a16:creationId xmlns:a16="http://schemas.microsoft.com/office/drawing/2014/main" id="{8FC0FE44-DDB5-569D-40B1-81CF50D4A61B}"/>
              </a:ext>
            </a:extLst>
          </p:cNvPr>
          <p:cNvCxnSpPr>
            <a:cxnSpLocks/>
          </p:cNvCxnSpPr>
          <p:nvPr/>
        </p:nvCxnSpPr>
        <p:spPr>
          <a:xfrm>
            <a:off x="5620010" y="1479101"/>
            <a:ext cx="27432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5CA14DA-8C26-5EC7-70EF-002B4383B9D6}"/>
              </a:ext>
            </a:extLst>
          </p:cNvPr>
          <p:cNvCxnSpPr>
            <a:cxnSpLocks/>
          </p:cNvCxnSpPr>
          <p:nvPr/>
        </p:nvCxnSpPr>
        <p:spPr>
          <a:xfrm>
            <a:off x="3744927" y="1477140"/>
            <a:ext cx="64008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C7DF480-83B0-4712-3AAC-AEBC721025B6}"/>
              </a:ext>
            </a:extLst>
          </p:cNvPr>
          <p:cNvCxnSpPr>
            <a:cxnSpLocks/>
          </p:cNvCxnSpPr>
          <p:nvPr/>
        </p:nvCxnSpPr>
        <p:spPr>
          <a:xfrm>
            <a:off x="4417179" y="1477140"/>
            <a:ext cx="109728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5B71D77-ADDB-2984-A13F-6E8C0B448DE8}"/>
              </a:ext>
            </a:extLst>
          </p:cNvPr>
          <p:cNvCxnSpPr>
            <a:cxnSpLocks/>
          </p:cNvCxnSpPr>
          <p:nvPr/>
        </p:nvCxnSpPr>
        <p:spPr>
          <a:xfrm>
            <a:off x="2384356" y="1484672"/>
            <a:ext cx="1143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6181617-868E-F0F4-6C3F-797558D8ADF0}"/>
              </a:ext>
            </a:extLst>
          </p:cNvPr>
          <p:cNvCxnSpPr>
            <a:cxnSpLocks/>
          </p:cNvCxnSpPr>
          <p:nvPr/>
        </p:nvCxnSpPr>
        <p:spPr>
          <a:xfrm>
            <a:off x="1348601" y="1438246"/>
            <a:ext cx="4663440"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84E8432-1891-3783-ACEA-51B86F59CC97}"/>
              </a:ext>
            </a:extLst>
          </p:cNvPr>
          <p:cNvSpPr/>
          <p:nvPr/>
        </p:nvSpPr>
        <p:spPr>
          <a:xfrm>
            <a:off x="1286512" y="1354328"/>
            <a:ext cx="180622" cy="180620"/>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1" name="TextBox 10">
            <a:extLst>
              <a:ext uri="{FF2B5EF4-FFF2-40B4-BE49-F238E27FC236}">
                <a16:creationId xmlns:a16="http://schemas.microsoft.com/office/drawing/2014/main" id="{FD959F8D-25C9-F84B-F237-CEBE69920D41}"/>
              </a:ext>
            </a:extLst>
          </p:cNvPr>
          <p:cNvSpPr txBox="1"/>
          <p:nvPr/>
        </p:nvSpPr>
        <p:spPr>
          <a:xfrm>
            <a:off x="1038416" y="724668"/>
            <a:ext cx="95955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9.30am</a:t>
            </a:r>
          </a:p>
        </p:txBody>
      </p:sp>
      <p:sp>
        <p:nvSpPr>
          <p:cNvPr id="12" name="TextBox 11">
            <a:extLst>
              <a:ext uri="{FF2B5EF4-FFF2-40B4-BE49-F238E27FC236}">
                <a16:creationId xmlns:a16="http://schemas.microsoft.com/office/drawing/2014/main" id="{30C5620A-8C62-1DAC-0B6E-38ECD030F3D3}"/>
              </a:ext>
            </a:extLst>
          </p:cNvPr>
          <p:cNvSpPr txBox="1"/>
          <p:nvPr/>
        </p:nvSpPr>
        <p:spPr>
          <a:xfrm>
            <a:off x="1026867" y="1032768"/>
            <a:ext cx="10043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Depart George Hotel</a:t>
            </a:r>
          </a:p>
        </p:txBody>
      </p:sp>
      <p:sp>
        <p:nvSpPr>
          <p:cNvPr id="13" name="TextBox 12">
            <a:extLst>
              <a:ext uri="{FF2B5EF4-FFF2-40B4-BE49-F238E27FC236}">
                <a16:creationId xmlns:a16="http://schemas.microsoft.com/office/drawing/2014/main" id="{6CA651C9-E430-B30A-3268-156936EFF823}"/>
              </a:ext>
            </a:extLst>
          </p:cNvPr>
          <p:cNvSpPr txBox="1"/>
          <p:nvPr/>
        </p:nvSpPr>
        <p:spPr>
          <a:xfrm>
            <a:off x="2579350" y="742251"/>
            <a:ext cx="95955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11.00am</a:t>
            </a:r>
          </a:p>
        </p:txBody>
      </p:sp>
      <p:sp>
        <p:nvSpPr>
          <p:cNvPr id="14" name="Oval 13">
            <a:extLst>
              <a:ext uri="{FF2B5EF4-FFF2-40B4-BE49-F238E27FC236}">
                <a16:creationId xmlns:a16="http://schemas.microsoft.com/office/drawing/2014/main" id="{E3DBE19C-780B-949D-D4FD-1A1EF3E3E656}"/>
              </a:ext>
            </a:extLst>
          </p:cNvPr>
          <p:cNvSpPr/>
          <p:nvPr/>
        </p:nvSpPr>
        <p:spPr>
          <a:xfrm>
            <a:off x="2725846" y="1347936"/>
            <a:ext cx="180622" cy="180620"/>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5" name="TextBox 14">
            <a:extLst>
              <a:ext uri="{FF2B5EF4-FFF2-40B4-BE49-F238E27FC236}">
                <a16:creationId xmlns:a16="http://schemas.microsoft.com/office/drawing/2014/main" id="{2133C072-6B08-E0EF-235A-721923D8BB99}"/>
              </a:ext>
            </a:extLst>
          </p:cNvPr>
          <p:cNvSpPr txBox="1"/>
          <p:nvPr/>
        </p:nvSpPr>
        <p:spPr>
          <a:xfrm>
            <a:off x="1512288" y="1528126"/>
            <a:ext cx="95955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Transit </a:t>
            </a:r>
          </a:p>
        </p:txBody>
      </p:sp>
      <p:cxnSp>
        <p:nvCxnSpPr>
          <p:cNvPr id="16" name="Straight Connector 15">
            <a:extLst>
              <a:ext uri="{FF2B5EF4-FFF2-40B4-BE49-F238E27FC236}">
                <a16:creationId xmlns:a16="http://schemas.microsoft.com/office/drawing/2014/main" id="{F9719B22-4341-BB12-DF44-B9A9F90EF807}"/>
              </a:ext>
            </a:extLst>
          </p:cNvPr>
          <p:cNvCxnSpPr>
            <a:cxnSpLocks/>
          </p:cNvCxnSpPr>
          <p:nvPr/>
        </p:nvCxnSpPr>
        <p:spPr>
          <a:xfrm>
            <a:off x="2065445" y="1345676"/>
            <a:ext cx="0" cy="1828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B8145835-BCA8-E88B-DD57-C8567D763113}"/>
              </a:ext>
            </a:extLst>
          </p:cNvPr>
          <p:cNvSpPr/>
          <p:nvPr/>
        </p:nvSpPr>
        <p:spPr>
          <a:xfrm>
            <a:off x="4080512" y="1360720"/>
            <a:ext cx="180622" cy="180620"/>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8" name="Oval 17">
            <a:extLst>
              <a:ext uri="{FF2B5EF4-FFF2-40B4-BE49-F238E27FC236}">
                <a16:creationId xmlns:a16="http://schemas.microsoft.com/office/drawing/2014/main" id="{A76695DF-7EBA-5534-8203-49E5FB03DD0D}"/>
              </a:ext>
            </a:extLst>
          </p:cNvPr>
          <p:cNvSpPr/>
          <p:nvPr/>
        </p:nvSpPr>
        <p:spPr>
          <a:xfrm>
            <a:off x="5519846" y="1354328"/>
            <a:ext cx="180622" cy="180620"/>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cxnSp>
        <p:nvCxnSpPr>
          <p:cNvPr id="19" name="Straight Connector 18">
            <a:extLst>
              <a:ext uri="{FF2B5EF4-FFF2-40B4-BE49-F238E27FC236}">
                <a16:creationId xmlns:a16="http://schemas.microsoft.com/office/drawing/2014/main" id="{A0BB9EF6-C8F3-4D67-BC5C-0FD66BC3E2F3}"/>
              </a:ext>
            </a:extLst>
          </p:cNvPr>
          <p:cNvCxnSpPr>
            <a:cxnSpLocks/>
          </p:cNvCxnSpPr>
          <p:nvPr/>
        </p:nvCxnSpPr>
        <p:spPr>
          <a:xfrm>
            <a:off x="4859445" y="1352068"/>
            <a:ext cx="0" cy="1828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3930184-C779-DFAD-9ABC-6692B13F014F}"/>
              </a:ext>
            </a:extLst>
          </p:cNvPr>
          <p:cNvCxnSpPr>
            <a:cxnSpLocks/>
          </p:cNvCxnSpPr>
          <p:nvPr/>
        </p:nvCxnSpPr>
        <p:spPr>
          <a:xfrm>
            <a:off x="3510424" y="1346422"/>
            <a:ext cx="0" cy="1828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A31EF1-A63E-3F91-695B-3E34F6E86CC3}"/>
              </a:ext>
            </a:extLst>
          </p:cNvPr>
          <p:cNvSpPr txBox="1"/>
          <p:nvPr/>
        </p:nvSpPr>
        <p:spPr>
          <a:xfrm>
            <a:off x="3800355" y="748023"/>
            <a:ext cx="95955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12.10pm</a:t>
            </a:r>
          </a:p>
        </p:txBody>
      </p:sp>
      <p:sp>
        <p:nvSpPr>
          <p:cNvPr id="22" name="TextBox 21">
            <a:extLst>
              <a:ext uri="{FF2B5EF4-FFF2-40B4-BE49-F238E27FC236}">
                <a16:creationId xmlns:a16="http://schemas.microsoft.com/office/drawing/2014/main" id="{D2C18B2A-34C5-A9CE-DFA7-4FD05C86DDED}"/>
              </a:ext>
            </a:extLst>
          </p:cNvPr>
          <p:cNvSpPr txBox="1"/>
          <p:nvPr/>
        </p:nvSpPr>
        <p:spPr>
          <a:xfrm>
            <a:off x="5277392" y="720520"/>
            <a:ext cx="95955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2.00pm</a:t>
            </a:r>
          </a:p>
        </p:txBody>
      </p:sp>
      <p:cxnSp>
        <p:nvCxnSpPr>
          <p:cNvPr id="23" name="Straight Connector 22">
            <a:extLst>
              <a:ext uri="{FF2B5EF4-FFF2-40B4-BE49-F238E27FC236}">
                <a16:creationId xmlns:a16="http://schemas.microsoft.com/office/drawing/2014/main" id="{59980064-28CA-1FC5-8C53-CBE5497FC868}"/>
              </a:ext>
            </a:extLst>
          </p:cNvPr>
          <p:cNvCxnSpPr>
            <a:cxnSpLocks/>
          </p:cNvCxnSpPr>
          <p:nvPr/>
        </p:nvCxnSpPr>
        <p:spPr>
          <a:xfrm>
            <a:off x="1458667" y="1481943"/>
            <a:ext cx="9144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84A765E-8604-F839-23D4-BCE091DE3C89}"/>
              </a:ext>
            </a:extLst>
          </p:cNvPr>
          <p:cNvSpPr txBox="1"/>
          <p:nvPr/>
        </p:nvSpPr>
        <p:spPr>
          <a:xfrm>
            <a:off x="2040044" y="1076242"/>
            <a:ext cx="863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Arrive PnP VI</a:t>
            </a:r>
          </a:p>
        </p:txBody>
      </p:sp>
      <p:sp>
        <p:nvSpPr>
          <p:cNvPr id="25" name="TextBox 24">
            <a:extLst>
              <a:ext uri="{FF2B5EF4-FFF2-40B4-BE49-F238E27FC236}">
                <a16:creationId xmlns:a16="http://schemas.microsoft.com/office/drawing/2014/main" id="{95DD2902-2112-2EBD-1C49-F72348CB51BD}"/>
              </a:ext>
            </a:extLst>
          </p:cNvPr>
          <p:cNvSpPr txBox="1"/>
          <p:nvPr/>
        </p:nvSpPr>
        <p:spPr>
          <a:xfrm>
            <a:off x="2539885" y="1531336"/>
            <a:ext cx="9705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PnP VI Market visit </a:t>
            </a:r>
          </a:p>
        </p:txBody>
      </p:sp>
      <p:cxnSp>
        <p:nvCxnSpPr>
          <p:cNvPr id="26" name="Straight Connector 25">
            <a:extLst>
              <a:ext uri="{FF2B5EF4-FFF2-40B4-BE49-F238E27FC236}">
                <a16:creationId xmlns:a16="http://schemas.microsoft.com/office/drawing/2014/main" id="{EBD25F9E-F0C9-9953-397F-E7723B8552CE}"/>
              </a:ext>
            </a:extLst>
          </p:cNvPr>
          <p:cNvCxnSpPr>
            <a:cxnSpLocks/>
          </p:cNvCxnSpPr>
          <p:nvPr/>
        </p:nvCxnSpPr>
        <p:spPr>
          <a:xfrm>
            <a:off x="3527617" y="1484672"/>
            <a:ext cx="18288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51CC864-FD44-12BD-1D81-BCB001BA32FF}"/>
              </a:ext>
            </a:extLst>
          </p:cNvPr>
          <p:cNvSpPr txBox="1"/>
          <p:nvPr/>
        </p:nvSpPr>
        <p:spPr>
          <a:xfrm>
            <a:off x="3242314" y="1115332"/>
            <a:ext cx="8636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Arrive MDP</a:t>
            </a:r>
          </a:p>
        </p:txBody>
      </p:sp>
      <p:sp>
        <p:nvSpPr>
          <p:cNvPr id="28" name="TextBox 27">
            <a:extLst>
              <a:ext uri="{FF2B5EF4-FFF2-40B4-BE49-F238E27FC236}">
                <a16:creationId xmlns:a16="http://schemas.microsoft.com/office/drawing/2014/main" id="{4A96FE7D-C29B-237B-0A43-DE03C67B2BE2}"/>
              </a:ext>
            </a:extLst>
          </p:cNvPr>
          <p:cNvSpPr txBox="1"/>
          <p:nvPr/>
        </p:nvSpPr>
        <p:spPr>
          <a:xfrm>
            <a:off x="3674114" y="1540507"/>
            <a:ext cx="105577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MDP Visit </a:t>
            </a:r>
          </a:p>
        </p:txBody>
      </p:sp>
      <p:sp>
        <p:nvSpPr>
          <p:cNvPr id="29" name="TextBox 28">
            <a:extLst>
              <a:ext uri="{FF2B5EF4-FFF2-40B4-BE49-F238E27FC236}">
                <a16:creationId xmlns:a16="http://schemas.microsoft.com/office/drawing/2014/main" id="{089CE912-2A90-EA5C-96BB-EEBA8F0512D6}"/>
              </a:ext>
            </a:extLst>
          </p:cNvPr>
          <p:cNvSpPr txBox="1"/>
          <p:nvPr/>
        </p:nvSpPr>
        <p:spPr>
          <a:xfrm>
            <a:off x="4417005" y="1522165"/>
            <a:ext cx="12030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Retail Outlets visit </a:t>
            </a:r>
          </a:p>
        </p:txBody>
      </p:sp>
      <p:sp>
        <p:nvSpPr>
          <p:cNvPr id="30" name="TextBox 29">
            <a:extLst>
              <a:ext uri="{FF2B5EF4-FFF2-40B4-BE49-F238E27FC236}">
                <a16:creationId xmlns:a16="http://schemas.microsoft.com/office/drawing/2014/main" id="{EAD50072-5C5C-9C3F-2E80-AF360BB9BE5D}"/>
              </a:ext>
            </a:extLst>
          </p:cNvPr>
          <p:cNvSpPr txBox="1"/>
          <p:nvPr/>
        </p:nvSpPr>
        <p:spPr>
          <a:xfrm>
            <a:off x="5449840" y="1531336"/>
            <a:ext cx="129231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Visit de-brief </a:t>
            </a:r>
          </a:p>
        </p:txBody>
      </p:sp>
      <p:sp>
        <p:nvSpPr>
          <p:cNvPr id="31" name="TextBox 30">
            <a:extLst>
              <a:ext uri="{FF2B5EF4-FFF2-40B4-BE49-F238E27FC236}">
                <a16:creationId xmlns:a16="http://schemas.microsoft.com/office/drawing/2014/main" id="{F0A2BB1D-650B-AECC-1F0B-260A071C870B}"/>
              </a:ext>
            </a:extLst>
          </p:cNvPr>
          <p:cNvSpPr txBox="1"/>
          <p:nvPr/>
        </p:nvSpPr>
        <p:spPr>
          <a:xfrm>
            <a:off x="4199306" y="992816"/>
            <a:ext cx="10401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Arrive 1</a:t>
            </a:r>
            <a:r>
              <a:rPr kumimoji="0" lang="en-US" sz="900" b="0" i="0" u="none" strike="noStrike" kern="1200" cap="none" spc="0" normalizeH="0" baseline="30000" noProof="0" dirty="0">
                <a:ln>
                  <a:noFill/>
                </a:ln>
                <a:solidFill>
                  <a:prstClr val="black"/>
                </a:solidFill>
                <a:effectLst/>
                <a:uLnTx/>
                <a:uFillTx/>
                <a:latin typeface="Montserrat" panose="00000500000000000000" pitchFamily="2" charset="0"/>
                <a:ea typeface="+mn-ea"/>
                <a:cs typeface="+mn-cs"/>
              </a:rPr>
              <a:t>st</a:t>
            </a:r>
            <a:endParaRPr kumimoji="0" lang="en-US" sz="9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 Retail Outlet </a:t>
            </a:r>
          </a:p>
        </p:txBody>
      </p:sp>
      <p:sp>
        <p:nvSpPr>
          <p:cNvPr id="32" name="Oval 31">
            <a:extLst>
              <a:ext uri="{FF2B5EF4-FFF2-40B4-BE49-F238E27FC236}">
                <a16:creationId xmlns:a16="http://schemas.microsoft.com/office/drawing/2014/main" id="{929E2D03-CDCF-C455-C151-576EB0CFE09D}"/>
              </a:ext>
            </a:extLst>
          </p:cNvPr>
          <p:cNvSpPr/>
          <p:nvPr/>
        </p:nvSpPr>
        <p:spPr>
          <a:xfrm>
            <a:off x="284623" y="1162992"/>
            <a:ext cx="770467" cy="488244"/>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Coke route</a:t>
            </a:r>
          </a:p>
        </p:txBody>
      </p:sp>
    </p:spTree>
    <p:extLst>
      <p:ext uri="{BB962C8B-B14F-4D97-AF65-F5344CB8AC3E}">
        <p14:creationId xmlns:p14="http://schemas.microsoft.com/office/powerpoint/2010/main" val="2014875282"/>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730F7-FA98-6A5E-6B8B-6FA3E3F6839F}"/>
            </a:ext>
          </a:extLst>
        </p:cNvPr>
        <p:cNvGrpSpPr/>
        <p:nvPr/>
      </p:nvGrpSpPr>
      <p:grpSpPr>
        <a:xfrm>
          <a:off x="0" y="0"/>
          <a:ext cx="0" cy="0"/>
          <a:chOff x="0" y="0"/>
          <a:chExt cx="0" cy="0"/>
        </a:xfrm>
      </p:grpSpPr>
      <p:sp>
        <p:nvSpPr>
          <p:cNvPr id="12" name="object 12">
            <a:extLst>
              <a:ext uri="{FF2B5EF4-FFF2-40B4-BE49-F238E27FC236}">
                <a16:creationId xmlns:a16="http://schemas.microsoft.com/office/drawing/2014/main" id="{A905D807-8766-D4DB-C74A-033854198E04}"/>
              </a:ext>
            </a:extLst>
          </p:cNvPr>
          <p:cNvSpPr/>
          <p:nvPr/>
        </p:nvSpPr>
        <p:spPr>
          <a:xfrm>
            <a:off x="1902342" y="6617281"/>
            <a:ext cx="283879" cy="39156"/>
          </a:xfrm>
          <a:custGeom>
            <a:avLst/>
            <a:gdLst/>
            <a:ahLst/>
            <a:cxnLst/>
            <a:rect l="l" t="t" r="r" b="b"/>
            <a:pathLst>
              <a:path w="313055" h="43179">
                <a:moveTo>
                  <a:pt x="156293" y="0"/>
                </a:moveTo>
                <a:lnTo>
                  <a:pt x="95458" y="1684"/>
                </a:lnTo>
                <a:lnTo>
                  <a:pt x="45778" y="6277"/>
                </a:lnTo>
                <a:lnTo>
                  <a:pt x="12282" y="13092"/>
                </a:lnTo>
                <a:lnTo>
                  <a:pt x="0" y="21438"/>
                </a:lnTo>
                <a:lnTo>
                  <a:pt x="12282" y="29782"/>
                </a:lnTo>
                <a:lnTo>
                  <a:pt x="45778" y="36595"/>
                </a:lnTo>
                <a:lnTo>
                  <a:pt x="95458" y="41188"/>
                </a:lnTo>
                <a:lnTo>
                  <a:pt x="156293" y="42872"/>
                </a:lnTo>
                <a:lnTo>
                  <a:pt x="217129" y="41188"/>
                </a:lnTo>
                <a:lnTo>
                  <a:pt x="266809" y="36595"/>
                </a:lnTo>
                <a:lnTo>
                  <a:pt x="300305" y="29782"/>
                </a:lnTo>
                <a:lnTo>
                  <a:pt x="312587" y="21438"/>
                </a:lnTo>
                <a:lnTo>
                  <a:pt x="300305" y="13092"/>
                </a:lnTo>
                <a:lnTo>
                  <a:pt x="266809" y="6277"/>
                </a:lnTo>
                <a:lnTo>
                  <a:pt x="217129" y="1684"/>
                </a:lnTo>
                <a:lnTo>
                  <a:pt x="156293" y="0"/>
                </a:lnTo>
                <a:close/>
              </a:path>
            </a:pathLst>
          </a:custGeom>
          <a:solidFill>
            <a:srgbClr val="000000">
              <a:alpha val="54998"/>
            </a:srgbClr>
          </a:solidFill>
        </p:spPr>
        <p:txBody>
          <a:bodyPr wrap="square" lIns="0" tIns="0" rIns="0" bIns="0" rtlCol="0"/>
          <a:lstStyle/>
          <a:p>
            <a:pPr marL="0" marR="0" lvl="0" indent="0" algn="l" defTabSz="829178"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39" name="Rectangle 38">
            <a:extLst>
              <a:ext uri="{FF2B5EF4-FFF2-40B4-BE49-F238E27FC236}">
                <a16:creationId xmlns:a16="http://schemas.microsoft.com/office/drawing/2014/main" id="{537B6485-CC49-E91C-0A8D-A0554C39D4A4}"/>
              </a:ext>
            </a:extLst>
          </p:cNvPr>
          <p:cNvSpPr/>
          <p:nvPr/>
        </p:nvSpPr>
        <p:spPr>
          <a:xfrm>
            <a:off x="2111811" y="1100437"/>
            <a:ext cx="5988462" cy="27585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829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ontserrat" panose="00000500000000000000" pitchFamily="2" charset="0"/>
                <a:ea typeface="ＭＳ Ｐゴシック" charset="0"/>
                <a:cs typeface="Arial" panose="020B0604020202020204" pitchFamily="34" charset="0"/>
              </a:rPr>
              <a:t>CUSTOMER OVERVIEW</a:t>
            </a:r>
          </a:p>
        </p:txBody>
      </p:sp>
      <p:sp>
        <p:nvSpPr>
          <p:cNvPr id="70" name="TextBox 69">
            <a:extLst>
              <a:ext uri="{FF2B5EF4-FFF2-40B4-BE49-F238E27FC236}">
                <a16:creationId xmlns:a16="http://schemas.microsoft.com/office/drawing/2014/main" id="{B1F7E063-7D0B-D9AC-9B49-F394E256A597}"/>
              </a:ext>
            </a:extLst>
          </p:cNvPr>
          <p:cNvSpPr txBox="1"/>
          <p:nvPr/>
        </p:nvSpPr>
        <p:spPr>
          <a:xfrm>
            <a:off x="31780" y="1493155"/>
            <a:ext cx="4073814" cy="5286062"/>
          </a:xfrm>
          <a:prstGeom prst="rect">
            <a:avLst/>
          </a:prstGeom>
          <a:ln w="3175" cap="sq">
            <a:solidFill>
              <a:srgbClr val="FF0000"/>
            </a:solidFill>
            <a:prstDash val="solid"/>
            <a:miter lim="800000"/>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ＭＳ Ｐゴシック" charset="0"/>
                <a:cs typeface="Calibri" panose="020F0502020204030204" pitchFamily="34" charset="0"/>
              </a:rPr>
              <a:t>Pick n pay is an international modern retail chain that has been in existence for </a:t>
            </a: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Calibri" panose="020F0502020204030204" pitchFamily="34" charset="0"/>
              </a:rPr>
              <a:t>over 5 years within Nigeria. A one stop shopping destination for groceries and household items.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ＭＳ Ｐゴシック" charset="0"/>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tab pos="50800" algn="l"/>
                <a:tab pos="622300" algn="l"/>
                <a:tab pos="2919413" algn="l"/>
              </a:tabLst>
              <a:defRPr/>
            </a:pPr>
            <a:r>
              <a:rPr kumimoji="0" lang="en-US" sz="1250" b="1"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Shoppers</a:t>
            </a:r>
            <a:r>
              <a:rPr kumimoji="0" lang="en-US" sz="1250" b="0" i="0" u="sng" strike="noStrike" kern="1200" cap="none" spc="0" normalizeH="0" baseline="0" noProof="0" dirty="0">
                <a:ln>
                  <a:noFill/>
                </a:ln>
                <a:solidFill>
                  <a:prstClr val="black"/>
                </a:solidFill>
                <a:effectLst/>
                <a:uLnTx/>
                <a:uFillTx/>
                <a:latin typeface="Montserrat" panose="00000500000000000000" pitchFamily="2" charset="0"/>
                <a:ea typeface="+mn-ea"/>
                <a:cs typeface="+mn-cs"/>
              </a:rPr>
              <a:t> </a:t>
            </a: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 High earning urban professionals.</a:t>
            </a:r>
          </a:p>
          <a:p>
            <a:pPr marL="0" marR="0" lvl="0" indent="0" algn="just" defTabSz="914400" rtl="0" eaLnBrk="1" fontAlgn="auto" latinLnBrk="0" hangingPunct="1">
              <a:lnSpc>
                <a:spcPct val="100000"/>
              </a:lnSpc>
              <a:spcBef>
                <a:spcPts val="0"/>
              </a:spcBef>
              <a:spcAft>
                <a:spcPts val="0"/>
              </a:spcAft>
              <a:buClrTx/>
              <a:buSzTx/>
              <a:buFontTx/>
              <a:buNone/>
              <a:tabLst>
                <a:tab pos="50800" algn="l"/>
                <a:tab pos="622300" algn="l"/>
                <a:tab pos="2919413" algn="l"/>
              </a:tabLst>
              <a:defRPr/>
            </a:pPr>
            <a:r>
              <a:rPr kumimoji="0" lang="en-US" sz="1250" b="1"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Shopping Mission </a:t>
            </a: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 Mostly Stock up</a:t>
            </a:r>
            <a:endPar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ＭＳ Ｐゴシック" charset="0"/>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black"/>
                </a:solidFill>
                <a:effectLst/>
                <a:uLnTx/>
                <a:uFillTx/>
                <a:latin typeface="Montserrat" panose="00000500000000000000" pitchFamily="2" charset="0"/>
                <a:ea typeface="ＭＳ Ｐゴシック" charset="0"/>
                <a:cs typeface="Calibri" panose="020F0502020204030204" pitchFamily="34" charset="0"/>
              </a:rPr>
              <a:t>Nigeria Outlet Coverage - </a:t>
            </a: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ＭＳ Ｐゴシック" charset="0"/>
                <a:cs typeface="Calibri" panose="020F0502020204030204" pitchFamily="34" charset="0"/>
              </a:rPr>
              <a:t>2 stores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black"/>
                </a:solidFill>
                <a:effectLst/>
                <a:uLnTx/>
                <a:uFillTx/>
                <a:latin typeface="Montserrat" panose="00000500000000000000" pitchFamily="2" charset="0"/>
                <a:ea typeface="ＭＳ Ｐゴシック" charset="0"/>
                <a:cs typeface="Calibri" panose="020F0502020204030204" pitchFamily="34" charset="0"/>
              </a:rPr>
              <a:t>Pricing strategy</a:t>
            </a: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ＭＳ Ｐゴシック" charset="0"/>
                <a:cs typeface="Calibri" panose="020F0502020204030204" pitchFamily="34" charset="0"/>
              </a:rPr>
              <a:t>– EDLP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tab pos="50800" algn="l"/>
                <a:tab pos="622300" algn="l"/>
                <a:tab pos="2919413" algn="l"/>
              </a:tabLst>
              <a:defRPr/>
            </a:pPr>
            <a:r>
              <a:rPr kumimoji="0" lang="en-US" sz="1250" b="1"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Average  daily footfall per outlet </a:t>
            </a: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  450</a:t>
            </a:r>
          </a:p>
          <a:p>
            <a:pPr marL="0" marR="0" lvl="0" indent="0" algn="just" defTabSz="914400" rtl="0" eaLnBrk="1" fontAlgn="auto" latinLnBrk="0" hangingPunct="1">
              <a:lnSpc>
                <a:spcPct val="100000"/>
              </a:lnSpc>
              <a:spcBef>
                <a:spcPts val="0"/>
              </a:spcBef>
              <a:spcAft>
                <a:spcPts val="0"/>
              </a:spcAft>
              <a:buClrTx/>
              <a:buSzTx/>
              <a:buFontTx/>
              <a:buNone/>
              <a:tabLst>
                <a:tab pos="50800" algn="l"/>
                <a:tab pos="622300" algn="l"/>
                <a:tab pos="2919413" algn="l"/>
              </a:tabLst>
              <a:defRPr/>
            </a:pPr>
            <a:endPar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50" b="1"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Calibri" panose="020F0502020204030204" pitchFamily="34" charset="0"/>
              </a:rPr>
              <a:t>Competitor Analysis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50" b="1"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Calibri" panose="020F0502020204030204" pitchFamily="34" charset="0"/>
              </a:rPr>
              <a:t>Key Competitors</a:t>
            </a:r>
            <a:r>
              <a:rPr kumimoji="0" lang="en-GB" sz="125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Calibri" panose="020F0502020204030204" pitchFamily="34" charset="0"/>
              </a:rPr>
              <a:t>: Shoprite, Spar, LKA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50" b="1"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Calibri" panose="020F0502020204030204" pitchFamily="34" charset="0"/>
              </a:rPr>
              <a:t>Unique Selling Proposition (USP)</a:t>
            </a:r>
            <a:r>
              <a:rPr kumimoji="0" lang="en-GB" sz="125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Calibri" panose="020F0502020204030204" pitchFamily="34" charset="0"/>
              </a:rPr>
              <a:t>:</a:t>
            </a:r>
          </a:p>
          <a:p>
            <a:pPr marL="0" marR="0" lvl="1"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5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Calibri" panose="020F0502020204030204" pitchFamily="34" charset="0"/>
              </a:rPr>
              <a:t>Specialised activations</a:t>
            </a:r>
          </a:p>
          <a:p>
            <a:pPr marL="0" marR="0" lvl="1"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5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Calibri" panose="020F0502020204030204" pitchFamily="34" charset="0"/>
              </a:rPr>
              <a:t>Enhanced customer shopping experience</a:t>
            </a:r>
          </a:p>
          <a:p>
            <a:pPr marL="0" marR="0" lvl="1"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5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Calibri" panose="020F0502020204030204" pitchFamily="34" charset="0"/>
              </a:rPr>
              <a:t>Shop-in-shop concept (Meals, Butchery and Coffee)</a:t>
            </a:r>
          </a:p>
          <a:p>
            <a:pPr marL="0" marR="0" lvl="0" indent="0" algn="just" defTabSz="914400" rtl="0" eaLnBrk="1" fontAlgn="auto" latinLnBrk="0" hangingPunct="1">
              <a:lnSpc>
                <a:spcPct val="100000"/>
              </a:lnSpc>
              <a:spcBef>
                <a:spcPts val="0"/>
              </a:spcBef>
              <a:spcAft>
                <a:spcPts val="0"/>
              </a:spcAft>
              <a:buClrTx/>
              <a:buSzTx/>
              <a:buFontTx/>
              <a:buNone/>
              <a:tabLst>
                <a:tab pos="50800" algn="l"/>
                <a:tab pos="622300" algn="l"/>
                <a:tab pos="2919413" algn="l"/>
              </a:tabLst>
              <a:defRPr/>
            </a:pPr>
            <a:endPar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a:p>
            <a:pPr marL="0" marR="0" lvl="0" indent="0" algn="just" defTabSz="829178" rtl="0" eaLnBrk="1" fontAlgn="auto" latinLnBrk="0" hangingPunct="1">
              <a:lnSpc>
                <a:spcPct val="100000"/>
              </a:lnSpc>
              <a:spcBef>
                <a:spcPts val="0"/>
              </a:spcBef>
              <a:spcAft>
                <a:spcPts val="0"/>
              </a:spcAft>
              <a:buClrTx/>
              <a:buSzTx/>
              <a:buFontTx/>
              <a:buNone/>
              <a:tabLst>
                <a:tab pos="51824" algn="l"/>
                <a:tab pos="623323" algn="l"/>
              </a:tabLst>
              <a:defRPr/>
            </a:pPr>
            <a:r>
              <a:rPr kumimoji="0" lang="en-US" sz="1250" b="1"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FULL YEAR ‘24 Performance       </a:t>
            </a:r>
            <a:endParaRPr kumimoji="0" lang="en-US" sz="1250" b="1" i="0" u="none" strike="noStrike" kern="1200" cap="none" spc="0" normalizeH="0" baseline="0" noProof="0" dirty="0">
              <a:ln>
                <a:noFill/>
              </a:ln>
              <a:solidFill>
                <a:prstClr val="black"/>
              </a:solidFill>
              <a:effectLst/>
              <a:uLnTx/>
              <a:uFillTx/>
              <a:latin typeface="Montserrat" panose="00000500000000000000" pitchFamily="2" charset="0"/>
              <a:ea typeface="Calibri"/>
              <a:cs typeface="Calibri"/>
            </a:endParaRPr>
          </a:p>
          <a:p>
            <a:pPr marL="0" marR="0" lvl="0" indent="0" algn="just" defTabSz="829178" rtl="0" eaLnBrk="1" fontAlgn="auto" latinLnBrk="0" hangingPunct="1">
              <a:lnSpc>
                <a:spcPct val="100000"/>
              </a:lnSpc>
              <a:spcBef>
                <a:spcPts val="0"/>
              </a:spcBef>
              <a:spcAft>
                <a:spcPts val="0"/>
              </a:spcAft>
              <a:buClrTx/>
              <a:buSzTx/>
              <a:buFontTx/>
              <a:buNone/>
              <a:tabLst>
                <a:tab pos="51824" algn="l"/>
                <a:tab pos="623323" algn="l"/>
              </a:tabLst>
              <a:defRPr/>
            </a:pP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Vol – 85.7K UC  (+ xx% vs PY)		</a:t>
            </a:r>
          </a:p>
          <a:p>
            <a:pPr marL="0" marR="0" lvl="0" indent="0" algn="just" defTabSz="829178" rtl="0" eaLnBrk="1" fontAlgn="auto" latinLnBrk="0" hangingPunct="1">
              <a:lnSpc>
                <a:spcPct val="100000"/>
              </a:lnSpc>
              <a:spcBef>
                <a:spcPts val="0"/>
              </a:spcBef>
              <a:spcAft>
                <a:spcPts val="0"/>
              </a:spcAft>
              <a:buClrTx/>
              <a:buSzTx/>
              <a:buFontTx/>
              <a:buNone/>
              <a:tabLst>
                <a:tab pos="51824" algn="l"/>
                <a:tab pos="623323" algn="l"/>
              </a:tabLst>
              <a:defRPr/>
            </a:pPr>
            <a:r>
              <a:rPr kumimoji="0" lang="en-US" sz="1250" b="0" i="0" u="none" strike="noStrike" kern="1200" cap="none" spc="0" normalizeH="0" baseline="0" noProof="0" dirty="0">
                <a:ln>
                  <a:noFill/>
                </a:ln>
                <a:solidFill>
                  <a:srgbClr val="FF0000"/>
                </a:solidFill>
                <a:effectLst/>
                <a:uLnTx/>
                <a:uFillTx/>
                <a:latin typeface="Montserrat" panose="00000500000000000000" pitchFamily="2" charset="0"/>
                <a:ea typeface="+mn-ea"/>
                <a:cs typeface="+mn-cs"/>
              </a:rPr>
              <a:t>NSR: Naira (Euro) +% vs PY</a:t>
            </a:r>
          </a:p>
          <a:p>
            <a:pPr marL="0" marR="0" lvl="0" indent="0" algn="just" defTabSz="914400" rtl="0" eaLnBrk="1" fontAlgn="auto" latinLnBrk="0" hangingPunct="1">
              <a:lnSpc>
                <a:spcPct val="100000"/>
              </a:lnSpc>
              <a:spcBef>
                <a:spcPts val="0"/>
              </a:spcBef>
              <a:spcAft>
                <a:spcPts val="0"/>
              </a:spcAft>
              <a:buClrTx/>
              <a:buSzTx/>
              <a:buFontTx/>
              <a:buNone/>
              <a:tabLst>
                <a:tab pos="50800" algn="l"/>
                <a:tab pos="622300" algn="l"/>
                <a:tab pos="2919413" algn="l"/>
              </a:tabLst>
              <a:defRPr/>
            </a:pPr>
            <a:endParaRPr kumimoji="0" lang="en-US" sz="1250" b="1"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tab pos="50800" algn="l"/>
                <a:tab pos="622300" algn="l"/>
                <a:tab pos="2919413" algn="l"/>
              </a:tabLst>
              <a:defRPr/>
            </a:pPr>
            <a:r>
              <a:rPr kumimoji="0" lang="en-US" sz="1250" b="1"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VI Outlet</a:t>
            </a:r>
          </a:p>
          <a:p>
            <a:pPr marL="0" marR="0" lvl="0" indent="0" algn="just" defTabSz="829178" rtl="0" eaLnBrk="1" fontAlgn="auto" latinLnBrk="0" hangingPunct="1">
              <a:lnSpc>
                <a:spcPct val="100000"/>
              </a:lnSpc>
              <a:spcBef>
                <a:spcPts val="0"/>
              </a:spcBef>
              <a:spcAft>
                <a:spcPts val="0"/>
              </a:spcAft>
              <a:buClrTx/>
              <a:buSzTx/>
              <a:buFontTx/>
              <a:buNone/>
              <a:tabLst>
                <a:tab pos="51824" algn="l"/>
                <a:tab pos="623323" algn="l"/>
              </a:tabLst>
              <a:defRPr/>
            </a:pP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Vol – 47 KUC 		</a:t>
            </a:r>
          </a:p>
          <a:p>
            <a:pPr marL="0" marR="0" lvl="0" indent="0" algn="just" defTabSz="829178" rtl="0" eaLnBrk="1" fontAlgn="auto" latinLnBrk="0" hangingPunct="1">
              <a:lnSpc>
                <a:spcPct val="100000"/>
              </a:lnSpc>
              <a:spcBef>
                <a:spcPts val="0"/>
              </a:spcBef>
              <a:spcAft>
                <a:spcPts val="0"/>
              </a:spcAft>
              <a:buClrTx/>
              <a:buSzTx/>
              <a:buFontTx/>
              <a:buNone/>
              <a:tabLst>
                <a:tab pos="51824" algn="l"/>
                <a:tab pos="623323" algn="l"/>
              </a:tabLst>
              <a:defRPr/>
            </a:pPr>
            <a:r>
              <a:rPr kumimoji="0" lang="en-US" sz="1250" b="0" i="0" u="none" strike="noStrike" kern="1200" cap="none" spc="0" normalizeH="0" baseline="0" noProof="0" dirty="0">
                <a:ln>
                  <a:noFill/>
                </a:ln>
                <a:solidFill>
                  <a:srgbClr val="FF0000"/>
                </a:solidFill>
                <a:effectLst/>
                <a:uLnTx/>
                <a:uFillTx/>
                <a:latin typeface="Montserrat" panose="00000500000000000000" pitchFamily="2" charset="0"/>
                <a:ea typeface="+mn-ea"/>
                <a:cs typeface="+mn-cs"/>
              </a:rPr>
              <a:t>NSR: Naira (Euro) +% vs PY</a:t>
            </a:r>
          </a:p>
        </p:txBody>
      </p:sp>
      <p:sp>
        <p:nvSpPr>
          <p:cNvPr id="16" name="TextBox 15">
            <a:extLst>
              <a:ext uri="{FF2B5EF4-FFF2-40B4-BE49-F238E27FC236}">
                <a16:creationId xmlns:a16="http://schemas.microsoft.com/office/drawing/2014/main" id="{A1B2B237-AC9D-0DAC-B36C-F185546FE169}"/>
              </a:ext>
            </a:extLst>
          </p:cNvPr>
          <p:cNvSpPr txBox="1"/>
          <p:nvPr/>
        </p:nvSpPr>
        <p:spPr>
          <a:xfrm>
            <a:off x="4168902" y="5340362"/>
            <a:ext cx="3958796" cy="1438855"/>
          </a:xfrm>
          <a:prstGeom prst="rect">
            <a:avLst/>
          </a:prstGeom>
          <a:ln w="3175" cap="sq">
            <a:solidFill>
              <a:srgbClr val="FF0000"/>
            </a:solidFill>
            <a:prstDash val="solid"/>
            <a:miter lim="800000"/>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defPPr>
              <a:defRPr lang="en-NG"/>
            </a:defPPr>
            <a:lvl1pPr marR="0" lvl="0" indent="0" algn="just" fontAlgn="auto">
              <a:lnSpc>
                <a:spcPct val="100000"/>
              </a:lnSpc>
              <a:spcBef>
                <a:spcPts val="0"/>
              </a:spcBef>
              <a:spcAft>
                <a:spcPts val="0"/>
              </a:spcAft>
              <a:buClrTx/>
              <a:buSzTx/>
              <a:buFontTx/>
              <a:buNone/>
              <a:tabLst/>
              <a:defRPr kumimoji="0" sz="1200" b="0" i="0" u="none" strike="noStrike" cap="none" spc="0" normalizeH="0" baseline="0">
                <a:ln>
                  <a:noFill/>
                </a:ln>
                <a:solidFill>
                  <a:prstClr val="black"/>
                </a:solidFill>
                <a:effectLst/>
                <a:uLnTx/>
                <a:uFillTx/>
                <a:latin typeface="Effra Corp" panose="020B0603020203020204" pitchFamily="34" charset="0"/>
                <a:ea typeface="Calibri" panose="020F0502020204030204" pitchFamily="34" charset="0"/>
                <a:cs typeface="Calibri" panose="020F050202020403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black"/>
                </a:solidFill>
                <a:effectLst/>
                <a:uLnTx/>
                <a:uFillTx/>
                <a:latin typeface="Montserrat" panose="00000500000000000000" pitchFamily="2" charset="0"/>
                <a:ea typeface="Calibri"/>
                <a:cs typeface="Calibri"/>
              </a:rPr>
              <a:t>Key Priorities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50" b="0" i="0" u="none" strike="noStrike" kern="1200" cap="none" spc="0" normalizeH="0" baseline="0" noProof="0" dirty="0">
                <a:ln>
                  <a:noFill/>
                </a:ln>
                <a:solidFill>
                  <a:prstClr val="black"/>
                </a:solidFill>
                <a:effectLst/>
                <a:uLnTx/>
                <a:uFillTx/>
                <a:latin typeface="Montserrat" panose="00000500000000000000" pitchFamily="2" charset="0"/>
                <a:ea typeface="Calibri"/>
                <a:cs typeface="Calibri"/>
              </a:rPr>
              <a:t>Recruiting with Uplift occasion, leveraging Coke Studio and Coke with meals activation.</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Calibri"/>
                <a:cs typeface="Calibri"/>
              </a:rPr>
              <a:t>Premiumization with Schweppes, Energy, Premium Spirit and Juice.</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Calibri"/>
                <a:cs typeface="Calibri"/>
              </a:rPr>
              <a:t>Experiential execution across CCH Portfolio.</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Calibri"/>
              <a:cs typeface="Calibri"/>
            </a:endParaRPr>
          </a:p>
        </p:txBody>
      </p:sp>
      <p:pic>
        <p:nvPicPr>
          <p:cNvPr id="13" name="Picture 2" descr="Pick n Pay :: Behance">
            <a:extLst>
              <a:ext uri="{FF2B5EF4-FFF2-40B4-BE49-F238E27FC236}">
                <a16:creationId xmlns:a16="http://schemas.microsoft.com/office/drawing/2014/main" id="{FF71BB92-CEAA-FDF3-1055-9952B419AA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58" t="32588" r="8358" b="32588"/>
          <a:stretch/>
        </p:blipFill>
        <p:spPr bwMode="auto">
          <a:xfrm>
            <a:off x="31780" y="1047268"/>
            <a:ext cx="1950188" cy="4294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Chart 16">
            <a:extLst>
              <a:ext uri="{FF2B5EF4-FFF2-40B4-BE49-F238E27FC236}">
                <a16:creationId xmlns:a16="http://schemas.microsoft.com/office/drawing/2014/main" id="{F650F9A3-D629-CA6B-79A0-64C7D420AEDB}"/>
              </a:ext>
            </a:extLst>
          </p:cNvPr>
          <p:cNvGraphicFramePr>
            <a:graphicFrameLocks/>
          </p:cNvGraphicFramePr>
          <p:nvPr/>
        </p:nvGraphicFramePr>
        <p:xfrm>
          <a:off x="4156917" y="1493155"/>
          <a:ext cx="3958797" cy="2678143"/>
        </p:xfrm>
        <a:graphic>
          <a:graphicData uri="http://schemas.openxmlformats.org/drawingml/2006/chart">
            <c:chart xmlns:c="http://schemas.openxmlformats.org/drawingml/2006/chart" xmlns:r="http://schemas.openxmlformats.org/officeDocument/2006/relationships" r:id="rId4"/>
          </a:graphicData>
        </a:graphic>
      </p:graphicFrame>
      <p:pic>
        <p:nvPicPr>
          <p:cNvPr id="2" name="Picture 1" descr="A display of bottles and bottles of soda&#10;&#10;Description automatically generated">
            <a:extLst>
              <a:ext uri="{FF2B5EF4-FFF2-40B4-BE49-F238E27FC236}">
                <a16:creationId xmlns:a16="http://schemas.microsoft.com/office/drawing/2014/main" id="{A6F66C27-DEEC-D674-98C2-7CE74B5F0D92}"/>
              </a:ext>
            </a:extLst>
          </p:cNvPr>
          <p:cNvPicPr>
            <a:picLocks noChangeAspect="1"/>
          </p:cNvPicPr>
          <p:nvPr/>
        </p:nvPicPr>
        <p:blipFill>
          <a:blip r:embed="rId5"/>
          <a:stretch>
            <a:fillRect/>
          </a:stretch>
        </p:blipFill>
        <p:spPr>
          <a:xfrm>
            <a:off x="8191005" y="1100437"/>
            <a:ext cx="3903569" cy="3009285"/>
          </a:xfrm>
          <a:prstGeom prst="rect">
            <a:avLst/>
          </a:prstGeom>
        </p:spPr>
      </p:pic>
      <p:grpSp>
        <p:nvGrpSpPr>
          <p:cNvPr id="4" name="Group 3">
            <a:extLst>
              <a:ext uri="{FF2B5EF4-FFF2-40B4-BE49-F238E27FC236}">
                <a16:creationId xmlns:a16="http://schemas.microsoft.com/office/drawing/2014/main" id="{592E42F0-7184-9F8D-C489-FACFA5A7D6D2}"/>
              </a:ext>
            </a:extLst>
          </p:cNvPr>
          <p:cNvGrpSpPr/>
          <p:nvPr/>
        </p:nvGrpSpPr>
        <p:grpSpPr>
          <a:xfrm>
            <a:off x="8191006" y="4136498"/>
            <a:ext cx="3903569" cy="2642719"/>
            <a:chOff x="8137629" y="4136499"/>
            <a:chExt cx="4054371" cy="2188747"/>
          </a:xfrm>
        </p:grpSpPr>
        <p:pic>
          <p:nvPicPr>
            <p:cNvPr id="41" name="Picture 40" descr="A display of beverages in a store&#10;&#10;Description automatically generated">
              <a:extLst>
                <a:ext uri="{FF2B5EF4-FFF2-40B4-BE49-F238E27FC236}">
                  <a16:creationId xmlns:a16="http://schemas.microsoft.com/office/drawing/2014/main" id="{C68B78F2-99AB-10FB-B336-6661C4A0CFC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988142" y="4141607"/>
              <a:ext cx="984985" cy="2183639"/>
            </a:xfrm>
            <a:prstGeom prst="rect">
              <a:avLst/>
            </a:prstGeom>
          </p:spPr>
        </p:pic>
        <p:pic>
          <p:nvPicPr>
            <p:cNvPr id="33" name="Picture 32" descr="A display of soda bottles and bottles in a store&#10;&#10;Description automatically generated">
              <a:extLst>
                <a:ext uri="{FF2B5EF4-FFF2-40B4-BE49-F238E27FC236}">
                  <a16:creationId xmlns:a16="http://schemas.microsoft.com/office/drawing/2014/main" id="{274E40AF-E70D-1680-FA7B-692CA39D1FBF}"/>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137629" y="4159960"/>
              <a:ext cx="904777" cy="2153959"/>
            </a:xfrm>
            <a:prstGeom prst="rect">
              <a:avLst/>
            </a:prstGeom>
          </p:spPr>
        </p:pic>
        <p:pic>
          <p:nvPicPr>
            <p:cNvPr id="3" name="Picture 2">
              <a:extLst>
                <a:ext uri="{FF2B5EF4-FFF2-40B4-BE49-F238E27FC236}">
                  <a16:creationId xmlns:a16="http://schemas.microsoft.com/office/drawing/2014/main" id="{35609E8D-16F7-126C-572E-091557EBA798}"/>
                </a:ext>
              </a:extLst>
            </p:cNvPr>
            <p:cNvPicPr>
              <a:picLocks noChangeAspect="1"/>
            </p:cNvPicPr>
            <p:nvPr/>
          </p:nvPicPr>
          <p:blipFill>
            <a:blip r:embed="rId8"/>
            <a:stretch>
              <a:fillRect/>
            </a:stretch>
          </p:blipFill>
          <p:spPr>
            <a:xfrm>
              <a:off x="8990404" y="4147117"/>
              <a:ext cx="987807" cy="2152251"/>
            </a:xfrm>
            <a:prstGeom prst="rect">
              <a:avLst/>
            </a:prstGeom>
          </p:spPr>
        </p:pic>
        <p:pic>
          <p:nvPicPr>
            <p:cNvPr id="14" name="Picture 13">
              <a:extLst>
                <a:ext uri="{FF2B5EF4-FFF2-40B4-BE49-F238E27FC236}">
                  <a16:creationId xmlns:a16="http://schemas.microsoft.com/office/drawing/2014/main" id="{BD19111A-4B03-715F-157D-E1710764947C}"/>
                </a:ext>
              </a:extLst>
            </p:cNvPr>
            <p:cNvPicPr>
              <a:picLocks noChangeAspect="1"/>
            </p:cNvPicPr>
            <p:nvPr/>
          </p:nvPicPr>
          <p:blipFill>
            <a:blip r:embed="rId9"/>
            <a:stretch>
              <a:fillRect/>
            </a:stretch>
          </p:blipFill>
          <p:spPr>
            <a:xfrm>
              <a:off x="10979484" y="4136499"/>
              <a:ext cx="1212516" cy="2166571"/>
            </a:xfrm>
            <a:prstGeom prst="rect">
              <a:avLst/>
            </a:prstGeom>
          </p:spPr>
        </p:pic>
      </p:grpSp>
      <p:sp>
        <p:nvSpPr>
          <p:cNvPr id="15" name="TextBox 14">
            <a:extLst>
              <a:ext uri="{FF2B5EF4-FFF2-40B4-BE49-F238E27FC236}">
                <a16:creationId xmlns:a16="http://schemas.microsoft.com/office/drawing/2014/main" id="{5A872FE4-B35E-661C-A88B-C1A34582B8D0}"/>
              </a:ext>
            </a:extLst>
          </p:cNvPr>
          <p:cNvSpPr txBox="1"/>
          <p:nvPr/>
        </p:nvSpPr>
        <p:spPr>
          <a:xfrm>
            <a:off x="4541729" y="344632"/>
            <a:ext cx="3108544" cy="52322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Montserrat"/>
                <a:ea typeface="+mn-ea"/>
                <a:cs typeface="+mn-cs"/>
              </a:rPr>
              <a:t>Pick and Pay VI</a:t>
            </a:r>
            <a:endParaRPr kumimoji="0" lang="en-US" sz="2800" b="1"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19" name="TextBox 18">
            <a:extLst>
              <a:ext uri="{FF2B5EF4-FFF2-40B4-BE49-F238E27FC236}">
                <a16:creationId xmlns:a16="http://schemas.microsoft.com/office/drawing/2014/main" id="{5F2A802C-A9AB-0485-18CC-A8D0CBF6B99D}"/>
              </a:ext>
            </a:extLst>
          </p:cNvPr>
          <p:cNvSpPr txBox="1"/>
          <p:nvPr/>
        </p:nvSpPr>
        <p:spPr>
          <a:xfrm>
            <a:off x="4156918" y="4228762"/>
            <a:ext cx="3958796" cy="1054135"/>
          </a:xfrm>
          <a:prstGeom prst="rect">
            <a:avLst/>
          </a:prstGeom>
          <a:ln w="3175" cap="sq">
            <a:solidFill>
              <a:srgbClr val="FF0000"/>
            </a:solidFill>
            <a:prstDash val="solid"/>
            <a:miter lim="800000"/>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defPPr>
              <a:defRPr lang="en-NG"/>
            </a:defPPr>
            <a:lvl1pPr marR="0" lvl="0" indent="0" algn="just" fontAlgn="auto">
              <a:lnSpc>
                <a:spcPct val="100000"/>
              </a:lnSpc>
              <a:spcBef>
                <a:spcPts val="0"/>
              </a:spcBef>
              <a:spcAft>
                <a:spcPts val="0"/>
              </a:spcAft>
              <a:buClrTx/>
              <a:buSzTx/>
              <a:buFontTx/>
              <a:buNone/>
              <a:tabLst/>
              <a:defRPr kumimoji="0" sz="1200" b="0" i="0" u="none" strike="noStrike" cap="none" spc="0" normalizeH="0" baseline="0">
                <a:ln>
                  <a:noFill/>
                </a:ln>
                <a:solidFill>
                  <a:prstClr val="black"/>
                </a:solidFill>
                <a:effectLst/>
                <a:uLnTx/>
                <a:uFillTx/>
                <a:latin typeface="Effra Corp" panose="020B0603020203020204" pitchFamily="34" charset="0"/>
                <a:ea typeface="Calibri" panose="020F0502020204030204" pitchFamily="34" charset="0"/>
                <a:cs typeface="Calibri" panose="020F050202020403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50" b="1" i="0" u="sng"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Calibri" panose="020F0502020204030204" pitchFamily="34" charset="0"/>
              </a:rPr>
              <a:t>RED Execution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Calibri" panose="020F0502020204030204" pitchFamily="34" charset="0"/>
              </a:rPr>
              <a:t>Points of Interruption ; xx</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Calibri" panose="020F0502020204030204" pitchFamily="34" charset="0"/>
              </a:rPr>
              <a:t>Displays : xx</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Calibri" panose="020F0502020204030204" pitchFamily="34" charset="0"/>
              </a:rPr>
              <a:t>Cooler Quality; 100%</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Calibri" panose="020F0502020204030204" pitchFamily="34" charset="0"/>
              </a:rPr>
              <a:t>RED Index : 91%</a:t>
            </a:r>
          </a:p>
        </p:txBody>
      </p:sp>
      <p:sp>
        <p:nvSpPr>
          <p:cNvPr id="5" name="Rectangle 4">
            <a:extLst>
              <a:ext uri="{FF2B5EF4-FFF2-40B4-BE49-F238E27FC236}">
                <a16:creationId xmlns:a16="http://schemas.microsoft.com/office/drawing/2014/main" id="{2DD5756F-8392-5063-27BE-87312842A2D4}"/>
              </a:ext>
            </a:extLst>
          </p:cNvPr>
          <p:cNvSpPr/>
          <p:nvPr/>
        </p:nvSpPr>
        <p:spPr>
          <a:xfrm>
            <a:off x="2724032" y="5141768"/>
            <a:ext cx="1993392" cy="1371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Update NSR </a:t>
            </a:r>
            <a:endParaRPr kumimoji="0" lang="en-NG"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09455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D5FB6-2A3E-31DC-F562-8F085101EDC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4C9842F-263D-A690-1112-0B3944360D39}"/>
              </a:ext>
            </a:extLst>
          </p:cNvPr>
          <p:cNvSpPr txBox="1"/>
          <p:nvPr/>
        </p:nvSpPr>
        <p:spPr>
          <a:xfrm>
            <a:off x="4782980" y="344632"/>
            <a:ext cx="2626040" cy="369332"/>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ontserrat"/>
                <a:ea typeface="+mn-ea"/>
                <a:cs typeface="+mn-cs"/>
              </a:rPr>
              <a:t>DIVINE TOUCH MDP</a:t>
            </a:r>
            <a:endParaRPr kumimoji="0" lang="en-US" sz="1800" b="1"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4" name="Rectangle: Rounded Corners 3">
            <a:extLst>
              <a:ext uri="{FF2B5EF4-FFF2-40B4-BE49-F238E27FC236}">
                <a16:creationId xmlns:a16="http://schemas.microsoft.com/office/drawing/2014/main" id="{F57C0B08-64C6-62B3-2DCF-7501ECDF9EE3}"/>
              </a:ext>
            </a:extLst>
          </p:cNvPr>
          <p:cNvSpPr/>
          <p:nvPr/>
        </p:nvSpPr>
        <p:spPr>
          <a:xfrm>
            <a:off x="249281" y="939230"/>
            <a:ext cx="2540257" cy="2710444"/>
          </a:xfrm>
          <a:prstGeom prst="roundRect">
            <a:avLst>
              <a:gd name="adj" fmla="val 7240"/>
            </a:avLst>
          </a:prstGeom>
          <a:solidFill>
            <a:schemeClr val="bg1">
              <a:lumMod val="6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30" name="Rectangle: Rounded Corners 29">
            <a:extLst>
              <a:ext uri="{FF2B5EF4-FFF2-40B4-BE49-F238E27FC236}">
                <a16:creationId xmlns:a16="http://schemas.microsoft.com/office/drawing/2014/main" id="{0DD1291C-E172-034E-E4C0-5F8853F30916}"/>
              </a:ext>
            </a:extLst>
          </p:cNvPr>
          <p:cNvSpPr/>
          <p:nvPr/>
        </p:nvSpPr>
        <p:spPr>
          <a:xfrm>
            <a:off x="3027325" y="1007325"/>
            <a:ext cx="5467332" cy="2586838"/>
          </a:xfrm>
          <a:prstGeom prst="roundRect">
            <a:avLst>
              <a:gd name="adj" fmla="val 5952"/>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grpSp>
        <p:nvGrpSpPr>
          <p:cNvPr id="2" name="Group 1">
            <a:extLst>
              <a:ext uri="{FF2B5EF4-FFF2-40B4-BE49-F238E27FC236}">
                <a16:creationId xmlns:a16="http://schemas.microsoft.com/office/drawing/2014/main" id="{9E679A57-8AE0-9E92-F097-484C06E64BEE}"/>
              </a:ext>
            </a:extLst>
          </p:cNvPr>
          <p:cNvGrpSpPr/>
          <p:nvPr/>
        </p:nvGrpSpPr>
        <p:grpSpPr>
          <a:xfrm>
            <a:off x="3027326" y="952896"/>
            <a:ext cx="5467449" cy="508309"/>
            <a:chOff x="3072768" y="1193168"/>
            <a:chExt cx="2540257" cy="508309"/>
          </a:xfrm>
          <a:solidFill>
            <a:srgbClr val="FF0000"/>
          </a:solidFill>
        </p:grpSpPr>
        <p:sp>
          <p:nvSpPr>
            <p:cNvPr id="5146" name="Rectangle: Rounded Corners 5145">
              <a:extLst>
                <a:ext uri="{FF2B5EF4-FFF2-40B4-BE49-F238E27FC236}">
                  <a16:creationId xmlns:a16="http://schemas.microsoft.com/office/drawing/2014/main" id="{1D1810FB-00C4-6F0A-2369-9292DFC53648}"/>
                </a:ext>
              </a:extLst>
            </p:cNvPr>
            <p:cNvSpPr/>
            <p:nvPr/>
          </p:nvSpPr>
          <p:spPr>
            <a:xfrm>
              <a:off x="3072768" y="1193168"/>
              <a:ext cx="2540257" cy="497867"/>
            </a:xfrm>
            <a:prstGeom prst="roundRect">
              <a:avLst>
                <a:gd name="adj" fmla="val 30824"/>
              </a:avLst>
            </a:prstGeom>
            <a:grp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5149" name="Rectangle: Rounded Corners 5148">
              <a:extLst>
                <a:ext uri="{FF2B5EF4-FFF2-40B4-BE49-F238E27FC236}">
                  <a16:creationId xmlns:a16="http://schemas.microsoft.com/office/drawing/2014/main" id="{1D8E05EE-5EFA-FC44-639A-6BFC418888AE}"/>
                </a:ext>
              </a:extLst>
            </p:cNvPr>
            <p:cNvSpPr/>
            <p:nvPr/>
          </p:nvSpPr>
          <p:spPr>
            <a:xfrm>
              <a:off x="3072768" y="1203610"/>
              <a:ext cx="2540257" cy="497867"/>
            </a:xfrm>
            <a:prstGeom prst="roundRect">
              <a:avLst>
                <a:gd name="adj" fmla="val 30442"/>
              </a:avLst>
            </a:prstGeom>
            <a:grp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5137" name="TextBox 5136">
              <a:extLst>
                <a:ext uri="{FF2B5EF4-FFF2-40B4-BE49-F238E27FC236}">
                  <a16:creationId xmlns:a16="http://schemas.microsoft.com/office/drawing/2014/main" id="{6C670521-0B52-26B2-948C-926C9927D0E2}"/>
                </a:ext>
              </a:extLst>
            </p:cNvPr>
            <p:cNvSpPr txBox="1"/>
            <p:nvPr/>
          </p:nvSpPr>
          <p:spPr>
            <a:xfrm>
              <a:off x="3072768" y="1272825"/>
              <a:ext cx="2377572" cy="338554"/>
            </a:xfrm>
            <a:prstGeom prst="rect">
              <a:avLst/>
            </a:prstGeom>
            <a:grpFill/>
          </p:spPr>
          <p:txBody>
            <a:bodyPr wrap="square" lIns="137160" rIns="137160" anchor="ctr" anchorCtr="0">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MDP OVERVIEW</a:t>
              </a:r>
            </a:p>
          </p:txBody>
        </p:sp>
      </p:grpSp>
      <p:sp>
        <p:nvSpPr>
          <p:cNvPr id="5150" name="TextBox 5149">
            <a:extLst>
              <a:ext uri="{FF2B5EF4-FFF2-40B4-BE49-F238E27FC236}">
                <a16:creationId xmlns:a16="http://schemas.microsoft.com/office/drawing/2014/main" id="{13F35B1A-DEB4-8A3A-2B62-E5C5093923F5}"/>
              </a:ext>
            </a:extLst>
          </p:cNvPr>
          <p:cNvSpPr txBox="1"/>
          <p:nvPr/>
        </p:nvSpPr>
        <p:spPr>
          <a:xfrm>
            <a:off x="3057508" y="1608546"/>
            <a:ext cx="6249534" cy="1975477"/>
          </a:xfrm>
          <a:prstGeom prst="rect">
            <a:avLst/>
          </a:prstGeom>
          <a:noFill/>
        </p:spPr>
        <p:txBody>
          <a:bodyPr wrap="square" lIns="137160" tIns="45720" rIns="137160" bIns="45720" anchor="t">
            <a:spAutoFit/>
          </a:bodyPr>
          <a:lstStyle>
            <a:defPPr>
              <a:defRPr lang="en-US"/>
            </a:defPPr>
            <a:lvl1pPr marL="228600" indent="-228600">
              <a:lnSpc>
                <a:spcPts val="1500"/>
              </a:lnSpc>
              <a:spcAft>
                <a:spcPts val="400"/>
              </a:spcAft>
              <a:buFont typeface="+mj-lt"/>
              <a:buAutoNum type="arabicPeriod"/>
              <a:defRPr sz="950" b="0">
                <a:solidFill>
                  <a:schemeClr val="bg1"/>
                </a:solidFill>
                <a:latin typeface="Montserrat" panose="00000500000000000000" pitchFamily="2" charset="0"/>
              </a:defRPr>
            </a:lvl1pPr>
          </a:lstStyle>
          <a:p>
            <a:pPr marL="171450" marR="0" lvl="0" indent="-171450" algn="l" defTabSz="914400" rtl="0" eaLnBrk="1" fontAlgn="auto" latinLnBrk="0" hangingPunct="1">
              <a:lnSpc>
                <a:spcPts val="1500"/>
              </a:lnSpc>
              <a:spcBef>
                <a:spcPts val="0"/>
              </a:spcBef>
              <a:spcAft>
                <a:spcPts val="400"/>
              </a:spcAft>
              <a:buClrTx/>
              <a:buSzTx/>
              <a:buFont typeface="Arial" panose="020B0604020202020204" pitchFamily="34" charset="0"/>
              <a:buChar char="•"/>
              <a:tabLst/>
              <a:defRPr/>
            </a:pPr>
            <a:r>
              <a:rPr kumimoji="0" lang="en-US" sz="1250" b="1" i="0" u="none" strike="noStrike" kern="1200" cap="none" spc="0" normalizeH="0" baseline="0" noProof="0" dirty="0">
                <a:ln>
                  <a:noFill/>
                </a:ln>
                <a:solidFill>
                  <a:prstClr val="black"/>
                </a:solidFill>
                <a:effectLst/>
                <a:uLnTx/>
                <a:uFillTx/>
                <a:latin typeface="Montserrat"/>
                <a:ea typeface="+mn-ea"/>
                <a:cs typeface="+mn-cs"/>
              </a:rPr>
              <a:t>Years in Business: 22 </a:t>
            </a:r>
            <a:r>
              <a:rPr kumimoji="0" lang="en-US" sz="1250" b="0" i="0" u="none" strike="noStrike" kern="1200" cap="none" spc="0" normalizeH="0" baseline="0" noProof="0" dirty="0">
                <a:ln>
                  <a:noFill/>
                </a:ln>
                <a:solidFill>
                  <a:prstClr val="black"/>
                </a:solidFill>
                <a:effectLst/>
                <a:uLnTx/>
                <a:uFillTx/>
                <a:latin typeface="Montserrat"/>
                <a:ea typeface="+mn-ea"/>
                <a:cs typeface="+mn-cs"/>
              </a:rPr>
              <a:t>Years</a:t>
            </a:r>
          </a:p>
          <a:p>
            <a:pPr marL="171450" marR="0" lvl="0" indent="-171450" algn="l" defTabSz="914400" rtl="0" eaLnBrk="1" fontAlgn="auto" latinLnBrk="0" hangingPunct="1">
              <a:lnSpc>
                <a:spcPts val="1500"/>
              </a:lnSpc>
              <a:spcBef>
                <a:spcPts val="0"/>
              </a:spcBef>
              <a:spcAft>
                <a:spcPts val="400"/>
              </a:spcAft>
              <a:buClrTx/>
              <a:buSzTx/>
              <a:buFont typeface="Arial" panose="020B0604020202020204" pitchFamily="34" charset="0"/>
              <a:buChar char="•"/>
              <a:tabLst/>
              <a:defRPr/>
            </a:pPr>
            <a:r>
              <a:rPr kumimoji="0" lang="en-US" sz="1250" b="1" i="0" u="none" strike="noStrike" kern="1200" cap="none" spc="0" normalizeH="0" baseline="0" noProof="0" dirty="0">
                <a:ln>
                  <a:noFill/>
                </a:ln>
                <a:solidFill>
                  <a:prstClr val="black"/>
                </a:solidFill>
                <a:effectLst/>
                <a:uLnTx/>
                <a:uFillTx/>
                <a:latin typeface="Montserrat"/>
                <a:ea typeface="+mn-ea"/>
                <a:cs typeface="+mn-cs"/>
              </a:rPr>
              <a:t>Staff Strength: 16</a:t>
            </a:r>
            <a:endParaRPr kumimoji="0" lang="en-US" sz="1250" b="0" i="0" u="none" strike="noStrike" kern="1200" cap="none" spc="0" normalizeH="0" baseline="0" noProof="0" dirty="0">
              <a:ln>
                <a:noFill/>
              </a:ln>
              <a:solidFill>
                <a:prstClr val="black"/>
              </a:solidFill>
              <a:effectLst/>
              <a:uLnTx/>
              <a:uFillTx/>
              <a:latin typeface="Montserrat"/>
              <a:ea typeface="+mn-ea"/>
              <a:cs typeface="+mn-cs"/>
            </a:endParaRPr>
          </a:p>
          <a:p>
            <a:pPr marL="171450" marR="0" lvl="0" indent="-171450" algn="l" defTabSz="914400" rtl="0" eaLnBrk="1" fontAlgn="auto" latinLnBrk="0" hangingPunct="1">
              <a:lnSpc>
                <a:spcPts val="1500"/>
              </a:lnSpc>
              <a:spcBef>
                <a:spcPts val="0"/>
              </a:spcBef>
              <a:spcAft>
                <a:spcPts val="400"/>
              </a:spcAft>
              <a:buClrTx/>
              <a:buSzTx/>
              <a:buFont typeface="Arial" panose="020B0604020202020204" pitchFamily="34" charset="0"/>
              <a:buChar char="•"/>
              <a:tabLst/>
              <a:defRPr/>
            </a:pPr>
            <a:r>
              <a:rPr kumimoji="0" lang="en-US" sz="1250" b="1" i="0" u="none" strike="noStrike" kern="1200" cap="none" spc="0" normalizeH="0" baseline="0" noProof="0" dirty="0">
                <a:ln>
                  <a:noFill/>
                </a:ln>
                <a:solidFill>
                  <a:prstClr val="black"/>
                </a:solidFill>
                <a:effectLst/>
                <a:uLnTx/>
                <a:uFillTx/>
                <a:latin typeface="Montserrat"/>
                <a:ea typeface="+mn-ea"/>
                <a:cs typeface="+mn-cs"/>
              </a:rPr>
              <a:t>Growth Rate vs LY: </a:t>
            </a:r>
            <a:r>
              <a:rPr kumimoji="0" lang="en-US" sz="1250" b="0" i="0" u="none" strike="noStrike" kern="1200" cap="none" spc="0" normalizeH="0" baseline="0" noProof="0" dirty="0">
                <a:ln>
                  <a:noFill/>
                </a:ln>
                <a:solidFill>
                  <a:prstClr val="black"/>
                </a:solidFill>
                <a:effectLst/>
                <a:uLnTx/>
                <a:uFillTx/>
                <a:latin typeface="Montserrat"/>
                <a:ea typeface="+mn-ea"/>
                <a:cs typeface="+mn-cs"/>
              </a:rPr>
              <a:t>18% physical and 15% Unit growth over PY</a:t>
            </a:r>
          </a:p>
          <a:p>
            <a:pPr marL="171450" marR="0" lvl="0" indent="-171450" algn="l" defTabSz="914400" rtl="0" eaLnBrk="1" fontAlgn="auto" latinLnBrk="0" hangingPunct="1">
              <a:lnSpc>
                <a:spcPts val="1500"/>
              </a:lnSpc>
              <a:spcBef>
                <a:spcPts val="0"/>
              </a:spcBef>
              <a:spcAft>
                <a:spcPts val="400"/>
              </a:spcAft>
              <a:buClrTx/>
              <a:buSzTx/>
              <a:buFont typeface="Arial" panose="020B0604020202020204" pitchFamily="34" charset="0"/>
              <a:buChar char="•"/>
              <a:tabLst/>
              <a:defRPr/>
            </a:pPr>
            <a:r>
              <a:rPr kumimoji="0" lang="en-US" sz="1250" b="1" i="0" u="none" strike="noStrike" kern="1200" cap="none" spc="0" normalizeH="0" baseline="0" noProof="0" dirty="0">
                <a:ln>
                  <a:noFill/>
                </a:ln>
                <a:solidFill>
                  <a:prstClr val="black"/>
                </a:solidFill>
                <a:effectLst/>
                <a:uLnTx/>
                <a:uFillTx/>
                <a:latin typeface="Montserrat"/>
                <a:ea typeface="+mn-ea"/>
                <a:cs typeface="+mn-cs"/>
              </a:rPr>
              <a:t>Avg. Monthly Volume: </a:t>
            </a:r>
            <a:r>
              <a:rPr kumimoji="0" lang="en-US" sz="1250" b="0" i="0" u="none" strike="noStrike" kern="1200" cap="none" spc="0" normalizeH="0" baseline="0" noProof="0" dirty="0">
                <a:ln>
                  <a:noFill/>
                </a:ln>
                <a:solidFill>
                  <a:prstClr val="black"/>
                </a:solidFill>
                <a:effectLst/>
                <a:uLnTx/>
                <a:uFillTx/>
                <a:latin typeface="Montserrat"/>
                <a:ea typeface="+mn-ea"/>
                <a:cs typeface="+mn-cs"/>
              </a:rPr>
              <a:t> 50KPhC</a:t>
            </a:r>
          </a:p>
          <a:p>
            <a:pPr marL="171450" marR="0" lvl="0" indent="-171450" algn="l" defTabSz="914400" rtl="0" eaLnBrk="1" fontAlgn="auto" latinLnBrk="0" hangingPunct="1">
              <a:lnSpc>
                <a:spcPts val="1500"/>
              </a:lnSpc>
              <a:spcBef>
                <a:spcPts val="0"/>
              </a:spcBef>
              <a:spcAft>
                <a:spcPts val="400"/>
              </a:spcAft>
              <a:buClrTx/>
              <a:buSzTx/>
              <a:buFont typeface="Arial" panose="020B0604020202020204" pitchFamily="34" charset="0"/>
              <a:buChar char="•"/>
              <a:tabLst/>
              <a:defRPr/>
            </a:pPr>
            <a:r>
              <a:rPr kumimoji="0" lang="en-US" sz="1250" b="1" i="0" u="none" strike="noStrike" kern="1200" cap="none" spc="0" normalizeH="0" baseline="0" noProof="0" dirty="0">
                <a:ln>
                  <a:noFill/>
                </a:ln>
                <a:solidFill>
                  <a:prstClr val="black"/>
                </a:solidFill>
                <a:effectLst/>
                <a:uLnTx/>
                <a:uFillTx/>
                <a:latin typeface="Montserrat"/>
                <a:ea typeface="+mn-ea"/>
                <a:cs typeface="+mn-cs"/>
              </a:rPr>
              <a:t>Revenue : 11,583 Euros</a:t>
            </a:r>
            <a:r>
              <a:rPr kumimoji="0" lang="en-US" sz="1250" b="0" i="0" u="none" strike="noStrike" kern="1200" cap="none" spc="0" normalizeH="0" baseline="0" noProof="0" dirty="0">
                <a:ln>
                  <a:noFill/>
                </a:ln>
                <a:solidFill>
                  <a:srgbClr val="FF0000"/>
                </a:solidFill>
                <a:effectLst/>
                <a:uLnTx/>
                <a:uFillTx/>
                <a:latin typeface="Montserrat"/>
                <a:ea typeface="+mn-ea"/>
                <a:cs typeface="+mn-cs"/>
              </a:rPr>
              <a:t> </a:t>
            </a:r>
            <a:r>
              <a:rPr kumimoji="0" lang="en-US" sz="1250" b="0" i="0" u="none" strike="noStrike" kern="1200" cap="none" spc="0" normalizeH="0" baseline="0" noProof="0" dirty="0">
                <a:ln>
                  <a:noFill/>
                </a:ln>
                <a:solidFill>
                  <a:prstClr val="black"/>
                </a:solidFill>
                <a:effectLst/>
                <a:uLnTx/>
                <a:uFillTx/>
                <a:latin typeface="Montserrat"/>
                <a:ea typeface="+mn-ea"/>
                <a:cs typeface="+mn-cs"/>
              </a:rPr>
              <a:t>+54% vs PY</a:t>
            </a:r>
          </a:p>
          <a:p>
            <a:pPr marL="171450" marR="0" lvl="0" indent="-171450" algn="l" defTabSz="914400" rtl="0" eaLnBrk="1" fontAlgn="auto" latinLnBrk="0" hangingPunct="1">
              <a:lnSpc>
                <a:spcPts val="1500"/>
              </a:lnSpc>
              <a:spcBef>
                <a:spcPts val="0"/>
              </a:spcBef>
              <a:spcAft>
                <a:spcPts val="400"/>
              </a:spcAft>
              <a:buClrTx/>
              <a:buSzTx/>
              <a:buFont typeface="Arial" panose="020B0604020202020204" pitchFamily="34" charset="0"/>
              <a:buChar char="•"/>
              <a:tabLst/>
              <a:defRPr/>
            </a:pPr>
            <a:r>
              <a:rPr kumimoji="0" lang="en-US" sz="1250" b="1" i="0" u="none" strike="noStrike" kern="1200" cap="none" spc="0" normalizeH="0" baseline="0" noProof="0" dirty="0">
                <a:ln>
                  <a:noFill/>
                </a:ln>
                <a:solidFill>
                  <a:prstClr val="black"/>
                </a:solidFill>
                <a:effectLst/>
                <a:uLnTx/>
                <a:uFillTx/>
                <a:latin typeface="Montserrat"/>
                <a:ea typeface="+mn-ea"/>
                <a:cs typeface="+mn-cs"/>
              </a:rPr>
              <a:t>Number of Business Developers: 4</a:t>
            </a:r>
            <a:r>
              <a:rPr kumimoji="0" lang="en-US" sz="1250" b="0" i="0" u="none" strike="noStrike" kern="1200" cap="none" spc="0" normalizeH="0" baseline="0" noProof="0" dirty="0">
                <a:ln>
                  <a:noFill/>
                </a:ln>
                <a:solidFill>
                  <a:prstClr val="black"/>
                </a:solidFill>
                <a:effectLst/>
                <a:uLnTx/>
                <a:uFillTx/>
                <a:latin typeface="Montserrat"/>
                <a:ea typeface="+mn-ea"/>
                <a:cs typeface="+mn-cs"/>
              </a:rPr>
              <a:t> (Four)</a:t>
            </a:r>
          </a:p>
          <a:p>
            <a:pPr marL="171450" marR="0" lvl="0" indent="-171450" algn="l" defTabSz="914400" rtl="0" eaLnBrk="1" fontAlgn="auto" latinLnBrk="0" hangingPunct="1">
              <a:lnSpc>
                <a:spcPts val="1500"/>
              </a:lnSpc>
              <a:spcBef>
                <a:spcPts val="0"/>
              </a:spcBef>
              <a:spcAft>
                <a:spcPts val="400"/>
              </a:spcAft>
              <a:buClrTx/>
              <a:buSzTx/>
              <a:buFont typeface="Arial" panose="020B0604020202020204" pitchFamily="34" charset="0"/>
              <a:buChar char="•"/>
              <a:tabLst/>
              <a:defRPr/>
            </a:pPr>
            <a:r>
              <a:rPr kumimoji="0" lang="en-US" sz="1250" b="1" i="0" u="none" strike="noStrike" kern="1200" cap="none" spc="0" normalizeH="0" baseline="0" noProof="0" dirty="0">
                <a:ln>
                  <a:noFill/>
                </a:ln>
                <a:solidFill>
                  <a:prstClr val="black"/>
                </a:solidFill>
                <a:effectLst/>
                <a:uLnTx/>
                <a:uFillTx/>
                <a:latin typeface="Montserrat"/>
                <a:ea typeface="+mn-ea"/>
                <a:cs typeface="+mn-cs"/>
              </a:rPr>
              <a:t>Number of Trucks: 4</a:t>
            </a:r>
            <a:r>
              <a:rPr kumimoji="0" lang="en-US" sz="1250" b="0" i="0" u="none" strike="noStrike" kern="1200" cap="none" spc="0" normalizeH="0" baseline="0" noProof="0" dirty="0">
                <a:ln>
                  <a:noFill/>
                </a:ln>
                <a:solidFill>
                  <a:prstClr val="black"/>
                </a:solidFill>
                <a:effectLst/>
                <a:uLnTx/>
                <a:uFillTx/>
                <a:latin typeface="Montserrat"/>
                <a:ea typeface="+mn-ea"/>
                <a:cs typeface="+mn-cs"/>
              </a:rPr>
              <a:t> (Four)</a:t>
            </a:r>
          </a:p>
          <a:p>
            <a:pPr marL="171450" marR="0" lvl="0" indent="-171450" algn="l" defTabSz="914400" rtl="0" eaLnBrk="1" fontAlgn="auto" latinLnBrk="0" hangingPunct="1">
              <a:lnSpc>
                <a:spcPts val="1500"/>
              </a:lnSpc>
              <a:spcBef>
                <a:spcPts val="0"/>
              </a:spcBef>
              <a:spcAft>
                <a:spcPts val="400"/>
              </a:spcAft>
              <a:buClrTx/>
              <a:buSzTx/>
              <a:buFont typeface="Arial" panose="020B0604020202020204" pitchFamily="34" charset="0"/>
              <a:buChar char="•"/>
              <a:tabLst/>
              <a:defRPr/>
            </a:pPr>
            <a:r>
              <a:rPr kumimoji="0" lang="en-US" sz="1250" b="1" i="0" u="none" strike="noStrike" kern="1200" cap="none" spc="0" normalizeH="0" baseline="0" noProof="0" dirty="0">
                <a:ln>
                  <a:noFill/>
                </a:ln>
                <a:solidFill>
                  <a:prstClr val="black"/>
                </a:solidFill>
                <a:effectLst/>
                <a:uLnTx/>
                <a:uFillTx/>
                <a:latin typeface="Montserrat"/>
                <a:ea typeface="+mn-ea"/>
                <a:cs typeface="+mn-cs"/>
              </a:rPr>
              <a:t>Warehouse Capacity: </a:t>
            </a:r>
            <a:r>
              <a:rPr kumimoji="0" lang="en-US" sz="1250" b="0" i="0" u="none" strike="noStrike" kern="1200" cap="none" spc="0" normalizeH="0" baseline="0" noProof="0" dirty="0">
                <a:ln>
                  <a:noFill/>
                </a:ln>
                <a:solidFill>
                  <a:prstClr val="black"/>
                </a:solidFill>
                <a:effectLst/>
                <a:uLnTx/>
                <a:uFillTx/>
                <a:latin typeface="Montserrat"/>
                <a:ea typeface="+mn-ea"/>
                <a:cs typeface="+mn-cs"/>
              </a:rPr>
              <a:t>925sqm / 60K cases</a:t>
            </a:r>
          </a:p>
        </p:txBody>
      </p:sp>
      <p:sp>
        <p:nvSpPr>
          <p:cNvPr id="5176" name="Rectangle: Rounded Corners 5175">
            <a:extLst>
              <a:ext uri="{FF2B5EF4-FFF2-40B4-BE49-F238E27FC236}">
                <a16:creationId xmlns:a16="http://schemas.microsoft.com/office/drawing/2014/main" id="{3EC2BDAF-FA66-6906-BAB9-3FF161BF0FF8}"/>
              </a:ext>
            </a:extLst>
          </p:cNvPr>
          <p:cNvSpPr/>
          <p:nvPr/>
        </p:nvSpPr>
        <p:spPr>
          <a:xfrm>
            <a:off x="106072" y="3893909"/>
            <a:ext cx="4809664" cy="2727079"/>
          </a:xfrm>
          <a:prstGeom prst="roundRect">
            <a:avLst>
              <a:gd name="adj" fmla="val 5952"/>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grpSp>
        <p:nvGrpSpPr>
          <p:cNvPr id="15" name="Group 14">
            <a:extLst>
              <a:ext uri="{FF2B5EF4-FFF2-40B4-BE49-F238E27FC236}">
                <a16:creationId xmlns:a16="http://schemas.microsoft.com/office/drawing/2014/main" id="{4E363DC7-EDB4-2EEF-B2E9-7047438777C6}"/>
              </a:ext>
            </a:extLst>
          </p:cNvPr>
          <p:cNvGrpSpPr/>
          <p:nvPr/>
        </p:nvGrpSpPr>
        <p:grpSpPr>
          <a:xfrm>
            <a:off x="106072" y="3893912"/>
            <a:ext cx="4809664" cy="508310"/>
            <a:chOff x="385824" y="3859572"/>
            <a:chExt cx="2164777" cy="508309"/>
          </a:xfrm>
          <a:solidFill>
            <a:srgbClr val="FF0000"/>
          </a:solidFill>
        </p:grpSpPr>
        <p:sp>
          <p:nvSpPr>
            <p:cNvPr id="5177" name="Rectangle: Rounded Corners 5176">
              <a:extLst>
                <a:ext uri="{FF2B5EF4-FFF2-40B4-BE49-F238E27FC236}">
                  <a16:creationId xmlns:a16="http://schemas.microsoft.com/office/drawing/2014/main" id="{B33BD84C-A779-D4A6-8F0B-4E1946B02330}"/>
                </a:ext>
              </a:extLst>
            </p:cNvPr>
            <p:cNvSpPr/>
            <p:nvPr/>
          </p:nvSpPr>
          <p:spPr>
            <a:xfrm>
              <a:off x="385824" y="3859572"/>
              <a:ext cx="2164777" cy="497867"/>
            </a:xfrm>
            <a:prstGeom prst="roundRect">
              <a:avLst>
                <a:gd name="adj" fmla="val 30824"/>
              </a:avLst>
            </a:prstGeom>
            <a:grp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5178" name="Rectangle: Rounded Corners 5177">
              <a:extLst>
                <a:ext uri="{FF2B5EF4-FFF2-40B4-BE49-F238E27FC236}">
                  <a16:creationId xmlns:a16="http://schemas.microsoft.com/office/drawing/2014/main" id="{9105FFB2-FF0C-7F21-302C-4B42DDC68551}"/>
                </a:ext>
              </a:extLst>
            </p:cNvPr>
            <p:cNvSpPr/>
            <p:nvPr/>
          </p:nvSpPr>
          <p:spPr>
            <a:xfrm>
              <a:off x="385824" y="3870014"/>
              <a:ext cx="2164777" cy="497867"/>
            </a:xfrm>
            <a:prstGeom prst="roundRect">
              <a:avLst>
                <a:gd name="adj" fmla="val 30442"/>
              </a:avLst>
            </a:prstGeom>
            <a:grp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5179" name="TextBox 5178">
              <a:extLst>
                <a:ext uri="{FF2B5EF4-FFF2-40B4-BE49-F238E27FC236}">
                  <a16:creationId xmlns:a16="http://schemas.microsoft.com/office/drawing/2014/main" id="{868584CC-5FE0-DD33-26F9-CF1257BF944C}"/>
                </a:ext>
              </a:extLst>
            </p:cNvPr>
            <p:cNvSpPr txBox="1"/>
            <p:nvPr/>
          </p:nvSpPr>
          <p:spPr>
            <a:xfrm>
              <a:off x="385824" y="3954616"/>
              <a:ext cx="2164777" cy="307777"/>
            </a:xfrm>
            <a:prstGeom prst="rect">
              <a:avLst/>
            </a:prstGeom>
            <a:grpFill/>
          </p:spPr>
          <p:txBody>
            <a:bodyPr wrap="square" lIns="137160" rIns="137160" anchor="ctr" anchorCtr="0">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MDP OUTLET PROFILE</a:t>
              </a:r>
            </a:p>
          </p:txBody>
        </p:sp>
      </p:grpSp>
      <p:sp>
        <p:nvSpPr>
          <p:cNvPr id="5180" name="TextBox 5179">
            <a:extLst>
              <a:ext uri="{FF2B5EF4-FFF2-40B4-BE49-F238E27FC236}">
                <a16:creationId xmlns:a16="http://schemas.microsoft.com/office/drawing/2014/main" id="{E7A25608-E818-00D3-7D84-7D468AA4E854}"/>
              </a:ext>
            </a:extLst>
          </p:cNvPr>
          <p:cNvSpPr txBox="1"/>
          <p:nvPr/>
        </p:nvSpPr>
        <p:spPr>
          <a:xfrm>
            <a:off x="-34780" y="4464927"/>
            <a:ext cx="4093831" cy="259045"/>
          </a:xfrm>
          <a:prstGeom prst="rect">
            <a:avLst/>
          </a:prstGeom>
          <a:noFill/>
        </p:spPr>
        <p:txBody>
          <a:bodyPr wrap="square" lIns="137160" tIns="45720" rIns="137160" bIns="45720" anchor="t">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50" b="1" i="0" u="none" strike="noStrike" kern="1200" cap="none" spc="0" normalizeH="0" baseline="0" noProof="0">
                <a:ln>
                  <a:noFill/>
                </a:ln>
                <a:solidFill>
                  <a:prstClr val="black"/>
                </a:solidFill>
                <a:effectLst/>
                <a:uLnTx/>
                <a:uFillTx/>
                <a:latin typeface="Montserrat"/>
                <a:ea typeface="+mn-ea"/>
                <a:cs typeface="+mn-cs"/>
              </a:rPr>
              <a:t>Coverage in Trade: 666</a:t>
            </a:r>
            <a:endPar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5228" name="Rectangle: Rounded Corners 5227">
            <a:extLst>
              <a:ext uri="{FF2B5EF4-FFF2-40B4-BE49-F238E27FC236}">
                <a16:creationId xmlns:a16="http://schemas.microsoft.com/office/drawing/2014/main" id="{54C64440-0D0F-55B8-DD8C-761C14396D45}"/>
              </a:ext>
            </a:extLst>
          </p:cNvPr>
          <p:cNvSpPr/>
          <p:nvPr/>
        </p:nvSpPr>
        <p:spPr>
          <a:xfrm>
            <a:off x="4988069" y="3914796"/>
            <a:ext cx="3344690" cy="2727079"/>
          </a:xfrm>
          <a:prstGeom prst="roundRect">
            <a:avLst>
              <a:gd name="adj" fmla="val 5952"/>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grpSp>
        <p:nvGrpSpPr>
          <p:cNvPr id="17" name="Group 16">
            <a:extLst>
              <a:ext uri="{FF2B5EF4-FFF2-40B4-BE49-F238E27FC236}">
                <a16:creationId xmlns:a16="http://schemas.microsoft.com/office/drawing/2014/main" id="{DE7D4CB8-BDA5-6CA6-0E16-F3117080C753}"/>
              </a:ext>
            </a:extLst>
          </p:cNvPr>
          <p:cNvGrpSpPr/>
          <p:nvPr/>
        </p:nvGrpSpPr>
        <p:grpSpPr>
          <a:xfrm>
            <a:off x="4988070" y="3914798"/>
            <a:ext cx="3344689" cy="508309"/>
            <a:chOff x="2699718" y="3859572"/>
            <a:chExt cx="2164777" cy="508309"/>
          </a:xfrm>
          <a:solidFill>
            <a:srgbClr val="FF0000"/>
          </a:solidFill>
        </p:grpSpPr>
        <p:sp>
          <p:nvSpPr>
            <p:cNvPr id="5229" name="Rectangle: Rounded Corners 5228">
              <a:extLst>
                <a:ext uri="{FF2B5EF4-FFF2-40B4-BE49-F238E27FC236}">
                  <a16:creationId xmlns:a16="http://schemas.microsoft.com/office/drawing/2014/main" id="{BE404E81-D2C7-7BB9-F60F-9073F93D6AB4}"/>
                </a:ext>
              </a:extLst>
            </p:cNvPr>
            <p:cNvSpPr/>
            <p:nvPr/>
          </p:nvSpPr>
          <p:spPr>
            <a:xfrm>
              <a:off x="2699718" y="3859572"/>
              <a:ext cx="2164777" cy="497867"/>
            </a:xfrm>
            <a:prstGeom prst="roundRect">
              <a:avLst>
                <a:gd name="adj" fmla="val 30824"/>
              </a:avLst>
            </a:prstGeom>
            <a:grp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5230" name="Rectangle: Rounded Corners 5229">
              <a:extLst>
                <a:ext uri="{FF2B5EF4-FFF2-40B4-BE49-F238E27FC236}">
                  <a16:creationId xmlns:a16="http://schemas.microsoft.com/office/drawing/2014/main" id="{52CBB11D-4D50-3DA9-A037-032AAEC95687}"/>
                </a:ext>
              </a:extLst>
            </p:cNvPr>
            <p:cNvSpPr/>
            <p:nvPr/>
          </p:nvSpPr>
          <p:spPr>
            <a:xfrm>
              <a:off x="2699718" y="3870014"/>
              <a:ext cx="2164777" cy="497867"/>
            </a:xfrm>
            <a:prstGeom prst="roundRect">
              <a:avLst>
                <a:gd name="adj" fmla="val 30442"/>
              </a:avLst>
            </a:prstGeom>
            <a:grp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5231" name="TextBox 5230">
              <a:extLst>
                <a:ext uri="{FF2B5EF4-FFF2-40B4-BE49-F238E27FC236}">
                  <a16:creationId xmlns:a16="http://schemas.microsoft.com/office/drawing/2014/main" id="{5DC1F885-4B74-0990-8CEA-5A3681CE21D9}"/>
                </a:ext>
              </a:extLst>
            </p:cNvPr>
            <p:cNvSpPr txBox="1"/>
            <p:nvPr/>
          </p:nvSpPr>
          <p:spPr>
            <a:xfrm>
              <a:off x="2699718" y="3954616"/>
              <a:ext cx="2164777" cy="307777"/>
            </a:xfrm>
            <a:prstGeom prst="rect">
              <a:avLst/>
            </a:prstGeom>
            <a:grpFill/>
          </p:spPr>
          <p:txBody>
            <a:bodyPr wrap="square" lIns="137160" rIns="137160" anchor="ctr" anchorCtr="0">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AREA CONSUMER PROFILE</a:t>
              </a:r>
            </a:p>
          </p:txBody>
        </p:sp>
      </p:grpSp>
      <p:sp>
        <p:nvSpPr>
          <p:cNvPr id="5232" name="TextBox 5231">
            <a:extLst>
              <a:ext uri="{FF2B5EF4-FFF2-40B4-BE49-F238E27FC236}">
                <a16:creationId xmlns:a16="http://schemas.microsoft.com/office/drawing/2014/main" id="{78DB6422-5750-F460-CE53-24FEE877D524}"/>
              </a:ext>
            </a:extLst>
          </p:cNvPr>
          <p:cNvSpPr txBox="1"/>
          <p:nvPr/>
        </p:nvSpPr>
        <p:spPr>
          <a:xfrm>
            <a:off x="5119239" y="4505258"/>
            <a:ext cx="3558657" cy="259045"/>
          </a:xfrm>
          <a:prstGeom prst="rect">
            <a:avLst/>
          </a:prstGeom>
          <a:noFill/>
        </p:spPr>
        <p:txBody>
          <a:bodyPr wrap="square" lIns="137160" tIns="45720" rIns="137160" bIns="45720" anchor="t">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50" b="1" i="0" u="none" strike="noStrike" kern="1200" cap="none" spc="0" normalizeH="0" baseline="0" noProof="0">
                <a:ln>
                  <a:noFill/>
                </a:ln>
                <a:solidFill>
                  <a:prstClr val="black"/>
                </a:solidFill>
                <a:effectLst/>
                <a:uLnTx/>
                <a:uFillTx/>
                <a:latin typeface="Montserrat"/>
                <a:ea typeface="+mn-ea"/>
                <a:cs typeface="+mn-cs"/>
              </a:rPr>
              <a:t>IKOYI: </a:t>
            </a:r>
            <a:r>
              <a:rPr kumimoji="0" lang="en-US" sz="1250" b="0" i="0" u="none" strike="noStrike" kern="1200" cap="none" spc="0" normalizeH="0" baseline="0" noProof="0">
                <a:ln>
                  <a:noFill/>
                </a:ln>
                <a:solidFill>
                  <a:prstClr val="black"/>
                </a:solidFill>
                <a:effectLst/>
                <a:uLnTx/>
                <a:uFillTx/>
                <a:latin typeface="Montserrat"/>
                <a:ea typeface="+mn-ea"/>
                <a:cs typeface="+mn-cs"/>
              </a:rPr>
              <a:t>A &amp; B</a:t>
            </a:r>
          </a:p>
        </p:txBody>
      </p:sp>
      <p:sp>
        <p:nvSpPr>
          <p:cNvPr id="5240" name="Rectangle: Rounded Corners 5239">
            <a:extLst>
              <a:ext uri="{FF2B5EF4-FFF2-40B4-BE49-F238E27FC236}">
                <a16:creationId xmlns:a16="http://schemas.microsoft.com/office/drawing/2014/main" id="{1C5C89F2-C93D-08A5-FD67-2765644857D3}"/>
              </a:ext>
            </a:extLst>
          </p:cNvPr>
          <p:cNvSpPr/>
          <p:nvPr/>
        </p:nvSpPr>
        <p:spPr>
          <a:xfrm>
            <a:off x="8403576" y="3904353"/>
            <a:ext cx="3567546" cy="2727079"/>
          </a:xfrm>
          <a:prstGeom prst="roundRect">
            <a:avLst>
              <a:gd name="adj" fmla="val 5952"/>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grpSp>
        <p:nvGrpSpPr>
          <p:cNvPr id="18" name="Group 17">
            <a:extLst>
              <a:ext uri="{FF2B5EF4-FFF2-40B4-BE49-F238E27FC236}">
                <a16:creationId xmlns:a16="http://schemas.microsoft.com/office/drawing/2014/main" id="{FEFD387A-81C4-7BBC-348D-F9321C8E35BF}"/>
              </a:ext>
            </a:extLst>
          </p:cNvPr>
          <p:cNvGrpSpPr/>
          <p:nvPr/>
        </p:nvGrpSpPr>
        <p:grpSpPr>
          <a:xfrm>
            <a:off x="8412465" y="3904355"/>
            <a:ext cx="3558657" cy="508309"/>
            <a:chOff x="5013612" y="3859572"/>
            <a:chExt cx="2164777" cy="508309"/>
          </a:xfrm>
          <a:solidFill>
            <a:srgbClr val="FF0000"/>
          </a:solidFill>
        </p:grpSpPr>
        <p:sp>
          <p:nvSpPr>
            <p:cNvPr id="5241" name="Rectangle: Rounded Corners 5240">
              <a:extLst>
                <a:ext uri="{FF2B5EF4-FFF2-40B4-BE49-F238E27FC236}">
                  <a16:creationId xmlns:a16="http://schemas.microsoft.com/office/drawing/2014/main" id="{9FD4C00C-B940-7A86-68E9-CAEC5C366822}"/>
                </a:ext>
              </a:extLst>
            </p:cNvPr>
            <p:cNvSpPr/>
            <p:nvPr/>
          </p:nvSpPr>
          <p:spPr>
            <a:xfrm>
              <a:off x="5013612" y="3859572"/>
              <a:ext cx="2164777" cy="497867"/>
            </a:xfrm>
            <a:prstGeom prst="roundRect">
              <a:avLst>
                <a:gd name="adj" fmla="val 30824"/>
              </a:avLst>
            </a:prstGeom>
            <a:grp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5242" name="Rectangle: Rounded Corners 5241">
              <a:extLst>
                <a:ext uri="{FF2B5EF4-FFF2-40B4-BE49-F238E27FC236}">
                  <a16:creationId xmlns:a16="http://schemas.microsoft.com/office/drawing/2014/main" id="{A4A8FD61-B179-05FB-7270-526EA24E0A6C}"/>
                </a:ext>
              </a:extLst>
            </p:cNvPr>
            <p:cNvSpPr/>
            <p:nvPr/>
          </p:nvSpPr>
          <p:spPr>
            <a:xfrm>
              <a:off x="5013612" y="3870014"/>
              <a:ext cx="2164777" cy="497867"/>
            </a:xfrm>
            <a:prstGeom prst="roundRect">
              <a:avLst>
                <a:gd name="adj" fmla="val 30442"/>
              </a:avLst>
            </a:prstGeom>
            <a:grp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5243" name="TextBox 5242">
              <a:extLst>
                <a:ext uri="{FF2B5EF4-FFF2-40B4-BE49-F238E27FC236}">
                  <a16:creationId xmlns:a16="http://schemas.microsoft.com/office/drawing/2014/main" id="{909A22D9-9A9F-0C53-7865-52623EAF73F0}"/>
                </a:ext>
              </a:extLst>
            </p:cNvPr>
            <p:cNvSpPr txBox="1"/>
            <p:nvPr/>
          </p:nvSpPr>
          <p:spPr>
            <a:xfrm>
              <a:off x="5013612" y="3954616"/>
              <a:ext cx="2164777" cy="307777"/>
            </a:xfrm>
            <a:prstGeom prst="rect">
              <a:avLst/>
            </a:prstGeom>
            <a:grpFill/>
          </p:spPr>
          <p:txBody>
            <a:bodyPr wrap="square" lIns="137160" rIns="137160" anchor="ctr" anchorCtr="0">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EXECUTION NUMBERS</a:t>
              </a:r>
            </a:p>
          </p:txBody>
        </p:sp>
      </p:grpSp>
      <p:sp>
        <p:nvSpPr>
          <p:cNvPr id="5244" name="TextBox 5243">
            <a:extLst>
              <a:ext uri="{FF2B5EF4-FFF2-40B4-BE49-F238E27FC236}">
                <a16:creationId xmlns:a16="http://schemas.microsoft.com/office/drawing/2014/main" id="{90F9F593-D4F8-9755-686E-DA72C1BCA920}"/>
              </a:ext>
            </a:extLst>
          </p:cNvPr>
          <p:cNvSpPr txBox="1"/>
          <p:nvPr/>
        </p:nvSpPr>
        <p:spPr>
          <a:xfrm>
            <a:off x="8494776" y="4456109"/>
            <a:ext cx="3272843" cy="259045"/>
          </a:xfrm>
          <a:prstGeom prst="rect">
            <a:avLst/>
          </a:prstGeom>
          <a:noFill/>
        </p:spPr>
        <p:txBody>
          <a:bodyPr wrap="square" lIns="137160" tIns="45720" rIns="137160" bIns="45720" anchor="t">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black"/>
                </a:solidFill>
                <a:effectLst/>
                <a:uLnTx/>
                <a:uFillTx/>
                <a:latin typeface="Montserrat"/>
                <a:ea typeface="+mn-ea"/>
                <a:cs typeface="+mn-cs"/>
              </a:rPr>
              <a:t>Red Strike Rate:</a:t>
            </a:r>
            <a:r>
              <a:rPr kumimoji="0" lang="en-US" sz="1250" b="0" i="0" u="none" strike="noStrike" kern="1200" cap="none" spc="0" normalizeH="0" baseline="0" noProof="0" dirty="0">
                <a:ln>
                  <a:noFill/>
                </a:ln>
                <a:solidFill>
                  <a:prstClr val="black"/>
                </a:solidFill>
                <a:effectLst/>
                <a:uLnTx/>
                <a:uFillTx/>
                <a:latin typeface="Montserrat"/>
                <a:ea typeface="+mn-ea"/>
                <a:cs typeface="+mn-cs"/>
              </a:rPr>
              <a:t>  80%</a:t>
            </a:r>
          </a:p>
        </p:txBody>
      </p:sp>
      <p:sp>
        <p:nvSpPr>
          <p:cNvPr id="5264" name="Rectangle: Rounded Corners 5263">
            <a:extLst>
              <a:ext uri="{FF2B5EF4-FFF2-40B4-BE49-F238E27FC236}">
                <a16:creationId xmlns:a16="http://schemas.microsoft.com/office/drawing/2014/main" id="{17F02B7E-0909-BD81-304C-5D2D875F9051}"/>
              </a:ext>
            </a:extLst>
          </p:cNvPr>
          <p:cNvSpPr/>
          <p:nvPr/>
        </p:nvSpPr>
        <p:spPr>
          <a:xfrm>
            <a:off x="8603221" y="985610"/>
            <a:ext cx="3253602" cy="2597729"/>
          </a:xfrm>
          <a:prstGeom prst="roundRect">
            <a:avLst>
              <a:gd name="adj" fmla="val 5952"/>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grpSp>
        <p:nvGrpSpPr>
          <p:cNvPr id="20" name="Group 19">
            <a:extLst>
              <a:ext uri="{FF2B5EF4-FFF2-40B4-BE49-F238E27FC236}">
                <a16:creationId xmlns:a16="http://schemas.microsoft.com/office/drawing/2014/main" id="{79F3C907-3212-B07E-9DBD-CDFF48833146}"/>
              </a:ext>
            </a:extLst>
          </p:cNvPr>
          <p:cNvGrpSpPr/>
          <p:nvPr/>
        </p:nvGrpSpPr>
        <p:grpSpPr>
          <a:xfrm>
            <a:off x="8561469" y="964636"/>
            <a:ext cx="3308969" cy="508309"/>
            <a:chOff x="9641401" y="3859572"/>
            <a:chExt cx="2164777" cy="508309"/>
          </a:xfrm>
          <a:solidFill>
            <a:srgbClr val="FF0000"/>
          </a:solidFill>
        </p:grpSpPr>
        <p:sp>
          <p:nvSpPr>
            <p:cNvPr id="5265" name="Rectangle: Rounded Corners 5264">
              <a:extLst>
                <a:ext uri="{FF2B5EF4-FFF2-40B4-BE49-F238E27FC236}">
                  <a16:creationId xmlns:a16="http://schemas.microsoft.com/office/drawing/2014/main" id="{3696D83E-5D22-CEC5-9B4F-B8EE94E0D96C}"/>
                </a:ext>
              </a:extLst>
            </p:cNvPr>
            <p:cNvSpPr/>
            <p:nvPr/>
          </p:nvSpPr>
          <p:spPr>
            <a:xfrm>
              <a:off x="9641401" y="3859572"/>
              <a:ext cx="2164777" cy="497867"/>
            </a:xfrm>
            <a:prstGeom prst="roundRect">
              <a:avLst>
                <a:gd name="adj" fmla="val 30824"/>
              </a:avLst>
            </a:prstGeom>
            <a:grp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5266" name="Rectangle: Rounded Corners 5265">
              <a:extLst>
                <a:ext uri="{FF2B5EF4-FFF2-40B4-BE49-F238E27FC236}">
                  <a16:creationId xmlns:a16="http://schemas.microsoft.com/office/drawing/2014/main" id="{E4382864-A808-04A8-C41A-E6A8B1AAE3E5}"/>
                </a:ext>
              </a:extLst>
            </p:cNvPr>
            <p:cNvSpPr/>
            <p:nvPr/>
          </p:nvSpPr>
          <p:spPr>
            <a:xfrm>
              <a:off x="9641401" y="3870014"/>
              <a:ext cx="2164777" cy="497867"/>
            </a:xfrm>
            <a:prstGeom prst="roundRect">
              <a:avLst>
                <a:gd name="adj" fmla="val 30442"/>
              </a:avLst>
            </a:prstGeom>
            <a:grp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5267" name="TextBox 5266">
              <a:extLst>
                <a:ext uri="{FF2B5EF4-FFF2-40B4-BE49-F238E27FC236}">
                  <a16:creationId xmlns:a16="http://schemas.microsoft.com/office/drawing/2014/main" id="{FE884584-CAEA-A016-0C6B-1CDDEF0B82CC}"/>
                </a:ext>
              </a:extLst>
            </p:cNvPr>
            <p:cNvSpPr txBox="1"/>
            <p:nvPr/>
          </p:nvSpPr>
          <p:spPr>
            <a:xfrm>
              <a:off x="9641401" y="3939228"/>
              <a:ext cx="2164777" cy="338554"/>
            </a:xfrm>
            <a:prstGeom prst="rect">
              <a:avLst/>
            </a:prstGeom>
            <a:grpFill/>
          </p:spPr>
          <p:txBody>
            <a:bodyPr wrap="square" lIns="137160" rIns="137160" anchor="ctr" anchorCtr="0">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RESOURCE</a:t>
              </a:r>
            </a:p>
          </p:txBody>
        </p:sp>
      </p:grpSp>
      <p:sp>
        <p:nvSpPr>
          <p:cNvPr id="5268" name="TextBox 5267">
            <a:extLst>
              <a:ext uri="{FF2B5EF4-FFF2-40B4-BE49-F238E27FC236}">
                <a16:creationId xmlns:a16="http://schemas.microsoft.com/office/drawing/2014/main" id="{7E52C5AA-C0C6-09F4-32E3-BDD9336F2F8B}"/>
              </a:ext>
            </a:extLst>
          </p:cNvPr>
          <p:cNvSpPr txBox="1"/>
          <p:nvPr/>
        </p:nvSpPr>
        <p:spPr>
          <a:xfrm>
            <a:off x="8677896" y="1617879"/>
            <a:ext cx="3089723" cy="425758"/>
          </a:xfrm>
          <a:prstGeom prst="rect">
            <a:avLst/>
          </a:prstGeom>
          <a:noFill/>
        </p:spPr>
        <p:txBody>
          <a:bodyPr wrap="square" lIns="137160" rIns="137160">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CM: ODUKOYA OMONIYI</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 </a:t>
            </a:r>
          </a:p>
        </p:txBody>
      </p:sp>
      <p:cxnSp>
        <p:nvCxnSpPr>
          <p:cNvPr id="5269" name="Straight Connector 5268">
            <a:extLst>
              <a:ext uri="{FF2B5EF4-FFF2-40B4-BE49-F238E27FC236}">
                <a16:creationId xmlns:a16="http://schemas.microsoft.com/office/drawing/2014/main" id="{B91ADC3E-56AD-3C54-1787-50B6D2505292}"/>
              </a:ext>
            </a:extLst>
          </p:cNvPr>
          <p:cNvCxnSpPr>
            <a:cxnSpLocks/>
          </p:cNvCxnSpPr>
          <p:nvPr/>
        </p:nvCxnSpPr>
        <p:spPr>
          <a:xfrm>
            <a:off x="9926238" y="2033209"/>
            <a:ext cx="1930584" cy="0"/>
          </a:xfrm>
          <a:prstGeom prst="line">
            <a:avLst/>
          </a:prstGeom>
          <a:ln w="6350" cap="rnd">
            <a:solidFill>
              <a:schemeClr val="bg1">
                <a:alpha val="3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270" name="Straight Connector 5269">
            <a:extLst>
              <a:ext uri="{FF2B5EF4-FFF2-40B4-BE49-F238E27FC236}">
                <a16:creationId xmlns:a16="http://schemas.microsoft.com/office/drawing/2014/main" id="{2F1E0D3B-0EF4-9EB8-0B60-25C9F2BBF52C}"/>
              </a:ext>
            </a:extLst>
          </p:cNvPr>
          <p:cNvCxnSpPr>
            <a:cxnSpLocks/>
          </p:cNvCxnSpPr>
          <p:nvPr/>
        </p:nvCxnSpPr>
        <p:spPr>
          <a:xfrm>
            <a:off x="9926238" y="2433326"/>
            <a:ext cx="1930584" cy="0"/>
          </a:xfrm>
          <a:prstGeom prst="line">
            <a:avLst/>
          </a:prstGeom>
          <a:ln w="6350" cap="rnd">
            <a:solidFill>
              <a:schemeClr val="bg1">
                <a:alpha val="35000"/>
              </a:schemeClr>
            </a:solidFill>
            <a:prstDash val="dash"/>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6C3CF126-34CA-BD01-21CB-9F7C96CF7FC0}"/>
              </a:ext>
            </a:extLst>
          </p:cNvPr>
          <p:cNvPicPr>
            <a:picLocks noChangeAspect="1"/>
          </p:cNvPicPr>
          <p:nvPr/>
        </p:nvPicPr>
        <p:blipFill rotWithShape="1">
          <a:blip r:embed="rId3">
            <a:alphaModFix amt="70000"/>
          </a:blip>
          <a:srcRect r="4196"/>
          <a:stretch/>
        </p:blipFill>
        <p:spPr>
          <a:xfrm>
            <a:off x="169659" y="2645966"/>
            <a:ext cx="2628956" cy="802755"/>
          </a:xfrm>
          <a:prstGeom prst="roundRect">
            <a:avLst/>
          </a:prstGeom>
        </p:spPr>
      </p:pic>
      <p:sp>
        <p:nvSpPr>
          <p:cNvPr id="22" name="TextBox 21">
            <a:extLst>
              <a:ext uri="{FF2B5EF4-FFF2-40B4-BE49-F238E27FC236}">
                <a16:creationId xmlns:a16="http://schemas.microsoft.com/office/drawing/2014/main" id="{EA4363CE-3461-D762-C188-58750EE224FA}"/>
              </a:ext>
            </a:extLst>
          </p:cNvPr>
          <p:cNvSpPr txBox="1"/>
          <p:nvPr/>
        </p:nvSpPr>
        <p:spPr>
          <a:xfrm>
            <a:off x="155337" y="2603989"/>
            <a:ext cx="2540255" cy="307777"/>
          </a:xfrm>
          <a:prstGeom prst="rect">
            <a:avLst/>
          </a:prstGeom>
          <a:noFill/>
        </p:spPr>
        <p:txBody>
          <a:bodyPr wrap="square" lIns="91440" tIns="45720" rIns="91440" bIns="45720" anchor="t">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prstClr val="black"/>
                </a:solidFill>
                <a:effectLst/>
                <a:uLnTx/>
                <a:uFillTx/>
                <a:latin typeface="Montserrat"/>
                <a:ea typeface="+mn-ea"/>
                <a:cs typeface="+mn-cs"/>
              </a:rPr>
              <a:t>Mrs Bola Adegbami</a:t>
            </a:r>
            <a:endParaRPr kumimoji="0" lang="en-US" sz="1400" b="1"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23" name="TextBox 22">
            <a:extLst>
              <a:ext uri="{FF2B5EF4-FFF2-40B4-BE49-F238E27FC236}">
                <a16:creationId xmlns:a16="http://schemas.microsoft.com/office/drawing/2014/main" id="{3293B6F9-E760-B8D4-BB8D-D0E9FC84DB40}"/>
              </a:ext>
            </a:extLst>
          </p:cNvPr>
          <p:cNvSpPr txBox="1"/>
          <p:nvPr/>
        </p:nvSpPr>
        <p:spPr>
          <a:xfrm>
            <a:off x="207527" y="3132713"/>
            <a:ext cx="2540256" cy="258661"/>
          </a:xfrm>
          <a:prstGeom prst="rect">
            <a:avLst/>
          </a:prstGeom>
          <a:noFill/>
        </p:spPr>
        <p:txBody>
          <a:bodyPr wrap="square" lIns="91440" rIns="91440">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MDP Operator</a:t>
            </a:r>
          </a:p>
        </p:txBody>
      </p:sp>
      <p:sp>
        <p:nvSpPr>
          <p:cNvPr id="7" name="TextBox 6">
            <a:extLst>
              <a:ext uri="{FF2B5EF4-FFF2-40B4-BE49-F238E27FC236}">
                <a16:creationId xmlns:a16="http://schemas.microsoft.com/office/drawing/2014/main" id="{479ED047-D763-38F9-8C7E-FBB78A54E649}"/>
              </a:ext>
            </a:extLst>
          </p:cNvPr>
          <p:cNvSpPr txBox="1"/>
          <p:nvPr/>
        </p:nvSpPr>
        <p:spPr>
          <a:xfrm>
            <a:off x="8673890" y="1992778"/>
            <a:ext cx="3026917" cy="425758"/>
          </a:xfrm>
          <a:prstGeom prst="rect">
            <a:avLst/>
          </a:prstGeom>
          <a:noFill/>
        </p:spPr>
        <p:txBody>
          <a:bodyPr wrap="square" lIns="137160" rIns="137160">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DM: MERCY JEMIKALAJAH</a:t>
            </a:r>
          </a:p>
          <a:p>
            <a:pPr marL="0" marR="0" lvl="0" indent="0" algn="l" defTabSz="914400" rtl="0" eaLnBrk="1" fontAlgn="auto" latinLnBrk="0" hangingPunct="1">
              <a:lnSpc>
                <a:spcPts val="1300"/>
              </a:lnSpc>
              <a:spcBef>
                <a:spcPts val="0"/>
              </a:spcBef>
              <a:spcAft>
                <a:spcPts val="0"/>
              </a:spcAft>
              <a:buClrTx/>
              <a:buSzTx/>
              <a:buFontTx/>
              <a:buNone/>
              <a:tabLst/>
              <a:defRPr/>
            </a:pPr>
            <a:endParaRPr kumimoji="0" lang="en-US" sz="1250" b="1"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11" name="TextBox 10">
            <a:extLst>
              <a:ext uri="{FF2B5EF4-FFF2-40B4-BE49-F238E27FC236}">
                <a16:creationId xmlns:a16="http://schemas.microsoft.com/office/drawing/2014/main" id="{01048D53-5786-4066-5818-F65C2C4A2BC9}"/>
              </a:ext>
            </a:extLst>
          </p:cNvPr>
          <p:cNvSpPr txBox="1"/>
          <p:nvPr/>
        </p:nvSpPr>
        <p:spPr>
          <a:xfrm>
            <a:off x="8671091" y="2195795"/>
            <a:ext cx="3089723" cy="592470"/>
          </a:xfrm>
          <a:prstGeom prst="rect">
            <a:avLst/>
          </a:prstGeom>
          <a:noFill/>
        </p:spPr>
        <p:txBody>
          <a:bodyPr wrap="square" lIns="137160" tIns="45720" rIns="137160" bIns="45720" anchor="t">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ts val="1300"/>
              </a:lnSpc>
              <a:spcBef>
                <a:spcPts val="0"/>
              </a:spcBef>
              <a:spcAft>
                <a:spcPts val="0"/>
              </a:spcAft>
              <a:buClrTx/>
              <a:buSzTx/>
              <a:buFontTx/>
              <a:buNone/>
              <a:tabLst/>
              <a:defRPr/>
            </a:pPr>
            <a:endPar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black"/>
                </a:solidFill>
                <a:effectLst/>
                <a:uLnTx/>
                <a:uFillTx/>
                <a:latin typeface="Montserrat"/>
                <a:ea typeface="+mn-ea"/>
                <a:cs typeface="+mn-cs"/>
              </a:rPr>
              <a:t>Note</a:t>
            </a:r>
            <a:r>
              <a:rPr kumimoji="0" lang="en-US" sz="1250" b="0" i="0" u="none" strike="noStrike" kern="1200" cap="none" spc="0" normalizeH="0" baseline="0" noProof="0" dirty="0">
                <a:ln>
                  <a:noFill/>
                </a:ln>
                <a:solidFill>
                  <a:prstClr val="black"/>
                </a:solidFill>
                <a:effectLst/>
                <a:uLnTx/>
                <a:uFillTx/>
                <a:latin typeface="Montserrat"/>
                <a:ea typeface="+mn-ea"/>
                <a:cs typeface="+mn-cs"/>
              </a:rPr>
              <a:t>: Briefing on RTM Process, starting off in the HGMM Room.</a:t>
            </a:r>
          </a:p>
        </p:txBody>
      </p:sp>
      <p:sp>
        <p:nvSpPr>
          <p:cNvPr id="48" name="TextBox 47">
            <a:extLst>
              <a:ext uri="{FF2B5EF4-FFF2-40B4-BE49-F238E27FC236}">
                <a16:creationId xmlns:a16="http://schemas.microsoft.com/office/drawing/2014/main" id="{6794892A-7834-B620-34BB-8FBAC549092C}"/>
              </a:ext>
            </a:extLst>
          </p:cNvPr>
          <p:cNvSpPr txBox="1"/>
          <p:nvPr/>
        </p:nvSpPr>
        <p:spPr>
          <a:xfrm>
            <a:off x="5119239" y="4799828"/>
            <a:ext cx="3558657" cy="259045"/>
          </a:xfrm>
          <a:prstGeom prst="rect">
            <a:avLst/>
          </a:prstGeom>
          <a:noFill/>
        </p:spPr>
        <p:txBody>
          <a:bodyPr wrap="square" lIns="137160" tIns="45720" rIns="137160" bIns="45720" anchor="t">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50" b="1" i="0" u="none" strike="noStrike" kern="1200" cap="none" spc="0" normalizeH="0" baseline="0" noProof="0">
                <a:ln>
                  <a:noFill/>
                </a:ln>
                <a:solidFill>
                  <a:prstClr val="black"/>
                </a:solidFill>
                <a:effectLst/>
                <a:uLnTx/>
                <a:uFillTx/>
                <a:latin typeface="Montserrat"/>
                <a:ea typeface="+mn-ea"/>
                <a:cs typeface="+mn-cs"/>
              </a:rPr>
              <a:t>Dolphin  , Osbourne: A, B &amp; </a:t>
            </a:r>
            <a:r>
              <a:rPr kumimoji="0" lang="en-US" sz="1250" b="0" i="0" u="none" strike="noStrike" kern="1200" cap="none" spc="0" normalizeH="0" baseline="0" noProof="0">
                <a:ln>
                  <a:noFill/>
                </a:ln>
                <a:solidFill>
                  <a:prstClr val="black"/>
                </a:solidFill>
                <a:effectLst/>
                <a:uLnTx/>
                <a:uFillTx/>
                <a:latin typeface="Montserrat"/>
                <a:ea typeface="+mn-ea"/>
                <a:cs typeface="+mn-cs"/>
              </a:rPr>
              <a:t>C,</a:t>
            </a:r>
          </a:p>
        </p:txBody>
      </p:sp>
      <p:sp>
        <p:nvSpPr>
          <p:cNvPr id="49" name="TextBox 48">
            <a:extLst>
              <a:ext uri="{FF2B5EF4-FFF2-40B4-BE49-F238E27FC236}">
                <a16:creationId xmlns:a16="http://schemas.microsoft.com/office/drawing/2014/main" id="{FBE1D2B2-A290-3B2B-EA7B-7FCC9A079A0F}"/>
              </a:ext>
            </a:extLst>
          </p:cNvPr>
          <p:cNvSpPr txBox="1"/>
          <p:nvPr/>
        </p:nvSpPr>
        <p:spPr>
          <a:xfrm>
            <a:off x="5119239" y="5094398"/>
            <a:ext cx="3558657" cy="259045"/>
          </a:xfrm>
          <a:prstGeom prst="rect">
            <a:avLst/>
          </a:prstGeom>
          <a:noFill/>
        </p:spPr>
        <p:txBody>
          <a:bodyPr wrap="square" lIns="137160" tIns="45720" rIns="137160" bIns="45720" anchor="t">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50" b="1" i="0" u="none" strike="noStrike" kern="1200" cap="none" spc="0" normalizeH="0" baseline="0" noProof="0" dirty="0" err="1">
                <a:ln>
                  <a:noFill/>
                </a:ln>
                <a:solidFill>
                  <a:prstClr val="black"/>
                </a:solidFill>
                <a:effectLst/>
                <a:uLnTx/>
                <a:uFillTx/>
                <a:latin typeface="Montserrat"/>
                <a:ea typeface="+mn-ea"/>
                <a:cs typeface="+mn-cs"/>
              </a:rPr>
              <a:t>Obalende</a:t>
            </a:r>
            <a:r>
              <a:rPr kumimoji="0" lang="en-US" sz="1250" b="1" i="0" u="none" strike="noStrike" kern="1200" cap="none" spc="0" normalizeH="0" baseline="0" noProof="0" dirty="0">
                <a:ln>
                  <a:noFill/>
                </a:ln>
                <a:solidFill>
                  <a:prstClr val="black"/>
                </a:solidFill>
                <a:effectLst/>
                <a:uLnTx/>
                <a:uFillTx/>
                <a:latin typeface="Montserrat"/>
                <a:ea typeface="+mn-ea"/>
                <a:cs typeface="+mn-cs"/>
              </a:rPr>
              <a:t>, Sura, TBS: A,</a:t>
            </a:r>
            <a:r>
              <a:rPr kumimoji="0" lang="en-US" sz="1250" b="0" i="0" u="none" strike="noStrike" kern="1200" cap="none" spc="0" normalizeH="0" baseline="0" noProof="0" dirty="0">
                <a:ln>
                  <a:noFill/>
                </a:ln>
                <a:solidFill>
                  <a:prstClr val="black"/>
                </a:solidFill>
                <a:effectLst/>
                <a:uLnTx/>
                <a:uFillTx/>
                <a:latin typeface="Montserrat"/>
                <a:ea typeface="+mn-ea"/>
                <a:cs typeface="+mn-cs"/>
              </a:rPr>
              <a:t>B, C, D and E</a:t>
            </a:r>
          </a:p>
        </p:txBody>
      </p:sp>
      <p:sp>
        <p:nvSpPr>
          <p:cNvPr id="51" name="TextBox 50">
            <a:extLst>
              <a:ext uri="{FF2B5EF4-FFF2-40B4-BE49-F238E27FC236}">
                <a16:creationId xmlns:a16="http://schemas.microsoft.com/office/drawing/2014/main" id="{35A31C76-489D-664F-A9CB-E75A4FDA5626}"/>
              </a:ext>
            </a:extLst>
          </p:cNvPr>
          <p:cNvSpPr txBox="1"/>
          <p:nvPr/>
        </p:nvSpPr>
        <p:spPr>
          <a:xfrm>
            <a:off x="-34780" y="4705325"/>
            <a:ext cx="4620737" cy="259045"/>
          </a:xfrm>
          <a:prstGeom prst="rect">
            <a:avLst/>
          </a:prstGeom>
          <a:noFill/>
        </p:spPr>
        <p:txBody>
          <a:bodyPr wrap="square" lIns="137160" tIns="45720" rIns="137160" bIns="45720" anchor="t">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50" b="1" i="0" u="none" strike="noStrike" kern="1200" cap="none" spc="0" normalizeH="0" baseline="0" noProof="0">
                <a:ln>
                  <a:noFill/>
                </a:ln>
                <a:solidFill>
                  <a:prstClr val="black"/>
                </a:solidFill>
                <a:effectLst/>
                <a:uLnTx/>
                <a:uFillTx/>
                <a:latin typeface="Montserrat"/>
                <a:ea typeface="+mn-ea"/>
                <a:cs typeface="+mn-cs"/>
              </a:rPr>
              <a:t>P&amp;L: </a:t>
            </a:r>
            <a:r>
              <a:rPr kumimoji="0" lang="en-US" sz="1250" b="0" i="0" u="none" strike="noStrike" kern="1200" cap="none" spc="0" normalizeH="0" baseline="0" noProof="0">
                <a:ln>
                  <a:noFill/>
                </a:ln>
                <a:solidFill>
                  <a:prstClr val="black"/>
                </a:solidFill>
                <a:effectLst/>
                <a:uLnTx/>
                <a:uFillTx/>
                <a:latin typeface="Montserrat"/>
                <a:ea typeface="+mn-ea"/>
                <a:cs typeface="+mn-cs"/>
              </a:rPr>
              <a:t>Dealer Profitability = 8 mil Avg.</a:t>
            </a:r>
          </a:p>
        </p:txBody>
      </p:sp>
      <p:sp>
        <p:nvSpPr>
          <p:cNvPr id="57" name="TextBox 56">
            <a:extLst>
              <a:ext uri="{FF2B5EF4-FFF2-40B4-BE49-F238E27FC236}">
                <a16:creationId xmlns:a16="http://schemas.microsoft.com/office/drawing/2014/main" id="{47A661D7-AC59-FED7-49C5-A29E7183B7A6}"/>
              </a:ext>
            </a:extLst>
          </p:cNvPr>
          <p:cNvSpPr txBox="1"/>
          <p:nvPr/>
        </p:nvSpPr>
        <p:spPr>
          <a:xfrm>
            <a:off x="-26085" y="4967332"/>
            <a:ext cx="4620737" cy="259045"/>
          </a:xfrm>
          <a:prstGeom prst="rect">
            <a:avLst/>
          </a:prstGeom>
          <a:noFill/>
        </p:spPr>
        <p:txBody>
          <a:bodyPr wrap="square" lIns="137160" tIns="45720" rIns="137160" bIns="45720" anchor="t">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50" b="1" i="0" u="none" strike="noStrike" kern="1200" cap="none" spc="0" normalizeH="0" baseline="0" noProof="0">
                <a:ln>
                  <a:noFill/>
                </a:ln>
                <a:solidFill>
                  <a:prstClr val="black"/>
                </a:solidFill>
                <a:effectLst/>
                <a:uLnTx/>
                <a:uFillTx/>
                <a:latin typeface="Montserrat"/>
                <a:ea typeface="+mn-ea"/>
                <a:cs typeface="+mn-cs"/>
              </a:rPr>
              <a:t>MDP YTD:</a:t>
            </a:r>
            <a:r>
              <a:rPr kumimoji="0" lang="en-US" sz="1250" b="0" i="0" u="none" strike="noStrike" kern="1200" cap="none" spc="0" normalizeH="0" baseline="0" noProof="0">
                <a:ln>
                  <a:noFill/>
                </a:ln>
                <a:solidFill>
                  <a:prstClr val="black"/>
                </a:solidFill>
                <a:effectLst/>
                <a:uLnTx/>
                <a:uFillTx/>
                <a:latin typeface="Montserrat"/>
                <a:ea typeface="+mn-ea"/>
                <a:cs typeface="+mn-cs"/>
              </a:rPr>
              <a:t> 53kUC </a:t>
            </a:r>
          </a:p>
        </p:txBody>
      </p:sp>
      <p:sp>
        <p:nvSpPr>
          <p:cNvPr id="58" name="TextBox 57">
            <a:extLst>
              <a:ext uri="{FF2B5EF4-FFF2-40B4-BE49-F238E27FC236}">
                <a16:creationId xmlns:a16="http://schemas.microsoft.com/office/drawing/2014/main" id="{9F7E33CD-C994-91AC-6B4F-A034A9A6E38C}"/>
              </a:ext>
            </a:extLst>
          </p:cNvPr>
          <p:cNvSpPr txBox="1"/>
          <p:nvPr/>
        </p:nvSpPr>
        <p:spPr>
          <a:xfrm>
            <a:off x="-17390" y="5196689"/>
            <a:ext cx="4093831" cy="259045"/>
          </a:xfrm>
          <a:prstGeom prst="rect">
            <a:avLst/>
          </a:prstGeom>
          <a:noFill/>
        </p:spPr>
        <p:txBody>
          <a:bodyPr wrap="square" lIns="137160" rIns="137160">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3 Big Bets: </a:t>
            </a:r>
          </a:p>
        </p:txBody>
      </p:sp>
      <p:sp>
        <p:nvSpPr>
          <p:cNvPr id="59" name="TextBox 58">
            <a:extLst>
              <a:ext uri="{FF2B5EF4-FFF2-40B4-BE49-F238E27FC236}">
                <a16:creationId xmlns:a16="http://schemas.microsoft.com/office/drawing/2014/main" id="{B58A3883-4EE3-476F-82B3-1C47AE8FED6D}"/>
              </a:ext>
            </a:extLst>
          </p:cNvPr>
          <p:cNvSpPr txBox="1"/>
          <p:nvPr/>
        </p:nvSpPr>
        <p:spPr>
          <a:xfrm>
            <a:off x="-27636" y="5446182"/>
            <a:ext cx="5212284" cy="259045"/>
          </a:xfrm>
          <a:prstGeom prst="rect">
            <a:avLst/>
          </a:prstGeom>
          <a:noFill/>
        </p:spPr>
        <p:txBody>
          <a:bodyPr wrap="square" lIns="137160" tIns="45720" rIns="137160" bIns="45720" anchor="t">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black"/>
                </a:solidFill>
                <a:effectLst/>
                <a:uLnTx/>
                <a:uFillTx/>
                <a:latin typeface="Montserrat"/>
                <a:ea typeface="+mn-ea"/>
                <a:cs typeface="+mn-cs"/>
              </a:rPr>
              <a:t>Affordability: </a:t>
            </a:r>
            <a:r>
              <a:rPr kumimoji="0" lang="en-US" sz="1250" b="0" i="0" u="none" strike="noStrike" kern="1200" cap="none" spc="0" normalizeH="0" baseline="0" noProof="0" dirty="0">
                <a:ln>
                  <a:noFill/>
                </a:ln>
                <a:solidFill>
                  <a:prstClr val="black"/>
                </a:solidFill>
                <a:effectLst/>
                <a:uLnTx/>
                <a:uFillTx/>
                <a:latin typeface="Montserrat"/>
                <a:ea typeface="+mn-ea"/>
                <a:cs typeface="+mn-cs"/>
              </a:rPr>
              <a:t>RGB vol mix of 10% and growth of 113%.vs PY</a:t>
            </a:r>
          </a:p>
        </p:txBody>
      </p:sp>
      <p:sp>
        <p:nvSpPr>
          <p:cNvPr id="60" name="TextBox 59">
            <a:extLst>
              <a:ext uri="{FF2B5EF4-FFF2-40B4-BE49-F238E27FC236}">
                <a16:creationId xmlns:a16="http://schemas.microsoft.com/office/drawing/2014/main" id="{811C59D9-412A-398F-A748-8108F22D22FD}"/>
              </a:ext>
            </a:extLst>
          </p:cNvPr>
          <p:cNvSpPr txBox="1"/>
          <p:nvPr/>
        </p:nvSpPr>
        <p:spPr>
          <a:xfrm>
            <a:off x="0" y="5726477"/>
            <a:ext cx="4917252" cy="425758"/>
          </a:xfrm>
          <a:prstGeom prst="rect">
            <a:avLst/>
          </a:prstGeom>
          <a:noFill/>
        </p:spPr>
        <p:txBody>
          <a:bodyPr wrap="square" lIns="137160" tIns="45720" rIns="137160" bIns="45720" anchor="t">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black"/>
                </a:solidFill>
                <a:effectLst/>
                <a:uLnTx/>
                <a:uFillTx/>
                <a:latin typeface="Montserrat"/>
                <a:ea typeface="+mn-ea"/>
                <a:cs typeface="+mn-cs"/>
              </a:rPr>
              <a:t>Premiumization: </a:t>
            </a:r>
            <a:r>
              <a:rPr kumimoji="0" lang="en-US" sz="1250" b="0" i="0" u="none" strike="noStrike" kern="1200" cap="none" spc="0" normalizeH="0" baseline="0" noProof="0" dirty="0">
                <a:ln>
                  <a:noFill/>
                </a:ln>
                <a:solidFill>
                  <a:prstClr val="black"/>
                </a:solidFill>
                <a:effectLst/>
                <a:uLnTx/>
                <a:uFillTx/>
                <a:latin typeface="Montserrat"/>
                <a:ea typeface="+mn-ea"/>
                <a:cs typeface="+mn-cs"/>
              </a:rPr>
              <a:t>Schweppes Vol. mix of 3% and growth of 321% vs PY</a:t>
            </a:r>
          </a:p>
        </p:txBody>
      </p:sp>
      <p:sp>
        <p:nvSpPr>
          <p:cNvPr id="61" name="TextBox 60">
            <a:extLst>
              <a:ext uri="{FF2B5EF4-FFF2-40B4-BE49-F238E27FC236}">
                <a16:creationId xmlns:a16="http://schemas.microsoft.com/office/drawing/2014/main" id="{2024F7E4-33ED-2A5E-7F91-3D1DFD3F04E3}"/>
              </a:ext>
            </a:extLst>
          </p:cNvPr>
          <p:cNvSpPr txBox="1"/>
          <p:nvPr/>
        </p:nvSpPr>
        <p:spPr>
          <a:xfrm>
            <a:off x="8695" y="6164833"/>
            <a:ext cx="5110544" cy="259045"/>
          </a:xfrm>
          <a:prstGeom prst="rect">
            <a:avLst/>
          </a:prstGeom>
          <a:noFill/>
        </p:spPr>
        <p:txBody>
          <a:bodyPr wrap="square" lIns="137160" tIns="45720" rIns="137160" bIns="45720" anchor="t">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black"/>
                </a:solidFill>
                <a:effectLst/>
                <a:uLnTx/>
                <a:uFillTx/>
                <a:latin typeface="Montserrat"/>
                <a:ea typeface="+mn-ea"/>
                <a:cs typeface="+mn-cs"/>
              </a:rPr>
              <a:t>Frequency Pack: </a:t>
            </a:r>
            <a:r>
              <a:rPr kumimoji="0" lang="en-US" sz="1250" b="0" i="0" u="none" strike="noStrike" kern="1200" cap="none" spc="0" normalizeH="0" baseline="0" noProof="0" dirty="0">
                <a:ln>
                  <a:noFill/>
                </a:ln>
                <a:solidFill>
                  <a:prstClr val="black"/>
                </a:solidFill>
                <a:effectLst/>
                <a:uLnTx/>
                <a:uFillTx/>
                <a:latin typeface="Montserrat"/>
                <a:ea typeface="+mn-ea"/>
                <a:cs typeface="+mn-cs"/>
              </a:rPr>
              <a:t>PET50 Vol mix of 52% and growth of 4%.</a:t>
            </a:r>
            <a:r>
              <a:rPr kumimoji="0" lang="en-US" sz="1250" b="1" i="0" u="none" strike="noStrike" kern="1200" cap="none" spc="0" normalizeH="0" baseline="0" noProof="0" dirty="0">
                <a:ln>
                  <a:noFill/>
                </a:ln>
                <a:solidFill>
                  <a:prstClr val="black"/>
                </a:solidFill>
                <a:effectLst/>
                <a:uLnTx/>
                <a:uFillTx/>
                <a:latin typeface="Montserrat"/>
                <a:ea typeface="+mn-ea"/>
                <a:cs typeface="+mn-cs"/>
              </a:rPr>
              <a:t>  </a:t>
            </a:r>
          </a:p>
        </p:txBody>
      </p:sp>
      <p:sp>
        <p:nvSpPr>
          <p:cNvPr id="5129" name="TextBox 5128">
            <a:extLst>
              <a:ext uri="{FF2B5EF4-FFF2-40B4-BE49-F238E27FC236}">
                <a16:creationId xmlns:a16="http://schemas.microsoft.com/office/drawing/2014/main" id="{A94DABC7-CCBD-6A8B-E884-01F0322B93D4}"/>
              </a:ext>
            </a:extLst>
          </p:cNvPr>
          <p:cNvSpPr txBox="1"/>
          <p:nvPr/>
        </p:nvSpPr>
        <p:spPr>
          <a:xfrm>
            <a:off x="8494776" y="4748795"/>
            <a:ext cx="3272843" cy="259045"/>
          </a:xfrm>
          <a:prstGeom prst="rect">
            <a:avLst/>
          </a:prstGeom>
          <a:noFill/>
        </p:spPr>
        <p:txBody>
          <a:bodyPr wrap="square" lIns="137160" tIns="45720" rIns="137160" bIns="45720" anchor="t">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black"/>
                </a:solidFill>
                <a:effectLst/>
                <a:uLnTx/>
                <a:uFillTx/>
                <a:latin typeface="Montserrat"/>
                <a:ea typeface="+mn-ea"/>
                <a:cs typeface="+mn-cs"/>
              </a:rPr>
              <a:t>Red Index: </a:t>
            </a:r>
            <a:r>
              <a:rPr kumimoji="0" lang="en-US" sz="1250" b="0" i="0" u="none" strike="noStrike" kern="1200" cap="none" spc="0" normalizeH="0" baseline="0" noProof="0" dirty="0">
                <a:ln>
                  <a:noFill/>
                </a:ln>
                <a:solidFill>
                  <a:prstClr val="black"/>
                </a:solidFill>
                <a:effectLst/>
                <a:uLnTx/>
                <a:uFillTx/>
                <a:latin typeface="Montserrat"/>
                <a:ea typeface="+mn-ea"/>
                <a:cs typeface="+mn-cs"/>
              </a:rPr>
              <a:t>54%</a:t>
            </a:r>
            <a:endParaRPr kumimoji="0" lang="en-US" sz="12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5135" name="TextBox 5134">
            <a:extLst>
              <a:ext uri="{FF2B5EF4-FFF2-40B4-BE49-F238E27FC236}">
                <a16:creationId xmlns:a16="http://schemas.microsoft.com/office/drawing/2014/main" id="{9D65AFA7-E1F3-8389-BD41-6FC9BFC5794C}"/>
              </a:ext>
            </a:extLst>
          </p:cNvPr>
          <p:cNvSpPr txBox="1"/>
          <p:nvPr/>
        </p:nvSpPr>
        <p:spPr>
          <a:xfrm>
            <a:off x="8494776" y="5055691"/>
            <a:ext cx="3272843" cy="259045"/>
          </a:xfrm>
          <a:prstGeom prst="rect">
            <a:avLst/>
          </a:prstGeom>
          <a:noFill/>
        </p:spPr>
        <p:txBody>
          <a:bodyPr wrap="square" lIns="137160" tIns="45720" rIns="137160" bIns="45720" anchor="t">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black"/>
                </a:solidFill>
                <a:effectLst/>
                <a:uLnTx/>
                <a:uFillTx/>
                <a:latin typeface="Montserrat"/>
                <a:ea typeface="+mn-ea"/>
                <a:cs typeface="+mn-cs"/>
              </a:rPr>
              <a:t>CDE Scanning: </a:t>
            </a:r>
            <a:r>
              <a:rPr kumimoji="0" lang="en-US" sz="1250" b="0" i="0" u="none" strike="noStrike" kern="1200" cap="none" spc="0" normalizeH="0" baseline="0" noProof="0" dirty="0">
                <a:ln>
                  <a:noFill/>
                </a:ln>
                <a:solidFill>
                  <a:prstClr val="black"/>
                </a:solidFill>
                <a:effectLst/>
                <a:uLnTx/>
                <a:uFillTx/>
                <a:latin typeface="Montserrat"/>
                <a:ea typeface="+mn-ea"/>
                <a:cs typeface="+mn-cs"/>
              </a:rPr>
              <a:t>100%</a:t>
            </a:r>
          </a:p>
        </p:txBody>
      </p:sp>
      <p:sp>
        <p:nvSpPr>
          <p:cNvPr id="5136" name="TextBox 5135">
            <a:extLst>
              <a:ext uri="{FF2B5EF4-FFF2-40B4-BE49-F238E27FC236}">
                <a16:creationId xmlns:a16="http://schemas.microsoft.com/office/drawing/2014/main" id="{0389A460-024A-AD1B-F7A2-0741931721B8}"/>
              </a:ext>
            </a:extLst>
          </p:cNvPr>
          <p:cNvSpPr txBox="1"/>
          <p:nvPr/>
        </p:nvSpPr>
        <p:spPr>
          <a:xfrm>
            <a:off x="8494776" y="5362587"/>
            <a:ext cx="3272843" cy="259045"/>
          </a:xfrm>
          <a:prstGeom prst="rect">
            <a:avLst/>
          </a:prstGeom>
          <a:noFill/>
        </p:spPr>
        <p:txBody>
          <a:bodyPr wrap="square" lIns="137160" rIns="137160">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DOSA: </a:t>
            </a: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100%</a:t>
            </a:r>
          </a:p>
        </p:txBody>
      </p:sp>
      <p:sp>
        <p:nvSpPr>
          <p:cNvPr id="5138" name="TextBox 5137">
            <a:extLst>
              <a:ext uri="{FF2B5EF4-FFF2-40B4-BE49-F238E27FC236}">
                <a16:creationId xmlns:a16="http://schemas.microsoft.com/office/drawing/2014/main" id="{8B57B2BA-3673-5483-6709-77D937263227}"/>
              </a:ext>
            </a:extLst>
          </p:cNvPr>
          <p:cNvSpPr txBox="1"/>
          <p:nvPr/>
        </p:nvSpPr>
        <p:spPr>
          <a:xfrm>
            <a:off x="8494776" y="5669483"/>
            <a:ext cx="3272843" cy="259045"/>
          </a:xfrm>
          <a:prstGeom prst="rect">
            <a:avLst/>
          </a:prstGeom>
          <a:noFill/>
        </p:spPr>
        <p:txBody>
          <a:bodyPr wrap="square" lIns="137160" tIns="45720" rIns="137160" bIns="45720" anchor="t">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50" b="1" i="0" u="none" strike="noStrike" kern="1200" cap="none" spc="0" normalizeH="0" baseline="0" noProof="0">
                <a:ln>
                  <a:noFill/>
                </a:ln>
                <a:solidFill>
                  <a:prstClr val="black"/>
                </a:solidFill>
                <a:effectLst/>
                <a:uLnTx/>
                <a:uFillTx/>
                <a:latin typeface="Montserrat"/>
                <a:ea typeface="+mn-ea"/>
                <a:cs typeface="+mn-cs"/>
              </a:rPr>
              <a:t>DIA/ SOC: </a:t>
            </a:r>
            <a:r>
              <a:rPr kumimoji="0" lang="en-US" sz="1250" b="0" i="0" u="none" strike="noStrike" kern="1200" cap="none" spc="0" normalizeH="0" baseline="0" noProof="0">
                <a:ln>
                  <a:noFill/>
                </a:ln>
                <a:solidFill>
                  <a:prstClr val="black"/>
                </a:solidFill>
                <a:effectLst/>
                <a:uLnTx/>
                <a:uFillTx/>
                <a:latin typeface="Montserrat"/>
                <a:ea typeface="+mn-ea"/>
                <a:cs typeface="+mn-cs"/>
              </a:rPr>
              <a:t>58%</a:t>
            </a:r>
          </a:p>
        </p:txBody>
      </p:sp>
      <p:sp>
        <p:nvSpPr>
          <p:cNvPr id="5139" name="TextBox 5138">
            <a:extLst>
              <a:ext uri="{FF2B5EF4-FFF2-40B4-BE49-F238E27FC236}">
                <a16:creationId xmlns:a16="http://schemas.microsoft.com/office/drawing/2014/main" id="{ED58E046-7A22-2EDD-B876-5CA7C6A5024C}"/>
              </a:ext>
            </a:extLst>
          </p:cNvPr>
          <p:cNvSpPr txBox="1"/>
          <p:nvPr/>
        </p:nvSpPr>
        <p:spPr>
          <a:xfrm>
            <a:off x="8494776" y="5976379"/>
            <a:ext cx="3272843" cy="259045"/>
          </a:xfrm>
          <a:prstGeom prst="rect">
            <a:avLst/>
          </a:prstGeom>
          <a:noFill/>
        </p:spPr>
        <p:txBody>
          <a:bodyPr wrap="square" lIns="137160" rIns="137160">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Focus SKU: </a:t>
            </a: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RGB to drive affordability</a:t>
            </a:r>
          </a:p>
        </p:txBody>
      </p:sp>
      <p:sp>
        <p:nvSpPr>
          <p:cNvPr id="5140" name="TextBox 5139">
            <a:extLst>
              <a:ext uri="{FF2B5EF4-FFF2-40B4-BE49-F238E27FC236}">
                <a16:creationId xmlns:a16="http://schemas.microsoft.com/office/drawing/2014/main" id="{85B9E84F-7C90-510D-6CE4-D93C27F788AD}"/>
              </a:ext>
            </a:extLst>
          </p:cNvPr>
          <p:cNvSpPr txBox="1"/>
          <p:nvPr/>
        </p:nvSpPr>
        <p:spPr>
          <a:xfrm>
            <a:off x="8494776" y="6283275"/>
            <a:ext cx="3272843" cy="259045"/>
          </a:xfrm>
          <a:prstGeom prst="rect">
            <a:avLst/>
          </a:prstGeom>
          <a:noFill/>
        </p:spPr>
        <p:txBody>
          <a:bodyPr wrap="square" lIns="137160" rIns="137160">
            <a:spAutoFit/>
          </a:bodyPr>
          <a:lstStyle>
            <a:defPPr>
              <a:defRPr lang="en-US"/>
            </a:defPPr>
            <a:lvl1pPr>
              <a:defRPr b="1">
                <a:gradFill>
                  <a:gsLst>
                    <a:gs pos="0">
                      <a:schemeClr val="accent5">
                        <a:lumMod val="25000"/>
                        <a:lumOff val="75000"/>
                      </a:schemeClr>
                    </a:gs>
                    <a:gs pos="94000">
                      <a:schemeClr val="accent5">
                        <a:lumMod val="50000"/>
                        <a:lumOff val="50000"/>
                      </a:schemeClr>
                    </a:gs>
                  </a:gsLst>
                  <a:lin ang="5400000" scaled="1"/>
                </a:gradFill>
                <a:latin typeface="Montserrat" panose="00000500000000000000" pitchFamily="2" charset="0"/>
              </a:defRPr>
            </a:lvl1p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5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Unforgivable Penetration:</a:t>
            </a:r>
            <a:r>
              <a:rPr kumimoji="0" lang="en-US" sz="12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 15 SKUs</a:t>
            </a:r>
          </a:p>
        </p:txBody>
      </p:sp>
      <p:pic>
        <p:nvPicPr>
          <p:cNvPr id="6" name="Picture 5" descr="A person holding a sign and a purse&#10;&#10;AI-generated content may be incorrect.">
            <a:extLst>
              <a:ext uri="{FF2B5EF4-FFF2-40B4-BE49-F238E27FC236}">
                <a16:creationId xmlns:a16="http://schemas.microsoft.com/office/drawing/2014/main" id="{B9F16C4E-95DF-FA3C-496D-1E3CCD0BC87C}"/>
              </a:ext>
            </a:extLst>
          </p:cNvPr>
          <p:cNvPicPr>
            <a:picLocks noChangeAspect="1"/>
          </p:cNvPicPr>
          <p:nvPr/>
        </p:nvPicPr>
        <p:blipFill>
          <a:blip r:embed="rId4"/>
          <a:stretch>
            <a:fillRect/>
          </a:stretch>
        </p:blipFill>
        <p:spPr>
          <a:xfrm>
            <a:off x="225702" y="948267"/>
            <a:ext cx="2568374" cy="1706505"/>
          </a:xfrm>
          <a:prstGeom prst="rect">
            <a:avLst/>
          </a:prstGeom>
        </p:spPr>
      </p:pic>
    </p:spTree>
    <p:extLst>
      <p:ext uri="{BB962C8B-B14F-4D97-AF65-F5344CB8AC3E}">
        <p14:creationId xmlns:p14="http://schemas.microsoft.com/office/powerpoint/2010/main" val="383525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par>
                                <p:cTn id="8" presetID="55" presetClass="entr" presetSubtype="0" fill="hold" nodeType="withEffect">
                                  <p:stCondLst>
                                    <p:cond delay="2000"/>
                                  </p:stCondLst>
                                  <p:childTnLst>
                                    <p:set>
                                      <p:cBhvr>
                                        <p:cTn id="9" dur="1" fill="hold">
                                          <p:stCondLst>
                                            <p:cond delay="0"/>
                                          </p:stCondLst>
                                        </p:cTn>
                                        <p:tgtEl>
                                          <p:spTgt spid="2"/>
                                        </p:tgtEl>
                                        <p:attrNameLst>
                                          <p:attrName>style.visibility</p:attrName>
                                        </p:attrNameLst>
                                      </p:cBhvr>
                                      <p:to>
                                        <p:strVal val="visible"/>
                                      </p:to>
                                    </p:set>
                                    <p:anim calcmode="lin" valueType="num">
                                      <p:cBhvr>
                                        <p:cTn id="10" dur="1500" fill="hold"/>
                                        <p:tgtEl>
                                          <p:spTgt spid="2"/>
                                        </p:tgtEl>
                                        <p:attrNameLst>
                                          <p:attrName>ppt_w</p:attrName>
                                        </p:attrNameLst>
                                      </p:cBhvr>
                                      <p:tavLst>
                                        <p:tav tm="0">
                                          <p:val>
                                            <p:strVal val="#ppt_w*0.70"/>
                                          </p:val>
                                        </p:tav>
                                        <p:tav tm="100000">
                                          <p:val>
                                            <p:strVal val="#ppt_w"/>
                                          </p:val>
                                        </p:tav>
                                      </p:tavLst>
                                    </p:anim>
                                    <p:anim calcmode="lin" valueType="num">
                                      <p:cBhvr>
                                        <p:cTn id="11" dur="1500" fill="hold"/>
                                        <p:tgtEl>
                                          <p:spTgt spid="2"/>
                                        </p:tgtEl>
                                        <p:attrNameLst>
                                          <p:attrName>ppt_h</p:attrName>
                                        </p:attrNameLst>
                                      </p:cBhvr>
                                      <p:tavLst>
                                        <p:tav tm="0">
                                          <p:val>
                                            <p:strVal val="#ppt_h"/>
                                          </p:val>
                                        </p:tav>
                                        <p:tav tm="100000">
                                          <p:val>
                                            <p:strVal val="#ppt_h"/>
                                          </p:val>
                                        </p:tav>
                                      </p:tavLst>
                                    </p:anim>
                                    <p:animEffect transition="in" filter="fade">
                                      <p:cBhvr>
                                        <p:cTn id="12" dur="1500"/>
                                        <p:tgtEl>
                                          <p:spTgt spid="2"/>
                                        </p:tgtEl>
                                      </p:cBhvr>
                                    </p:animEffect>
                                  </p:childTnLst>
                                </p:cTn>
                              </p:par>
                              <p:par>
                                <p:cTn id="13" presetID="55" presetClass="entr" presetSubtype="0" fill="hold" nodeType="withEffect">
                                  <p:stCondLst>
                                    <p:cond delay="2000"/>
                                  </p:stCondLst>
                                  <p:childTnLst>
                                    <p:set>
                                      <p:cBhvr>
                                        <p:cTn id="14" dur="1" fill="hold">
                                          <p:stCondLst>
                                            <p:cond delay="0"/>
                                          </p:stCondLst>
                                        </p:cTn>
                                        <p:tgtEl>
                                          <p:spTgt spid="15"/>
                                        </p:tgtEl>
                                        <p:attrNameLst>
                                          <p:attrName>style.visibility</p:attrName>
                                        </p:attrNameLst>
                                      </p:cBhvr>
                                      <p:to>
                                        <p:strVal val="visible"/>
                                      </p:to>
                                    </p:set>
                                    <p:anim calcmode="lin" valueType="num">
                                      <p:cBhvr>
                                        <p:cTn id="15" dur="1500" fill="hold"/>
                                        <p:tgtEl>
                                          <p:spTgt spid="15"/>
                                        </p:tgtEl>
                                        <p:attrNameLst>
                                          <p:attrName>ppt_w</p:attrName>
                                        </p:attrNameLst>
                                      </p:cBhvr>
                                      <p:tavLst>
                                        <p:tav tm="0">
                                          <p:val>
                                            <p:strVal val="#ppt_w*0.70"/>
                                          </p:val>
                                        </p:tav>
                                        <p:tav tm="100000">
                                          <p:val>
                                            <p:strVal val="#ppt_w"/>
                                          </p:val>
                                        </p:tav>
                                      </p:tavLst>
                                    </p:anim>
                                    <p:anim calcmode="lin" valueType="num">
                                      <p:cBhvr>
                                        <p:cTn id="16" dur="1500" fill="hold"/>
                                        <p:tgtEl>
                                          <p:spTgt spid="15"/>
                                        </p:tgtEl>
                                        <p:attrNameLst>
                                          <p:attrName>ppt_h</p:attrName>
                                        </p:attrNameLst>
                                      </p:cBhvr>
                                      <p:tavLst>
                                        <p:tav tm="0">
                                          <p:val>
                                            <p:strVal val="#ppt_h"/>
                                          </p:val>
                                        </p:tav>
                                        <p:tav tm="100000">
                                          <p:val>
                                            <p:strVal val="#ppt_h"/>
                                          </p:val>
                                        </p:tav>
                                      </p:tavLst>
                                    </p:anim>
                                    <p:animEffect transition="in" filter="fade">
                                      <p:cBhvr>
                                        <p:cTn id="17" dur="1500"/>
                                        <p:tgtEl>
                                          <p:spTgt spid="15"/>
                                        </p:tgtEl>
                                      </p:cBhvr>
                                    </p:animEffect>
                                  </p:childTnLst>
                                </p:cTn>
                              </p:par>
                              <p:par>
                                <p:cTn id="18" presetID="55" presetClass="entr" presetSubtype="0" fill="hold" nodeType="withEffect">
                                  <p:stCondLst>
                                    <p:cond delay="2000"/>
                                  </p:stCondLst>
                                  <p:childTnLst>
                                    <p:set>
                                      <p:cBhvr>
                                        <p:cTn id="19" dur="1" fill="hold">
                                          <p:stCondLst>
                                            <p:cond delay="0"/>
                                          </p:stCondLst>
                                        </p:cTn>
                                        <p:tgtEl>
                                          <p:spTgt spid="17"/>
                                        </p:tgtEl>
                                        <p:attrNameLst>
                                          <p:attrName>style.visibility</p:attrName>
                                        </p:attrNameLst>
                                      </p:cBhvr>
                                      <p:to>
                                        <p:strVal val="visible"/>
                                      </p:to>
                                    </p:set>
                                    <p:anim calcmode="lin" valueType="num">
                                      <p:cBhvr>
                                        <p:cTn id="20" dur="1500" fill="hold"/>
                                        <p:tgtEl>
                                          <p:spTgt spid="17"/>
                                        </p:tgtEl>
                                        <p:attrNameLst>
                                          <p:attrName>ppt_w</p:attrName>
                                        </p:attrNameLst>
                                      </p:cBhvr>
                                      <p:tavLst>
                                        <p:tav tm="0">
                                          <p:val>
                                            <p:strVal val="#ppt_w*0.70"/>
                                          </p:val>
                                        </p:tav>
                                        <p:tav tm="100000">
                                          <p:val>
                                            <p:strVal val="#ppt_w"/>
                                          </p:val>
                                        </p:tav>
                                      </p:tavLst>
                                    </p:anim>
                                    <p:anim calcmode="lin" valueType="num">
                                      <p:cBhvr>
                                        <p:cTn id="21" dur="1500" fill="hold"/>
                                        <p:tgtEl>
                                          <p:spTgt spid="17"/>
                                        </p:tgtEl>
                                        <p:attrNameLst>
                                          <p:attrName>ppt_h</p:attrName>
                                        </p:attrNameLst>
                                      </p:cBhvr>
                                      <p:tavLst>
                                        <p:tav tm="0">
                                          <p:val>
                                            <p:strVal val="#ppt_h"/>
                                          </p:val>
                                        </p:tav>
                                        <p:tav tm="100000">
                                          <p:val>
                                            <p:strVal val="#ppt_h"/>
                                          </p:val>
                                        </p:tav>
                                      </p:tavLst>
                                    </p:anim>
                                    <p:animEffect transition="in" filter="fade">
                                      <p:cBhvr>
                                        <p:cTn id="22" dur="1500"/>
                                        <p:tgtEl>
                                          <p:spTgt spid="17"/>
                                        </p:tgtEl>
                                      </p:cBhvr>
                                    </p:animEffect>
                                  </p:childTnLst>
                                </p:cTn>
                              </p:par>
                              <p:par>
                                <p:cTn id="23" presetID="55" presetClass="entr" presetSubtype="0" fill="hold" nodeType="withEffect">
                                  <p:stCondLst>
                                    <p:cond delay="200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500" fill="hold"/>
                                        <p:tgtEl>
                                          <p:spTgt spid="18"/>
                                        </p:tgtEl>
                                        <p:attrNameLst>
                                          <p:attrName>ppt_w</p:attrName>
                                        </p:attrNameLst>
                                      </p:cBhvr>
                                      <p:tavLst>
                                        <p:tav tm="0">
                                          <p:val>
                                            <p:strVal val="#ppt_w*0.70"/>
                                          </p:val>
                                        </p:tav>
                                        <p:tav tm="100000">
                                          <p:val>
                                            <p:strVal val="#ppt_w"/>
                                          </p:val>
                                        </p:tav>
                                      </p:tavLst>
                                    </p:anim>
                                    <p:anim calcmode="lin" valueType="num">
                                      <p:cBhvr>
                                        <p:cTn id="26" dur="1500" fill="hold"/>
                                        <p:tgtEl>
                                          <p:spTgt spid="18"/>
                                        </p:tgtEl>
                                        <p:attrNameLst>
                                          <p:attrName>ppt_h</p:attrName>
                                        </p:attrNameLst>
                                      </p:cBhvr>
                                      <p:tavLst>
                                        <p:tav tm="0">
                                          <p:val>
                                            <p:strVal val="#ppt_h"/>
                                          </p:val>
                                        </p:tav>
                                        <p:tav tm="100000">
                                          <p:val>
                                            <p:strVal val="#ppt_h"/>
                                          </p:val>
                                        </p:tav>
                                      </p:tavLst>
                                    </p:anim>
                                    <p:animEffect transition="in" filter="fade">
                                      <p:cBhvr>
                                        <p:cTn id="27" dur="1500"/>
                                        <p:tgtEl>
                                          <p:spTgt spid="18"/>
                                        </p:tgtEl>
                                      </p:cBhvr>
                                    </p:animEffect>
                                  </p:childTnLst>
                                </p:cTn>
                              </p:par>
                              <p:par>
                                <p:cTn id="28" presetID="55" presetClass="entr" presetSubtype="0" fill="hold" nodeType="withEffect">
                                  <p:stCondLst>
                                    <p:cond delay="2000"/>
                                  </p:stCondLst>
                                  <p:childTnLst>
                                    <p:set>
                                      <p:cBhvr>
                                        <p:cTn id="29" dur="1" fill="hold">
                                          <p:stCondLst>
                                            <p:cond delay="0"/>
                                          </p:stCondLst>
                                        </p:cTn>
                                        <p:tgtEl>
                                          <p:spTgt spid="20"/>
                                        </p:tgtEl>
                                        <p:attrNameLst>
                                          <p:attrName>style.visibility</p:attrName>
                                        </p:attrNameLst>
                                      </p:cBhvr>
                                      <p:to>
                                        <p:strVal val="visible"/>
                                      </p:to>
                                    </p:set>
                                    <p:anim calcmode="lin" valueType="num">
                                      <p:cBhvr>
                                        <p:cTn id="30" dur="1500" fill="hold"/>
                                        <p:tgtEl>
                                          <p:spTgt spid="20"/>
                                        </p:tgtEl>
                                        <p:attrNameLst>
                                          <p:attrName>ppt_w</p:attrName>
                                        </p:attrNameLst>
                                      </p:cBhvr>
                                      <p:tavLst>
                                        <p:tav tm="0">
                                          <p:val>
                                            <p:strVal val="#ppt_w*0.70"/>
                                          </p:val>
                                        </p:tav>
                                        <p:tav tm="100000">
                                          <p:val>
                                            <p:strVal val="#ppt_w"/>
                                          </p:val>
                                        </p:tav>
                                      </p:tavLst>
                                    </p:anim>
                                    <p:anim calcmode="lin" valueType="num">
                                      <p:cBhvr>
                                        <p:cTn id="31" dur="1500" fill="hold"/>
                                        <p:tgtEl>
                                          <p:spTgt spid="20"/>
                                        </p:tgtEl>
                                        <p:attrNameLst>
                                          <p:attrName>ppt_h</p:attrName>
                                        </p:attrNameLst>
                                      </p:cBhvr>
                                      <p:tavLst>
                                        <p:tav tm="0">
                                          <p:val>
                                            <p:strVal val="#ppt_h"/>
                                          </p:val>
                                        </p:tav>
                                        <p:tav tm="100000">
                                          <p:val>
                                            <p:strVal val="#ppt_h"/>
                                          </p:val>
                                        </p:tav>
                                      </p:tavLst>
                                    </p:anim>
                                    <p:animEffect transition="in" filter="fade">
                                      <p:cBhvr>
                                        <p:cTn id="32" dur="1500"/>
                                        <p:tgtEl>
                                          <p:spTgt spid="20"/>
                                        </p:tgtEl>
                                      </p:cBhvr>
                                    </p:animEffect>
                                  </p:childTnLst>
                                </p:cTn>
                              </p:par>
                              <p:par>
                                <p:cTn id="33" presetID="22" presetClass="entr" presetSubtype="4" fill="hold" grpId="0" nodeType="withEffect">
                                  <p:stCondLst>
                                    <p:cond delay="200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1500"/>
                                        <p:tgtEl>
                                          <p:spTgt spid="30"/>
                                        </p:tgtEl>
                                      </p:cBhvr>
                                    </p:animEffect>
                                  </p:childTnLst>
                                </p:cTn>
                              </p:par>
                              <p:par>
                                <p:cTn id="36" presetID="22" presetClass="entr" presetSubtype="4" fill="hold" grpId="0" nodeType="withEffect">
                                  <p:stCondLst>
                                    <p:cond delay="2000"/>
                                  </p:stCondLst>
                                  <p:childTnLst>
                                    <p:set>
                                      <p:cBhvr>
                                        <p:cTn id="37" dur="1" fill="hold">
                                          <p:stCondLst>
                                            <p:cond delay="0"/>
                                          </p:stCondLst>
                                        </p:cTn>
                                        <p:tgtEl>
                                          <p:spTgt spid="5176"/>
                                        </p:tgtEl>
                                        <p:attrNameLst>
                                          <p:attrName>style.visibility</p:attrName>
                                        </p:attrNameLst>
                                      </p:cBhvr>
                                      <p:to>
                                        <p:strVal val="visible"/>
                                      </p:to>
                                    </p:set>
                                    <p:animEffect transition="in" filter="wipe(down)">
                                      <p:cBhvr>
                                        <p:cTn id="38" dur="1500"/>
                                        <p:tgtEl>
                                          <p:spTgt spid="5176"/>
                                        </p:tgtEl>
                                      </p:cBhvr>
                                    </p:animEffect>
                                  </p:childTnLst>
                                </p:cTn>
                              </p:par>
                              <p:par>
                                <p:cTn id="39" presetID="22" presetClass="entr" presetSubtype="4" fill="hold" grpId="0" nodeType="withEffect">
                                  <p:stCondLst>
                                    <p:cond delay="2000"/>
                                  </p:stCondLst>
                                  <p:childTnLst>
                                    <p:set>
                                      <p:cBhvr>
                                        <p:cTn id="40" dur="1" fill="hold">
                                          <p:stCondLst>
                                            <p:cond delay="0"/>
                                          </p:stCondLst>
                                        </p:cTn>
                                        <p:tgtEl>
                                          <p:spTgt spid="5228"/>
                                        </p:tgtEl>
                                        <p:attrNameLst>
                                          <p:attrName>style.visibility</p:attrName>
                                        </p:attrNameLst>
                                      </p:cBhvr>
                                      <p:to>
                                        <p:strVal val="visible"/>
                                      </p:to>
                                    </p:set>
                                    <p:animEffect transition="in" filter="wipe(down)">
                                      <p:cBhvr>
                                        <p:cTn id="41" dur="1500"/>
                                        <p:tgtEl>
                                          <p:spTgt spid="5228"/>
                                        </p:tgtEl>
                                      </p:cBhvr>
                                    </p:animEffect>
                                  </p:childTnLst>
                                </p:cTn>
                              </p:par>
                              <p:par>
                                <p:cTn id="42" presetID="22" presetClass="entr" presetSubtype="4" fill="hold" grpId="0" nodeType="withEffect">
                                  <p:stCondLst>
                                    <p:cond delay="2000"/>
                                  </p:stCondLst>
                                  <p:childTnLst>
                                    <p:set>
                                      <p:cBhvr>
                                        <p:cTn id="43" dur="1" fill="hold">
                                          <p:stCondLst>
                                            <p:cond delay="0"/>
                                          </p:stCondLst>
                                        </p:cTn>
                                        <p:tgtEl>
                                          <p:spTgt spid="5240"/>
                                        </p:tgtEl>
                                        <p:attrNameLst>
                                          <p:attrName>style.visibility</p:attrName>
                                        </p:attrNameLst>
                                      </p:cBhvr>
                                      <p:to>
                                        <p:strVal val="visible"/>
                                      </p:to>
                                    </p:set>
                                    <p:animEffect transition="in" filter="wipe(down)">
                                      <p:cBhvr>
                                        <p:cTn id="44" dur="1500"/>
                                        <p:tgtEl>
                                          <p:spTgt spid="5240"/>
                                        </p:tgtEl>
                                      </p:cBhvr>
                                    </p:animEffect>
                                  </p:childTnLst>
                                </p:cTn>
                              </p:par>
                              <p:par>
                                <p:cTn id="45" presetID="22" presetClass="entr" presetSubtype="4" fill="hold" grpId="0" nodeType="withEffect">
                                  <p:stCondLst>
                                    <p:cond delay="2000"/>
                                  </p:stCondLst>
                                  <p:childTnLst>
                                    <p:set>
                                      <p:cBhvr>
                                        <p:cTn id="46" dur="1" fill="hold">
                                          <p:stCondLst>
                                            <p:cond delay="0"/>
                                          </p:stCondLst>
                                        </p:cTn>
                                        <p:tgtEl>
                                          <p:spTgt spid="5264"/>
                                        </p:tgtEl>
                                        <p:attrNameLst>
                                          <p:attrName>style.visibility</p:attrName>
                                        </p:attrNameLst>
                                      </p:cBhvr>
                                      <p:to>
                                        <p:strVal val="visible"/>
                                      </p:to>
                                    </p:set>
                                    <p:animEffect transition="in" filter="wipe(down)">
                                      <p:cBhvr>
                                        <p:cTn id="47" dur="1500"/>
                                        <p:tgtEl>
                                          <p:spTgt spid="5264"/>
                                        </p:tgtEl>
                                      </p:cBhvr>
                                    </p:animEffect>
                                  </p:childTnLst>
                                </p:cTn>
                              </p:par>
                              <p:par>
                                <p:cTn id="48" presetID="12" presetClass="entr" presetSubtype="1" fill="hold" grpId="0" nodeType="withEffect">
                                  <p:stCondLst>
                                    <p:cond delay="3500"/>
                                  </p:stCondLst>
                                  <p:childTnLst>
                                    <p:set>
                                      <p:cBhvr>
                                        <p:cTn id="49" dur="1" fill="hold">
                                          <p:stCondLst>
                                            <p:cond delay="0"/>
                                          </p:stCondLst>
                                        </p:cTn>
                                        <p:tgtEl>
                                          <p:spTgt spid="5150"/>
                                        </p:tgtEl>
                                        <p:attrNameLst>
                                          <p:attrName>style.visibility</p:attrName>
                                        </p:attrNameLst>
                                      </p:cBhvr>
                                      <p:to>
                                        <p:strVal val="visible"/>
                                      </p:to>
                                    </p:set>
                                    <p:anim calcmode="lin" valueType="num">
                                      <p:cBhvr additive="base">
                                        <p:cTn id="50" dur="1500"/>
                                        <p:tgtEl>
                                          <p:spTgt spid="5150"/>
                                        </p:tgtEl>
                                        <p:attrNameLst>
                                          <p:attrName>ppt_y</p:attrName>
                                        </p:attrNameLst>
                                      </p:cBhvr>
                                      <p:tavLst>
                                        <p:tav tm="0">
                                          <p:val>
                                            <p:strVal val="#ppt_y-#ppt_h*1.125000"/>
                                          </p:val>
                                        </p:tav>
                                        <p:tav tm="100000">
                                          <p:val>
                                            <p:strVal val="#ppt_y"/>
                                          </p:val>
                                        </p:tav>
                                      </p:tavLst>
                                    </p:anim>
                                    <p:animEffect transition="in" filter="wipe(down)">
                                      <p:cBhvr>
                                        <p:cTn id="51" dur="1500"/>
                                        <p:tgtEl>
                                          <p:spTgt spid="5150"/>
                                        </p:tgtEl>
                                      </p:cBhvr>
                                    </p:animEffect>
                                  </p:childTnLst>
                                </p:cTn>
                              </p:par>
                              <p:par>
                                <p:cTn id="52" presetID="12" presetClass="entr" presetSubtype="1" fill="hold" grpId="0" nodeType="withEffect">
                                  <p:stCondLst>
                                    <p:cond delay="3500"/>
                                  </p:stCondLst>
                                  <p:childTnLst>
                                    <p:set>
                                      <p:cBhvr>
                                        <p:cTn id="53" dur="1" fill="hold">
                                          <p:stCondLst>
                                            <p:cond delay="0"/>
                                          </p:stCondLst>
                                        </p:cTn>
                                        <p:tgtEl>
                                          <p:spTgt spid="5180"/>
                                        </p:tgtEl>
                                        <p:attrNameLst>
                                          <p:attrName>style.visibility</p:attrName>
                                        </p:attrNameLst>
                                      </p:cBhvr>
                                      <p:to>
                                        <p:strVal val="visible"/>
                                      </p:to>
                                    </p:set>
                                    <p:anim calcmode="lin" valueType="num">
                                      <p:cBhvr additive="base">
                                        <p:cTn id="54" dur="1500"/>
                                        <p:tgtEl>
                                          <p:spTgt spid="5180"/>
                                        </p:tgtEl>
                                        <p:attrNameLst>
                                          <p:attrName>ppt_y</p:attrName>
                                        </p:attrNameLst>
                                      </p:cBhvr>
                                      <p:tavLst>
                                        <p:tav tm="0">
                                          <p:val>
                                            <p:strVal val="#ppt_y-#ppt_h*1.125000"/>
                                          </p:val>
                                        </p:tav>
                                        <p:tav tm="100000">
                                          <p:val>
                                            <p:strVal val="#ppt_y"/>
                                          </p:val>
                                        </p:tav>
                                      </p:tavLst>
                                    </p:anim>
                                    <p:animEffect transition="in" filter="wipe(down)">
                                      <p:cBhvr>
                                        <p:cTn id="55" dur="1500"/>
                                        <p:tgtEl>
                                          <p:spTgt spid="5180"/>
                                        </p:tgtEl>
                                      </p:cBhvr>
                                    </p:animEffect>
                                  </p:childTnLst>
                                </p:cTn>
                              </p:par>
                              <p:par>
                                <p:cTn id="56" presetID="12" presetClass="entr" presetSubtype="1" fill="hold" grpId="0" nodeType="withEffect">
                                  <p:stCondLst>
                                    <p:cond delay="3500"/>
                                  </p:stCondLst>
                                  <p:childTnLst>
                                    <p:set>
                                      <p:cBhvr>
                                        <p:cTn id="57" dur="1" fill="hold">
                                          <p:stCondLst>
                                            <p:cond delay="0"/>
                                          </p:stCondLst>
                                        </p:cTn>
                                        <p:tgtEl>
                                          <p:spTgt spid="5232"/>
                                        </p:tgtEl>
                                        <p:attrNameLst>
                                          <p:attrName>style.visibility</p:attrName>
                                        </p:attrNameLst>
                                      </p:cBhvr>
                                      <p:to>
                                        <p:strVal val="visible"/>
                                      </p:to>
                                    </p:set>
                                    <p:anim calcmode="lin" valueType="num">
                                      <p:cBhvr additive="base">
                                        <p:cTn id="58" dur="1500"/>
                                        <p:tgtEl>
                                          <p:spTgt spid="5232"/>
                                        </p:tgtEl>
                                        <p:attrNameLst>
                                          <p:attrName>ppt_y</p:attrName>
                                        </p:attrNameLst>
                                      </p:cBhvr>
                                      <p:tavLst>
                                        <p:tav tm="0">
                                          <p:val>
                                            <p:strVal val="#ppt_y-#ppt_h*1.125000"/>
                                          </p:val>
                                        </p:tav>
                                        <p:tav tm="100000">
                                          <p:val>
                                            <p:strVal val="#ppt_y"/>
                                          </p:val>
                                        </p:tav>
                                      </p:tavLst>
                                    </p:anim>
                                    <p:animEffect transition="in" filter="wipe(down)">
                                      <p:cBhvr>
                                        <p:cTn id="59" dur="1500"/>
                                        <p:tgtEl>
                                          <p:spTgt spid="5232"/>
                                        </p:tgtEl>
                                      </p:cBhvr>
                                    </p:animEffect>
                                  </p:childTnLst>
                                </p:cTn>
                              </p:par>
                              <p:par>
                                <p:cTn id="60" presetID="12" presetClass="entr" presetSubtype="1" fill="hold" grpId="0" nodeType="withEffect">
                                  <p:stCondLst>
                                    <p:cond delay="3500"/>
                                  </p:stCondLst>
                                  <p:childTnLst>
                                    <p:set>
                                      <p:cBhvr>
                                        <p:cTn id="61" dur="1" fill="hold">
                                          <p:stCondLst>
                                            <p:cond delay="0"/>
                                          </p:stCondLst>
                                        </p:cTn>
                                        <p:tgtEl>
                                          <p:spTgt spid="5244"/>
                                        </p:tgtEl>
                                        <p:attrNameLst>
                                          <p:attrName>style.visibility</p:attrName>
                                        </p:attrNameLst>
                                      </p:cBhvr>
                                      <p:to>
                                        <p:strVal val="visible"/>
                                      </p:to>
                                    </p:set>
                                    <p:anim calcmode="lin" valueType="num">
                                      <p:cBhvr additive="base">
                                        <p:cTn id="62" dur="1500"/>
                                        <p:tgtEl>
                                          <p:spTgt spid="5244"/>
                                        </p:tgtEl>
                                        <p:attrNameLst>
                                          <p:attrName>ppt_y</p:attrName>
                                        </p:attrNameLst>
                                      </p:cBhvr>
                                      <p:tavLst>
                                        <p:tav tm="0">
                                          <p:val>
                                            <p:strVal val="#ppt_y-#ppt_h*1.125000"/>
                                          </p:val>
                                        </p:tav>
                                        <p:tav tm="100000">
                                          <p:val>
                                            <p:strVal val="#ppt_y"/>
                                          </p:val>
                                        </p:tav>
                                      </p:tavLst>
                                    </p:anim>
                                    <p:animEffect transition="in" filter="wipe(down)">
                                      <p:cBhvr>
                                        <p:cTn id="63" dur="1500"/>
                                        <p:tgtEl>
                                          <p:spTgt spid="5244"/>
                                        </p:tgtEl>
                                      </p:cBhvr>
                                    </p:animEffect>
                                  </p:childTnLst>
                                </p:cTn>
                              </p:par>
                              <p:par>
                                <p:cTn id="64" presetID="12" presetClass="entr" presetSubtype="1" fill="hold" grpId="0" nodeType="withEffect">
                                  <p:stCondLst>
                                    <p:cond delay="3500"/>
                                  </p:stCondLst>
                                  <p:childTnLst>
                                    <p:set>
                                      <p:cBhvr>
                                        <p:cTn id="65" dur="1" fill="hold">
                                          <p:stCondLst>
                                            <p:cond delay="0"/>
                                          </p:stCondLst>
                                        </p:cTn>
                                        <p:tgtEl>
                                          <p:spTgt spid="5268"/>
                                        </p:tgtEl>
                                        <p:attrNameLst>
                                          <p:attrName>style.visibility</p:attrName>
                                        </p:attrNameLst>
                                      </p:cBhvr>
                                      <p:to>
                                        <p:strVal val="visible"/>
                                      </p:to>
                                    </p:set>
                                    <p:anim calcmode="lin" valueType="num">
                                      <p:cBhvr additive="base">
                                        <p:cTn id="66" dur="1500"/>
                                        <p:tgtEl>
                                          <p:spTgt spid="5268"/>
                                        </p:tgtEl>
                                        <p:attrNameLst>
                                          <p:attrName>ppt_y</p:attrName>
                                        </p:attrNameLst>
                                      </p:cBhvr>
                                      <p:tavLst>
                                        <p:tav tm="0">
                                          <p:val>
                                            <p:strVal val="#ppt_y-#ppt_h*1.125000"/>
                                          </p:val>
                                        </p:tav>
                                        <p:tav tm="100000">
                                          <p:val>
                                            <p:strVal val="#ppt_y"/>
                                          </p:val>
                                        </p:tav>
                                      </p:tavLst>
                                    </p:anim>
                                    <p:animEffect transition="in" filter="wipe(down)">
                                      <p:cBhvr>
                                        <p:cTn id="67" dur="1500"/>
                                        <p:tgtEl>
                                          <p:spTgt spid="5268"/>
                                        </p:tgtEl>
                                      </p:cBhvr>
                                    </p:animEffect>
                                  </p:childTnLst>
                                </p:cTn>
                              </p:par>
                              <p:par>
                                <p:cTn id="68" presetID="16" presetClass="entr" presetSubtype="37" fill="hold" nodeType="withEffect">
                                  <p:stCondLst>
                                    <p:cond delay="3500"/>
                                  </p:stCondLst>
                                  <p:childTnLst>
                                    <p:set>
                                      <p:cBhvr>
                                        <p:cTn id="69" dur="1" fill="hold">
                                          <p:stCondLst>
                                            <p:cond delay="0"/>
                                          </p:stCondLst>
                                        </p:cTn>
                                        <p:tgtEl>
                                          <p:spTgt spid="5269"/>
                                        </p:tgtEl>
                                        <p:attrNameLst>
                                          <p:attrName>style.visibility</p:attrName>
                                        </p:attrNameLst>
                                      </p:cBhvr>
                                      <p:to>
                                        <p:strVal val="visible"/>
                                      </p:to>
                                    </p:set>
                                    <p:animEffect transition="in" filter="barn(outVertical)">
                                      <p:cBhvr>
                                        <p:cTn id="70" dur="1000"/>
                                        <p:tgtEl>
                                          <p:spTgt spid="5269"/>
                                        </p:tgtEl>
                                      </p:cBhvr>
                                    </p:animEffect>
                                  </p:childTnLst>
                                </p:cTn>
                              </p:par>
                              <p:par>
                                <p:cTn id="71" presetID="16" presetClass="entr" presetSubtype="37" fill="hold" nodeType="withEffect">
                                  <p:stCondLst>
                                    <p:cond delay="3500"/>
                                  </p:stCondLst>
                                  <p:childTnLst>
                                    <p:set>
                                      <p:cBhvr>
                                        <p:cTn id="72" dur="1" fill="hold">
                                          <p:stCondLst>
                                            <p:cond delay="0"/>
                                          </p:stCondLst>
                                        </p:cTn>
                                        <p:tgtEl>
                                          <p:spTgt spid="5270"/>
                                        </p:tgtEl>
                                        <p:attrNameLst>
                                          <p:attrName>style.visibility</p:attrName>
                                        </p:attrNameLst>
                                      </p:cBhvr>
                                      <p:to>
                                        <p:strVal val="visible"/>
                                      </p:to>
                                    </p:set>
                                    <p:animEffect transition="in" filter="barn(outVertical)">
                                      <p:cBhvr>
                                        <p:cTn id="73" dur="1000"/>
                                        <p:tgtEl>
                                          <p:spTgt spid="5270"/>
                                        </p:tgtEl>
                                      </p:cBhvr>
                                    </p:animEffect>
                                  </p:childTnLst>
                                </p:cTn>
                              </p:par>
                              <p:par>
                                <p:cTn id="74" presetID="16" presetClass="entr" presetSubtype="37" fill="hold" grpId="0" nodeType="withEffect">
                                  <p:stCondLst>
                                    <p:cond delay="2000"/>
                                  </p:stCondLst>
                                  <p:childTnLst>
                                    <p:set>
                                      <p:cBhvr>
                                        <p:cTn id="75" dur="1" fill="hold">
                                          <p:stCondLst>
                                            <p:cond delay="0"/>
                                          </p:stCondLst>
                                        </p:cTn>
                                        <p:tgtEl>
                                          <p:spTgt spid="22"/>
                                        </p:tgtEl>
                                        <p:attrNameLst>
                                          <p:attrName>style.visibility</p:attrName>
                                        </p:attrNameLst>
                                      </p:cBhvr>
                                      <p:to>
                                        <p:strVal val="visible"/>
                                      </p:to>
                                    </p:set>
                                    <p:animEffect transition="in" filter="barn(outVertical)">
                                      <p:cBhvr>
                                        <p:cTn id="76" dur="1000"/>
                                        <p:tgtEl>
                                          <p:spTgt spid="22"/>
                                        </p:tgtEl>
                                      </p:cBhvr>
                                    </p:animEffect>
                                  </p:childTnLst>
                                </p:cTn>
                              </p:par>
                              <p:par>
                                <p:cTn id="77" presetID="16" presetClass="entr" presetSubtype="37" fill="hold" grpId="0" nodeType="withEffect">
                                  <p:stCondLst>
                                    <p:cond delay="2000"/>
                                  </p:stCondLst>
                                  <p:childTnLst>
                                    <p:set>
                                      <p:cBhvr>
                                        <p:cTn id="78" dur="1" fill="hold">
                                          <p:stCondLst>
                                            <p:cond delay="0"/>
                                          </p:stCondLst>
                                        </p:cTn>
                                        <p:tgtEl>
                                          <p:spTgt spid="23"/>
                                        </p:tgtEl>
                                        <p:attrNameLst>
                                          <p:attrName>style.visibility</p:attrName>
                                        </p:attrNameLst>
                                      </p:cBhvr>
                                      <p:to>
                                        <p:strVal val="visible"/>
                                      </p:to>
                                    </p:set>
                                    <p:animEffect transition="in" filter="barn(outVertical)">
                                      <p:cBhvr>
                                        <p:cTn id="79" dur="1000"/>
                                        <p:tgtEl>
                                          <p:spTgt spid="23"/>
                                        </p:tgtEl>
                                      </p:cBhvr>
                                    </p:animEffect>
                                  </p:childTnLst>
                                </p:cTn>
                              </p:par>
                              <p:par>
                                <p:cTn id="80" presetID="12" presetClass="entr" presetSubtype="1" fill="hold" grpId="0" nodeType="withEffect">
                                  <p:stCondLst>
                                    <p:cond delay="3500"/>
                                  </p:stCondLst>
                                  <p:childTnLst>
                                    <p:set>
                                      <p:cBhvr>
                                        <p:cTn id="81" dur="1" fill="hold">
                                          <p:stCondLst>
                                            <p:cond delay="0"/>
                                          </p:stCondLst>
                                        </p:cTn>
                                        <p:tgtEl>
                                          <p:spTgt spid="7"/>
                                        </p:tgtEl>
                                        <p:attrNameLst>
                                          <p:attrName>style.visibility</p:attrName>
                                        </p:attrNameLst>
                                      </p:cBhvr>
                                      <p:to>
                                        <p:strVal val="visible"/>
                                      </p:to>
                                    </p:set>
                                    <p:anim calcmode="lin" valueType="num">
                                      <p:cBhvr additive="base">
                                        <p:cTn id="82" dur="1500"/>
                                        <p:tgtEl>
                                          <p:spTgt spid="7"/>
                                        </p:tgtEl>
                                        <p:attrNameLst>
                                          <p:attrName>ppt_y</p:attrName>
                                        </p:attrNameLst>
                                      </p:cBhvr>
                                      <p:tavLst>
                                        <p:tav tm="0">
                                          <p:val>
                                            <p:strVal val="#ppt_y-#ppt_h*1.125000"/>
                                          </p:val>
                                        </p:tav>
                                        <p:tav tm="100000">
                                          <p:val>
                                            <p:strVal val="#ppt_y"/>
                                          </p:val>
                                        </p:tav>
                                      </p:tavLst>
                                    </p:anim>
                                    <p:animEffect transition="in" filter="wipe(down)">
                                      <p:cBhvr>
                                        <p:cTn id="83" dur="1500"/>
                                        <p:tgtEl>
                                          <p:spTgt spid="7"/>
                                        </p:tgtEl>
                                      </p:cBhvr>
                                    </p:animEffect>
                                  </p:childTnLst>
                                </p:cTn>
                              </p:par>
                              <p:par>
                                <p:cTn id="84" presetID="12" presetClass="entr" presetSubtype="1" fill="hold" grpId="0" nodeType="withEffect">
                                  <p:stCondLst>
                                    <p:cond delay="3500"/>
                                  </p:stCondLst>
                                  <p:childTnLst>
                                    <p:set>
                                      <p:cBhvr>
                                        <p:cTn id="85" dur="1" fill="hold">
                                          <p:stCondLst>
                                            <p:cond delay="0"/>
                                          </p:stCondLst>
                                        </p:cTn>
                                        <p:tgtEl>
                                          <p:spTgt spid="11"/>
                                        </p:tgtEl>
                                        <p:attrNameLst>
                                          <p:attrName>style.visibility</p:attrName>
                                        </p:attrNameLst>
                                      </p:cBhvr>
                                      <p:to>
                                        <p:strVal val="visible"/>
                                      </p:to>
                                    </p:set>
                                    <p:anim calcmode="lin" valueType="num">
                                      <p:cBhvr additive="base">
                                        <p:cTn id="86" dur="1500"/>
                                        <p:tgtEl>
                                          <p:spTgt spid="11"/>
                                        </p:tgtEl>
                                        <p:attrNameLst>
                                          <p:attrName>ppt_y</p:attrName>
                                        </p:attrNameLst>
                                      </p:cBhvr>
                                      <p:tavLst>
                                        <p:tav tm="0">
                                          <p:val>
                                            <p:strVal val="#ppt_y-#ppt_h*1.125000"/>
                                          </p:val>
                                        </p:tav>
                                        <p:tav tm="100000">
                                          <p:val>
                                            <p:strVal val="#ppt_y"/>
                                          </p:val>
                                        </p:tav>
                                      </p:tavLst>
                                    </p:anim>
                                    <p:animEffect transition="in" filter="wipe(down)">
                                      <p:cBhvr>
                                        <p:cTn id="87" dur="1500"/>
                                        <p:tgtEl>
                                          <p:spTgt spid="11"/>
                                        </p:tgtEl>
                                      </p:cBhvr>
                                    </p:animEffect>
                                  </p:childTnLst>
                                </p:cTn>
                              </p:par>
                              <p:par>
                                <p:cTn id="88" presetID="12" presetClass="entr" presetSubtype="1" fill="hold" grpId="0" nodeType="withEffect">
                                  <p:stCondLst>
                                    <p:cond delay="3500"/>
                                  </p:stCondLst>
                                  <p:childTnLst>
                                    <p:set>
                                      <p:cBhvr>
                                        <p:cTn id="89" dur="1" fill="hold">
                                          <p:stCondLst>
                                            <p:cond delay="0"/>
                                          </p:stCondLst>
                                        </p:cTn>
                                        <p:tgtEl>
                                          <p:spTgt spid="48"/>
                                        </p:tgtEl>
                                        <p:attrNameLst>
                                          <p:attrName>style.visibility</p:attrName>
                                        </p:attrNameLst>
                                      </p:cBhvr>
                                      <p:to>
                                        <p:strVal val="visible"/>
                                      </p:to>
                                    </p:set>
                                    <p:anim calcmode="lin" valueType="num">
                                      <p:cBhvr additive="base">
                                        <p:cTn id="90" dur="1500"/>
                                        <p:tgtEl>
                                          <p:spTgt spid="48"/>
                                        </p:tgtEl>
                                        <p:attrNameLst>
                                          <p:attrName>ppt_y</p:attrName>
                                        </p:attrNameLst>
                                      </p:cBhvr>
                                      <p:tavLst>
                                        <p:tav tm="0">
                                          <p:val>
                                            <p:strVal val="#ppt_y-#ppt_h*1.125000"/>
                                          </p:val>
                                        </p:tav>
                                        <p:tav tm="100000">
                                          <p:val>
                                            <p:strVal val="#ppt_y"/>
                                          </p:val>
                                        </p:tav>
                                      </p:tavLst>
                                    </p:anim>
                                    <p:animEffect transition="in" filter="wipe(down)">
                                      <p:cBhvr>
                                        <p:cTn id="91" dur="1500"/>
                                        <p:tgtEl>
                                          <p:spTgt spid="48"/>
                                        </p:tgtEl>
                                      </p:cBhvr>
                                    </p:animEffect>
                                  </p:childTnLst>
                                </p:cTn>
                              </p:par>
                              <p:par>
                                <p:cTn id="92" presetID="12" presetClass="entr" presetSubtype="1" fill="hold" grpId="0" nodeType="withEffect">
                                  <p:stCondLst>
                                    <p:cond delay="3500"/>
                                  </p:stCondLst>
                                  <p:childTnLst>
                                    <p:set>
                                      <p:cBhvr>
                                        <p:cTn id="93" dur="1" fill="hold">
                                          <p:stCondLst>
                                            <p:cond delay="0"/>
                                          </p:stCondLst>
                                        </p:cTn>
                                        <p:tgtEl>
                                          <p:spTgt spid="49"/>
                                        </p:tgtEl>
                                        <p:attrNameLst>
                                          <p:attrName>style.visibility</p:attrName>
                                        </p:attrNameLst>
                                      </p:cBhvr>
                                      <p:to>
                                        <p:strVal val="visible"/>
                                      </p:to>
                                    </p:set>
                                    <p:anim calcmode="lin" valueType="num">
                                      <p:cBhvr additive="base">
                                        <p:cTn id="94" dur="1500"/>
                                        <p:tgtEl>
                                          <p:spTgt spid="49"/>
                                        </p:tgtEl>
                                        <p:attrNameLst>
                                          <p:attrName>ppt_y</p:attrName>
                                        </p:attrNameLst>
                                      </p:cBhvr>
                                      <p:tavLst>
                                        <p:tav tm="0">
                                          <p:val>
                                            <p:strVal val="#ppt_y-#ppt_h*1.125000"/>
                                          </p:val>
                                        </p:tav>
                                        <p:tav tm="100000">
                                          <p:val>
                                            <p:strVal val="#ppt_y"/>
                                          </p:val>
                                        </p:tav>
                                      </p:tavLst>
                                    </p:anim>
                                    <p:animEffect transition="in" filter="wipe(down)">
                                      <p:cBhvr>
                                        <p:cTn id="95" dur="1500"/>
                                        <p:tgtEl>
                                          <p:spTgt spid="49"/>
                                        </p:tgtEl>
                                      </p:cBhvr>
                                    </p:animEffect>
                                  </p:childTnLst>
                                </p:cTn>
                              </p:par>
                              <p:par>
                                <p:cTn id="96" presetID="12" presetClass="entr" presetSubtype="1" fill="hold" grpId="0" nodeType="withEffect">
                                  <p:stCondLst>
                                    <p:cond delay="3500"/>
                                  </p:stCondLst>
                                  <p:childTnLst>
                                    <p:set>
                                      <p:cBhvr>
                                        <p:cTn id="97" dur="1" fill="hold">
                                          <p:stCondLst>
                                            <p:cond delay="0"/>
                                          </p:stCondLst>
                                        </p:cTn>
                                        <p:tgtEl>
                                          <p:spTgt spid="51"/>
                                        </p:tgtEl>
                                        <p:attrNameLst>
                                          <p:attrName>style.visibility</p:attrName>
                                        </p:attrNameLst>
                                      </p:cBhvr>
                                      <p:to>
                                        <p:strVal val="visible"/>
                                      </p:to>
                                    </p:set>
                                    <p:anim calcmode="lin" valueType="num">
                                      <p:cBhvr additive="base">
                                        <p:cTn id="98" dur="1500"/>
                                        <p:tgtEl>
                                          <p:spTgt spid="51"/>
                                        </p:tgtEl>
                                        <p:attrNameLst>
                                          <p:attrName>ppt_y</p:attrName>
                                        </p:attrNameLst>
                                      </p:cBhvr>
                                      <p:tavLst>
                                        <p:tav tm="0">
                                          <p:val>
                                            <p:strVal val="#ppt_y-#ppt_h*1.125000"/>
                                          </p:val>
                                        </p:tav>
                                        <p:tav tm="100000">
                                          <p:val>
                                            <p:strVal val="#ppt_y"/>
                                          </p:val>
                                        </p:tav>
                                      </p:tavLst>
                                    </p:anim>
                                    <p:animEffect transition="in" filter="wipe(down)">
                                      <p:cBhvr>
                                        <p:cTn id="99" dur="1500"/>
                                        <p:tgtEl>
                                          <p:spTgt spid="51"/>
                                        </p:tgtEl>
                                      </p:cBhvr>
                                    </p:animEffect>
                                  </p:childTnLst>
                                </p:cTn>
                              </p:par>
                              <p:par>
                                <p:cTn id="100" presetID="12" presetClass="entr" presetSubtype="1" fill="hold" grpId="0" nodeType="withEffect">
                                  <p:stCondLst>
                                    <p:cond delay="3500"/>
                                  </p:stCondLst>
                                  <p:childTnLst>
                                    <p:set>
                                      <p:cBhvr>
                                        <p:cTn id="101" dur="1" fill="hold">
                                          <p:stCondLst>
                                            <p:cond delay="0"/>
                                          </p:stCondLst>
                                        </p:cTn>
                                        <p:tgtEl>
                                          <p:spTgt spid="57"/>
                                        </p:tgtEl>
                                        <p:attrNameLst>
                                          <p:attrName>style.visibility</p:attrName>
                                        </p:attrNameLst>
                                      </p:cBhvr>
                                      <p:to>
                                        <p:strVal val="visible"/>
                                      </p:to>
                                    </p:set>
                                    <p:anim calcmode="lin" valueType="num">
                                      <p:cBhvr additive="base">
                                        <p:cTn id="102" dur="1500"/>
                                        <p:tgtEl>
                                          <p:spTgt spid="57"/>
                                        </p:tgtEl>
                                        <p:attrNameLst>
                                          <p:attrName>ppt_y</p:attrName>
                                        </p:attrNameLst>
                                      </p:cBhvr>
                                      <p:tavLst>
                                        <p:tav tm="0">
                                          <p:val>
                                            <p:strVal val="#ppt_y-#ppt_h*1.125000"/>
                                          </p:val>
                                        </p:tav>
                                        <p:tav tm="100000">
                                          <p:val>
                                            <p:strVal val="#ppt_y"/>
                                          </p:val>
                                        </p:tav>
                                      </p:tavLst>
                                    </p:anim>
                                    <p:animEffect transition="in" filter="wipe(down)">
                                      <p:cBhvr>
                                        <p:cTn id="103" dur="1500"/>
                                        <p:tgtEl>
                                          <p:spTgt spid="57"/>
                                        </p:tgtEl>
                                      </p:cBhvr>
                                    </p:animEffect>
                                  </p:childTnLst>
                                </p:cTn>
                              </p:par>
                              <p:par>
                                <p:cTn id="104" presetID="12" presetClass="entr" presetSubtype="1" fill="hold" grpId="0" nodeType="withEffect">
                                  <p:stCondLst>
                                    <p:cond delay="3500"/>
                                  </p:stCondLst>
                                  <p:childTnLst>
                                    <p:set>
                                      <p:cBhvr>
                                        <p:cTn id="105" dur="1" fill="hold">
                                          <p:stCondLst>
                                            <p:cond delay="0"/>
                                          </p:stCondLst>
                                        </p:cTn>
                                        <p:tgtEl>
                                          <p:spTgt spid="58"/>
                                        </p:tgtEl>
                                        <p:attrNameLst>
                                          <p:attrName>style.visibility</p:attrName>
                                        </p:attrNameLst>
                                      </p:cBhvr>
                                      <p:to>
                                        <p:strVal val="visible"/>
                                      </p:to>
                                    </p:set>
                                    <p:anim calcmode="lin" valueType="num">
                                      <p:cBhvr additive="base">
                                        <p:cTn id="106" dur="1500"/>
                                        <p:tgtEl>
                                          <p:spTgt spid="58"/>
                                        </p:tgtEl>
                                        <p:attrNameLst>
                                          <p:attrName>ppt_y</p:attrName>
                                        </p:attrNameLst>
                                      </p:cBhvr>
                                      <p:tavLst>
                                        <p:tav tm="0">
                                          <p:val>
                                            <p:strVal val="#ppt_y-#ppt_h*1.125000"/>
                                          </p:val>
                                        </p:tav>
                                        <p:tav tm="100000">
                                          <p:val>
                                            <p:strVal val="#ppt_y"/>
                                          </p:val>
                                        </p:tav>
                                      </p:tavLst>
                                    </p:anim>
                                    <p:animEffect transition="in" filter="wipe(down)">
                                      <p:cBhvr>
                                        <p:cTn id="107" dur="1500"/>
                                        <p:tgtEl>
                                          <p:spTgt spid="58"/>
                                        </p:tgtEl>
                                      </p:cBhvr>
                                    </p:animEffect>
                                  </p:childTnLst>
                                </p:cTn>
                              </p:par>
                              <p:par>
                                <p:cTn id="108" presetID="12" presetClass="entr" presetSubtype="1" fill="hold" grpId="0" nodeType="withEffect">
                                  <p:stCondLst>
                                    <p:cond delay="3500"/>
                                  </p:stCondLst>
                                  <p:childTnLst>
                                    <p:set>
                                      <p:cBhvr>
                                        <p:cTn id="109" dur="1" fill="hold">
                                          <p:stCondLst>
                                            <p:cond delay="0"/>
                                          </p:stCondLst>
                                        </p:cTn>
                                        <p:tgtEl>
                                          <p:spTgt spid="59"/>
                                        </p:tgtEl>
                                        <p:attrNameLst>
                                          <p:attrName>style.visibility</p:attrName>
                                        </p:attrNameLst>
                                      </p:cBhvr>
                                      <p:to>
                                        <p:strVal val="visible"/>
                                      </p:to>
                                    </p:set>
                                    <p:anim calcmode="lin" valueType="num">
                                      <p:cBhvr additive="base">
                                        <p:cTn id="110" dur="1500"/>
                                        <p:tgtEl>
                                          <p:spTgt spid="59"/>
                                        </p:tgtEl>
                                        <p:attrNameLst>
                                          <p:attrName>ppt_y</p:attrName>
                                        </p:attrNameLst>
                                      </p:cBhvr>
                                      <p:tavLst>
                                        <p:tav tm="0">
                                          <p:val>
                                            <p:strVal val="#ppt_y-#ppt_h*1.125000"/>
                                          </p:val>
                                        </p:tav>
                                        <p:tav tm="100000">
                                          <p:val>
                                            <p:strVal val="#ppt_y"/>
                                          </p:val>
                                        </p:tav>
                                      </p:tavLst>
                                    </p:anim>
                                    <p:animEffect transition="in" filter="wipe(down)">
                                      <p:cBhvr>
                                        <p:cTn id="111" dur="1500"/>
                                        <p:tgtEl>
                                          <p:spTgt spid="59"/>
                                        </p:tgtEl>
                                      </p:cBhvr>
                                    </p:animEffect>
                                  </p:childTnLst>
                                </p:cTn>
                              </p:par>
                              <p:par>
                                <p:cTn id="112" presetID="12" presetClass="entr" presetSubtype="1" fill="hold" grpId="0" nodeType="withEffect">
                                  <p:stCondLst>
                                    <p:cond delay="3500"/>
                                  </p:stCondLst>
                                  <p:childTnLst>
                                    <p:set>
                                      <p:cBhvr>
                                        <p:cTn id="113" dur="1" fill="hold">
                                          <p:stCondLst>
                                            <p:cond delay="0"/>
                                          </p:stCondLst>
                                        </p:cTn>
                                        <p:tgtEl>
                                          <p:spTgt spid="60"/>
                                        </p:tgtEl>
                                        <p:attrNameLst>
                                          <p:attrName>style.visibility</p:attrName>
                                        </p:attrNameLst>
                                      </p:cBhvr>
                                      <p:to>
                                        <p:strVal val="visible"/>
                                      </p:to>
                                    </p:set>
                                    <p:anim calcmode="lin" valueType="num">
                                      <p:cBhvr additive="base">
                                        <p:cTn id="114" dur="1500"/>
                                        <p:tgtEl>
                                          <p:spTgt spid="60"/>
                                        </p:tgtEl>
                                        <p:attrNameLst>
                                          <p:attrName>ppt_y</p:attrName>
                                        </p:attrNameLst>
                                      </p:cBhvr>
                                      <p:tavLst>
                                        <p:tav tm="0">
                                          <p:val>
                                            <p:strVal val="#ppt_y-#ppt_h*1.125000"/>
                                          </p:val>
                                        </p:tav>
                                        <p:tav tm="100000">
                                          <p:val>
                                            <p:strVal val="#ppt_y"/>
                                          </p:val>
                                        </p:tav>
                                      </p:tavLst>
                                    </p:anim>
                                    <p:animEffect transition="in" filter="wipe(down)">
                                      <p:cBhvr>
                                        <p:cTn id="115" dur="1500"/>
                                        <p:tgtEl>
                                          <p:spTgt spid="60"/>
                                        </p:tgtEl>
                                      </p:cBhvr>
                                    </p:animEffect>
                                  </p:childTnLst>
                                </p:cTn>
                              </p:par>
                              <p:par>
                                <p:cTn id="116" presetID="12" presetClass="entr" presetSubtype="1" fill="hold" grpId="0" nodeType="withEffect">
                                  <p:stCondLst>
                                    <p:cond delay="3500"/>
                                  </p:stCondLst>
                                  <p:childTnLst>
                                    <p:set>
                                      <p:cBhvr>
                                        <p:cTn id="117" dur="1" fill="hold">
                                          <p:stCondLst>
                                            <p:cond delay="0"/>
                                          </p:stCondLst>
                                        </p:cTn>
                                        <p:tgtEl>
                                          <p:spTgt spid="61"/>
                                        </p:tgtEl>
                                        <p:attrNameLst>
                                          <p:attrName>style.visibility</p:attrName>
                                        </p:attrNameLst>
                                      </p:cBhvr>
                                      <p:to>
                                        <p:strVal val="visible"/>
                                      </p:to>
                                    </p:set>
                                    <p:anim calcmode="lin" valueType="num">
                                      <p:cBhvr additive="base">
                                        <p:cTn id="118" dur="1500"/>
                                        <p:tgtEl>
                                          <p:spTgt spid="61"/>
                                        </p:tgtEl>
                                        <p:attrNameLst>
                                          <p:attrName>ppt_y</p:attrName>
                                        </p:attrNameLst>
                                      </p:cBhvr>
                                      <p:tavLst>
                                        <p:tav tm="0">
                                          <p:val>
                                            <p:strVal val="#ppt_y-#ppt_h*1.125000"/>
                                          </p:val>
                                        </p:tav>
                                        <p:tav tm="100000">
                                          <p:val>
                                            <p:strVal val="#ppt_y"/>
                                          </p:val>
                                        </p:tav>
                                      </p:tavLst>
                                    </p:anim>
                                    <p:animEffect transition="in" filter="wipe(down)">
                                      <p:cBhvr>
                                        <p:cTn id="119" dur="1500"/>
                                        <p:tgtEl>
                                          <p:spTgt spid="61"/>
                                        </p:tgtEl>
                                      </p:cBhvr>
                                    </p:animEffect>
                                  </p:childTnLst>
                                </p:cTn>
                              </p:par>
                              <p:par>
                                <p:cTn id="120" presetID="12" presetClass="entr" presetSubtype="1" fill="hold" grpId="0" nodeType="withEffect">
                                  <p:stCondLst>
                                    <p:cond delay="3500"/>
                                  </p:stCondLst>
                                  <p:childTnLst>
                                    <p:set>
                                      <p:cBhvr>
                                        <p:cTn id="121" dur="1" fill="hold">
                                          <p:stCondLst>
                                            <p:cond delay="0"/>
                                          </p:stCondLst>
                                        </p:cTn>
                                        <p:tgtEl>
                                          <p:spTgt spid="5129"/>
                                        </p:tgtEl>
                                        <p:attrNameLst>
                                          <p:attrName>style.visibility</p:attrName>
                                        </p:attrNameLst>
                                      </p:cBhvr>
                                      <p:to>
                                        <p:strVal val="visible"/>
                                      </p:to>
                                    </p:set>
                                    <p:anim calcmode="lin" valueType="num">
                                      <p:cBhvr additive="base">
                                        <p:cTn id="122" dur="1500"/>
                                        <p:tgtEl>
                                          <p:spTgt spid="5129"/>
                                        </p:tgtEl>
                                        <p:attrNameLst>
                                          <p:attrName>ppt_y</p:attrName>
                                        </p:attrNameLst>
                                      </p:cBhvr>
                                      <p:tavLst>
                                        <p:tav tm="0">
                                          <p:val>
                                            <p:strVal val="#ppt_y-#ppt_h*1.125000"/>
                                          </p:val>
                                        </p:tav>
                                        <p:tav tm="100000">
                                          <p:val>
                                            <p:strVal val="#ppt_y"/>
                                          </p:val>
                                        </p:tav>
                                      </p:tavLst>
                                    </p:anim>
                                    <p:animEffect transition="in" filter="wipe(down)">
                                      <p:cBhvr>
                                        <p:cTn id="123" dur="1500"/>
                                        <p:tgtEl>
                                          <p:spTgt spid="5129"/>
                                        </p:tgtEl>
                                      </p:cBhvr>
                                    </p:animEffect>
                                  </p:childTnLst>
                                </p:cTn>
                              </p:par>
                              <p:par>
                                <p:cTn id="124" presetID="12" presetClass="entr" presetSubtype="1" fill="hold" grpId="0" nodeType="withEffect">
                                  <p:stCondLst>
                                    <p:cond delay="3500"/>
                                  </p:stCondLst>
                                  <p:childTnLst>
                                    <p:set>
                                      <p:cBhvr>
                                        <p:cTn id="125" dur="1" fill="hold">
                                          <p:stCondLst>
                                            <p:cond delay="0"/>
                                          </p:stCondLst>
                                        </p:cTn>
                                        <p:tgtEl>
                                          <p:spTgt spid="5135"/>
                                        </p:tgtEl>
                                        <p:attrNameLst>
                                          <p:attrName>style.visibility</p:attrName>
                                        </p:attrNameLst>
                                      </p:cBhvr>
                                      <p:to>
                                        <p:strVal val="visible"/>
                                      </p:to>
                                    </p:set>
                                    <p:anim calcmode="lin" valueType="num">
                                      <p:cBhvr additive="base">
                                        <p:cTn id="126" dur="1500"/>
                                        <p:tgtEl>
                                          <p:spTgt spid="5135"/>
                                        </p:tgtEl>
                                        <p:attrNameLst>
                                          <p:attrName>ppt_y</p:attrName>
                                        </p:attrNameLst>
                                      </p:cBhvr>
                                      <p:tavLst>
                                        <p:tav tm="0">
                                          <p:val>
                                            <p:strVal val="#ppt_y-#ppt_h*1.125000"/>
                                          </p:val>
                                        </p:tav>
                                        <p:tav tm="100000">
                                          <p:val>
                                            <p:strVal val="#ppt_y"/>
                                          </p:val>
                                        </p:tav>
                                      </p:tavLst>
                                    </p:anim>
                                    <p:animEffect transition="in" filter="wipe(down)">
                                      <p:cBhvr>
                                        <p:cTn id="127" dur="1500"/>
                                        <p:tgtEl>
                                          <p:spTgt spid="5135"/>
                                        </p:tgtEl>
                                      </p:cBhvr>
                                    </p:animEffect>
                                  </p:childTnLst>
                                </p:cTn>
                              </p:par>
                              <p:par>
                                <p:cTn id="128" presetID="12" presetClass="entr" presetSubtype="1" fill="hold" grpId="0" nodeType="withEffect">
                                  <p:stCondLst>
                                    <p:cond delay="3500"/>
                                  </p:stCondLst>
                                  <p:childTnLst>
                                    <p:set>
                                      <p:cBhvr>
                                        <p:cTn id="129" dur="1" fill="hold">
                                          <p:stCondLst>
                                            <p:cond delay="0"/>
                                          </p:stCondLst>
                                        </p:cTn>
                                        <p:tgtEl>
                                          <p:spTgt spid="5136"/>
                                        </p:tgtEl>
                                        <p:attrNameLst>
                                          <p:attrName>style.visibility</p:attrName>
                                        </p:attrNameLst>
                                      </p:cBhvr>
                                      <p:to>
                                        <p:strVal val="visible"/>
                                      </p:to>
                                    </p:set>
                                    <p:anim calcmode="lin" valueType="num">
                                      <p:cBhvr additive="base">
                                        <p:cTn id="130" dur="1500"/>
                                        <p:tgtEl>
                                          <p:spTgt spid="5136"/>
                                        </p:tgtEl>
                                        <p:attrNameLst>
                                          <p:attrName>ppt_y</p:attrName>
                                        </p:attrNameLst>
                                      </p:cBhvr>
                                      <p:tavLst>
                                        <p:tav tm="0">
                                          <p:val>
                                            <p:strVal val="#ppt_y-#ppt_h*1.125000"/>
                                          </p:val>
                                        </p:tav>
                                        <p:tav tm="100000">
                                          <p:val>
                                            <p:strVal val="#ppt_y"/>
                                          </p:val>
                                        </p:tav>
                                      </p:tavLst>
                                    </p:anim>
                                    <p:animEffect transition="in" filter="wipe(down)">
                                      <p:cBhvr>
                                        <p:cTn id="131" dur="1500"/>
                                        <p:tgtEl>
                                          <p:spTgt spid="5136"/>
                                        </p:tgtEl>
                                      </p:cBhvr>
                                    </p:animEffect>
                                  </p:childTnLst>
                                </p:cTn>
                              </p:par>
                              <p:par>
                                <p:cTn id="132" presetID="12" presetClass="entr" presetSubtype="1" fill="hold" grpId="0" nodeType="withEffect">
                                  <p:stCondLst>
                                    <p:cond delay="3500"/>
                                  </p:stCondLst>
                                  <p:childTnLst>
                                    <p:set>
                                      <p:cBhvr>
                                        <p:cTn id="133" dur="1" fill="hold">
                                          <p:stCondLst>
                                            <p:cond delay="0"/>
                                          </p:stCondLst>
                                        </p:cTn>
                                        <p:tgtEl>
                                          <p:spTgt spid="5138"/>
                                        </p:tgtEl>
                                        <p:attrNameLst>
                                          <p:attrName>style.visibility</p:attrName>
                                        </p:attrNameLst>
                                      </p:cBhvr>
                                      <p:to>
                                        <p:strVal val="visible"/>
                                      </p:to>
                                    </p:set>
                                    <p:anim calcmode="lin" valueType="num">
                                      <p:cBhvr additive="base">
                                        <p:cTn id="134" dur="1500"/>
                                        <p:tgtEl>
                                          <p:spTgt spid="5138"/>
                                        </p:tgtEl>
                                        <p:attrNameLst>
                                          <p:attrName>ppt_y</p:attrName>
                                        </p:attrNameLst>
                                      </p:cBhvr>
                                      <p:tavLst>
                                        <p:tav tm="0">
                                          <p:val>
                                            <p:strVal val="#ppt_y-#ppt_h*1.125000"/>
                                          </p:val>
                                        </p:tav>
                                        <p:tav tm="100000">
                                          <p:val>
                                            <p:strVal val="#ppt_y"/>
                                          </p:val>
                                        </p:tav>
                                      </p:tavLst>
                                    </p:anim>
                                    <p:animEffect transition="in" filter="wipe(down)">
                                      <p:cBhvr>
                                        <p:cTn id="135" dur="1500"/>
                                        <p:tgtEl>
                                          <p:spTgt spid="5138"/>
                                        </p:tgtEl>
                                      </p:cBhvr>
                                    </p:animEffect>
                                  </p:childTnLst>
                                </p:cTn>
                              </p:par>
                              <p:par>
                                <p:cTn id="136" presetID="12" presetClass="entr" presetSubtype="1" fill="hold" grpId="0" nodeType="withEffect">
                                  <p:stCondLst>
                                    <p:cond delay="3500"/>
                                  </p:stCondLst>
                                  <p:childTnLst>
                                    <p:set>
                                      <p:cBhvr>
                                        <p:cTn id="137" dur="1" fill="hold">
                                          <p:stCondLst>
                                            <p:cond delay="0"/>
                                          </p:stCondLst>
                                        </p:cTn>
                                        <p:tgtEl>
                                          <p:spTgt spid="5139"/>
                                        </p:tgtEl>
                                        <p:attrNameLst>
                                          <p:attrName>style.visibility</p:attrName>
                                        </p:attrNameLst>
                                      </p:cBhvr>
                                      <p:to>
                                        <p:strVal val="visible"/>
                                      </p:to>
                                    </p:set>
                                    <p:anim calcmode="lin" valueType="num">
                                      <p:cBhvr additive="base">
                                        <p:cTn id="138" dur="1500"/>
                                        <p:tgtEl>
                                          <p:spTgt spid="5139"/>
                                        </p:tgtEl>
                                        <p:attrNameLst>
                                          <p:attrName>ppt_y</p:attrName>
                                        </p:attrNameLst>
                                      </p:cBhvr>
                                      <p:tavLst>
                                        <p:tav tm="0">
                                          <p:val>
                                            <p:strVal val="#ppt_y-#ppt_h*1.125000"/>
                                          </p:val>
                                        </p:tav>
                                        <p:tav tm="100000">
                                          <p:val>
                                            <p:strVal val="#ppt_y"/>
                                          </p:val>
                                        </p:tav>
                                      </p:tavLst>
                                    </p:anim>
                                    <p:animEffect transition="in" filter="wipe(down)">
                                      <p:cBhvr>
                                        <p:cTn id="139" dur="1500"/>
                                        <p:tgtEl>
                                          <p:spTgt spid="5139"/>
                                        </p:tgtEl>
                                      </p:cBhvr>
                                    </p:animEffect>
                                  </p:childTnLst>
                                </p:cTn>
                              </p:par>
                              <p:par>
                                <p:cTn id="140" presetID="12" presetClass="entr" presetSubtype="1" fill="hold" grpId="0" nodeType="withEffect">
                                  <p:stCondLst>
                                    <p:cond delay="3500"/>
                                  </p:stCondLst>
                                  <p:childTnLst>
                                    <p:set>
                                      <p:cBhvr>
                                        <p:cTn id="141" dur="1" fill="hold">
                                          <p:stCondLst>
                                            <p:cond delay="0"/>
                                          </p:stCondLst>
                                        </p:cTn>
                                        <p:tgtEl>
                                          <p:spTgt spid="5140"/>
                                        </p:tgtEl>
                                        <p:attrNameLst>
                                          <p:attrName>style.visibility</p:attrName>
                                        </p:attrNameLst>
                                      </p:cBhvr>
                                      <p:to>
                                        <p:strVal val="visible"/>
                                      </p:to>
                                    </p:set>
                                    <p:anim calcmode="lin" valueType="num">
                                      <p:cBhvr additive="base">
                                        <p:cTn id="142" dur="1500"/>
                                        <p:tgtEl>
                                          <p:spTgt spid="5140"/>
                                        </p:tgtEl>
                                        <p:attrNameLst>
                                          <p:attrName>ppt_y</p:attrName>
                                        </p:attrNameLst>
                                      </p:cBhvr>
                                      <p:tavLst>
                                        <p:tav tm="0">
                                          <p:val>
                                            <p:strVal val="#ppt_y-#ppt_h*1.125000"/>
                                          </p:val>
                                        </p:tav>
                                        <p:tav tm="100000">
                                          <p:val>
                                            <p:strVal val="#ppt_y"/>
                                          </p:val>
                                        </p:tav>
                                      </p:tavLst>
                                    </p:anim>
                                    <p:animEffect transition="in" filter="wipe(down)">
                                      <p:cBhvr>
                                        <p:cTn id="143" dur="1500"/>
                                        <p:tgtEl>
                                          <p:spTgt spid="5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P spid="5150" grpId="0"/>
      <p:bldP spid="5176" grpId="0" animBg="1"/>
      <p:bldP spid="5180" grpId="0"/>
      <p:bldP spid="5228" grpId="0" animBg="1"/>
      <p:bldP spid="5232" grpId="0"/>
      <p:bldP spid="5240" grpId="0" animBg="1"/>
      <p:bldP spid="5244" grpId="0"/>
      <p:bldP spid="5264" grpId="0" animBg="1"/>
      <p:bldP spid="5268" grpId="0"/>
      <p:bldP spid="22" grpId="0"/>
      <p:bldP spid="23" grpId="0"/>
      <p:bldP spid="7" grpId="0"/>
      <p:bldP spid="11" grpId="0"/>
      <p:bldP spid="48" grpId="0"/>
      <p:bldP spid="49" grpId="0"/>
      <p:bldP spid="51" grpId="0"/>
      <p:bldP spid="57" grpId="0"/>
      <p:bldP spid="58" grpId="0"/>
      <p:bldP spid="59" grpId="0"/>
      <p:bldP spid="60" grpId="0"/>
      <p:bldP spid="61" grpId="0"/>
      <p:bldP spid="5129" grpId="0"/>
      <p:bldP spid="5135" grpId="0"/>
      <p:bldP spid="5136" grpId="0"/>
      <p:bldP spid="5138" grpId="0"/>
      <p:bldP spid="5139" grpId="0"/>
      <p:bldP spid="51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222A51-C0E4-F2C3-1B4E-BA19738BE531}"/>
              </a:ext>
            </a:extLst>
          </p:cNvPr>
          <p:cNvSpPr txBox="1"/>
          <p:nvPr/>
        </p:nvSpPr>
        <p:spPr>
          <a:xfrm>
            <a:off x="127671" y="387871"/>
            <a:ext cx="11927913" cy="3693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Montserrat" panose="00000500000000000000" pitchFamily="2" charset="0"/>
                <a:ea typeface="+mn-ea"/>
                <a:cs typeface="+mn-cs"/>
              </a:rPr>
              <a:t>Coke Route| Fragmented Trade </a:t>
            </a:r>
            <a:r>
              <a:rPr kumimoji="0" lang="en-ZA" sz="1800" b="1" i="0" u="none" strike="noStrike" kern="1200" cap="none" spc="0" normalizeH="0" baseline="0" noProof="0" dirty="0">
                <a:ln>
                  <a:noFill/>
                </a:ln>
                <a:solidFill>
                  <a:srgbClr val="FF0000"/>
                </a:solidFill>
                <a:effectLst/>
                <a:uLnTx/>
                <a:uFillTx/>
                <a:latin typeface="Montserrat" panose="00000500000000000000" pitchFamily="2" charset="0"/>
                <a:ea typeface="+mn-ea"/>
                <a:cs typeface="+mn-cs"/>
              </a:rPr>
              <a:t>⎸</a:t>
            </a:r>
            <a:r>
              <a:rPr kumimoji="0" lang="en-US" sz="18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Retail Outlets</a:t>
            </a:r>
            <a:endParaRPr kumimoji="0" lang="en-ZA" sz="18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graphicFrame>
        <p:nvGraphicFramePr>
          <p:cNvPr id="5" name="Table 4">
            <a:extLst>
              <a:ext uri="{FF2B5EF4-FFF2-40B4-BE49-F238E27FC236}">
                <a16:creationId xmlns:a16="http://schemas.microsoft.com/office/drawing/2014/main" id="{19A2051C-57B7-98C1-5B99-6ED41F6B7A61}"/>
              </a:ext>
            </a:extLst>
          </p:cNvPr>
          <p:cNvGraphicFramePr>
            <a:graphicFrameLocks noGrp="1"/>
          </p:cNvGraphicFramePr>
          <p:nvPr/>
        </p:nvGraphicFramePr>
        <p:xfrm>
          <a:off x="335281" y="941832"/>
          <a:ext cx="10774679" cy="5611966"/>
        </p:xfrm>
        <a:graphic>
          <a:graphicData uri="http://schemas.openxmlformats.org/drawingml/2006/table">
            <a:tbl>
              <a:tblPr/>
              <a:tblGrid>
                <a:gridCol w="420946">
                  <a:extLst>
                    <a:ext uri="{9D8B030D-6E8A-4147-A177-3AD203B41FA5}">
                      <a16:colId xmlns:a16="http://schemas.microsoft.com/office/drawing/2014/main" val="742305032"/>
                    </a:ext>
                  </a:extLst>
                </a:gridCol>
                <a:gridCol w="2791544">
                  <a:extLst>
                    <a:ext uri="{9D8B030D-6E8A-4147-A177-3AD203B41FA5}">
                      <a16:colId xmlns:a16="http://schemas.microsoft.com/office/drawing/2014/main" val="4176535937"/>
                    </a:ext>
                  </a:extLst>
                </a:gridCol>
                <a:gridCol w="1767904">
                  <a:extLst>
                    <a:ext uri="{9D8B030D-6E8A-4147-A177-3AD203B41FA5}">
                      <a16:colId xmlns:a16="http://schemas.microsoft.com/office/drawing/2014/main" val="2575996970"/>
                    </a:ext>
                  </a:extLst>
                </a:gridCol>
                <a:gridCol w="2220018">
                  <a:extLst>
                    <a:ext uri="{9D8B030D-6E8A-4147-A177-3AD203B41FA5}">
                      <a16:colId xmlns:a16="http://schemas.microsoft.com/office/drawing/2014/main" val="2310158621"/>
                    </a:ext>
                  </a:extLst>
                </a:gridCol>
                <a:gridCol w="1063445">
                  <a:extLst>
                    <a:ext uri="{9D8B030D-6E8A-4147-A177-3AD203B41FA5}">
                      <a16:colId xmlns:a16="http://schemas.microsoft.com/office/drawing/2014/main" val="3317904921"/>
                    </a:ext>
                  </a:extLst>
                </a:gridCol>
                <a:gridCol w="1374504">
                  <a:extLst>
                    <a:ext uri="{9D8B030D-6E8A-4147-A177-3AD203B41FA5}">
                      <a16:colId xmlns:a16="http://schemas.microsoft.com/office/drawing/2014/main" val="54385045"/>
                    </a:ext>
                  </a:extLst>
                </a:gridCol>
                <a:gridCol w="1136318">
                  <a:extLst>
                    <a:ext uri="{9D8B030D-6E8A-4147-A177-3AD203B41FA5}">
                      <a16:colId xmlns:a16="http://schemas.microsoft.com/office/drawing/2014/main" val="2697362882"/>
                    </a:ext>
                  </a:extLst>
                </a:gridCol>
              </a:tblGrid>
              <a:tr h="345519">
                <a:tc>
                  <a:txBody>
                    <a:bodyPr/>
                    <a:lstStyle/>
                    <a:p>
                      <a:pPr algn="ctr" fontAlgn="b"/>
                      <a:r>
                        <a:rPr lang="en-US" sz="1250" b="1" i="0" u="none" strike="noStrike">
                          <a:solidFill>
                            <a:srgbClr val="FFFFFF"/>
                          </a:solidFill>
                          <a:effectLst/>
                          <a:latin typeface="Montserrat"/>
                        </a:rPr>
                        <a:t>s/n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1250" b="1" i="0" u="none" strike="noStrike">
                          <a:solidFill>
                            <a:srgbClr val="FFFFFF"/>
                          </a:solidFill>
                          <a:effectLst/>
                          <a:latin typeface="Montserrat"/>
                        </a:rPr>
                        <a:t>Outlet Name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1250" b="1" i="0" u="none" strike="noStrike">
                          <a:solidFill>
                            <a:srgbClr val="FFFFFF"/>
                          </a:solidFill>
                          <a:effectLst/>
                          <a:latin typeface="Montserrat"/>
                        </a:rPr>
                        <a:t>Outlet Type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1250" b="1" i="0" u="none" strike="noStrike">
                          <a:solidFill>
                            <a:srgbClr val="FFFFFF"/>
                          </a:solidFill>
                          <a:effectLst/>
                          <a:latin typeface="Montserrat"/>
                        </a:rPr>
                        <a:t>Segment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1250" b="1" i="0" u="none" strike="noStrike">
                          <a:solidFill>
                            <a:srgbClr val="FFFFFF"/>
                          </a:solidFill>
                          <a:effectLst/>
                          <a:latin typeface="Montserrat"/>
                        </a:rPr>
                        <a:t>Red score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1250" b="1" i="0" u="none" strike="noStrike">
                          <a:solidFill>
                            <a:srgbClr val="FFFFFF"/>
                          </a:solidFill>
                          <a:effectLst/>
                          <a:latin typeface="Montserrat"/>
                        </a:rPr>
                        <a:t>Weekly Volume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1250" b="1" i="0" u="none" strike="noStrike">
                          <a:solidFill>
                            <a:srgbClr val="FFFFFF"/>
                          </a:solidFill>
                          <a:effectLst/>
                          <a:latin typeface="Montserrat"/>
                        </a:rPr>
                        <a:t>NPS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61772049"/>
                  </a:ext>
                </a:extLst>
              </a:tr>
              <a:tr h="345519">
                <a:tc>
                  <a:txBody>
                    <a:bodyPr/>
                    <a:lstStyle/>
                    <a:p>
                      <a:pPr algn="ctr" fontAlgn="b"/>
                      <a:r>
                        <a:rPr lang="en-NG" sz="1250" b="1" i="0" u="none" strike="noStrike">
                          <a:solidFill>
                            <a:srgbClr val="000000"/>
                          </a:solidFill>
                          <a:effectLst/>
                          <a:latin typeface="Montserrat"/>
                        </a:rPr>
                        <a:t>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50" b="1" i="0" u="none" strike="noStrike">
                          <a:solidFill>
                            <a:srgbClr val="000000"/>
                          </a:solidFill>
                          <a:effectLst/>
                          <a:latin typeface="Montserrat"/>
                        </a:rPr>
                        <a:t>PRINCESS STORE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50" b="1" i="0" u="none" strike="noStrike">
                          <a:solidFill>
                            <a:srgbClr val="000000"/>
                          </a:solidFill>
                          <a:effectLst/>
                          <a:latin typeface="Montserrat" panose="00000500000000000000" pitchFamily="2" charset="0"/>
                        </a:rPr>
                        <a:t>Minishop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50" b="1" i="0" u="none" strike="noStrike">
                          <a:solidFill>
                            <a:srgbClr val="000000"/>
                          </a:solidFill>
                          <a:effectLst/>
                          <a:latin typeface="Montserrat"/>
                        </a:rPr>
                        <a:t>Gold Premium</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250" b="1" i="0" u="none" strike="noStrike">
                          <a:solidFill>
                            <a:srgbClr val="000000"/>
                          </a:solidFill>
                          <a:effectLst/>
                          <a:latin typeface="Montserrat"/>
                        </a:rPr>
                        <a:t>81.5%</a:t>
                      </a:r>
                      <a:endParaRPr lang="en-US" sz="1250" b="1">
                        <a:latin typeface="Montserrat"/>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28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10</a:t>
                      </a:r>
                      <a:endParaRPr lang="en-NG" sz="1250" b="1" i="0" u="none" strike="noStrike">
                        <a:solidFill>
                          <a:srgbClr val="000000"/>
                        </a:solidFill>
                        <a:effectLst/>
                        <a:latin typeface="Montserrat" panose="00000500000000000000" pitchFamily="2"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3270444"/>
                  </a:ext>
                </a:extLst>
              </a:tr>
              <a:tr h="345519">
                <a:tc>
                  <a:txBody>
                    <a:bodyPr/>
                    <a:lstStyle/>
                    <a:p>
                      <a:pPr algn="ctr" fontAlgn="b"/>
                      <a:r>
                        <a:rPr lang="en-NG" sz="1250" b="1" i="0" u="none" strike="noStrike">
                          <a:solidFill>
                            <a:srgbClr val="000000"/>
                          </a:solidFill>
                          <a:effectLst/>
                          <a:latin typeface="Montserrat"/>
                        </a:rPr>
                        <a:t>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US" sz="1250" b="1" i="0" u="none" strike="noStrike">
                          <a:solidFill>
                            <a:srgbClr val="000000"/>
                          </a:solidFill>
                          <a:effectLst/>
                          <a:latin typeface="Montserrat"/>
                        </a:rPr>
                        <a:t>TAWAKALITU VENTURES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US" sz="1250" b="1" i="0" u="none" strike="noStrike">
                          <a:solidFill>
                            <a:srgbClr val="000000"/>
                          </a:solidFill>
                          <a:effectLst/>
                          <a:latin typeface="Montserrat" panose="00000500000000000000" pitchFamily="2" charset="0"/>
                        </a:rPr>
                        <a:t>Minishop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US" sz="1250" b="1" i="0" u="none" strike="noStrike">
                          <a:solidFill>
                            <a:srgbClr val="000000"/>
                          </a:solidFill>
                          <a:effectLst/>
                          <a:latin typeface="Montserrat"/>
                        </a:rPr>
                        <a:t>Silver Affordable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NG" sz="1250" b="1" i="0" u="none" strike="noStrike">
                          <a:solidFill>
                            <a:srgbClr val="000000"/>
                          </a:solidFill>
                          <a:effectLst/>
                          <a:latin typeface="Montserrat"/>
                        </a:rPr>
                        <a:t>63%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NG" sz="1250" b="1" i="0" u="none" strike="noStrike">
                          <a:solidFill>
                            <a:srgbClr val="000000"/>
                          </a:solidFill>
                          <a:effectLst/>
                          <a:latin typeface="Montserrat"/>
                        </a:rPr>
                        <a:t>14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NG" sz="1250" b="1" i="0" u="none" strike="noStrike">
                          <a:solidFill>
                            <a:srgbClr val="000000"/>
                          </a:solidFill>
                          <a:effectLst/>
                          <a:latin typeface="Montserrat"/>
                        </a:rPr>
                        <a:t>Not suitable for device</a:t>
                      </a:r>
                      <a:endParaRPr lang="en-NG" sz="1250" b="1" i="0" u="none" strike="noStrike">
                        <a:solidFill>
                          <a:srgbClr val="000000"/>
                        </a:solidFill>
                        <a:effectLst/>
                        <a:latin typeface="Montserrat" panose="00000500000000000000" pitchFamily="2"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774830424"/>
                  </a:ext>
                </a:extLst>
              </a:tr>
              <a:tr h="345519">
                <a:tc>
                  <a:txBody>
                    <a:bodyPr/>
                    <a:lstStyle/>
                    <a:p>
                      <a:pPr algn="ctr" fontAlgn="b"/>
                      <a:r>
                        <a:rPr lang="en-NG" sz="1250" b="1" i="0" u="none" strike="noStrike">
                          <a:solidFill>
                            <a:srgbClr val="000000"/>
                          </a:solidFill>
                          <a:effectLst/>
                          <a:latin typeface="Montserrat"/>
                        </a:rPr>
                        <a:t>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50" b="1" i="0" u="none" strike="noStrike">
                          <a:solidFill>
                            <a:srgbClr val="000000"/>
                          </a:solidFill>
                          <a:effectLst/>
                          <a:latin typeface="Montserrat"/>
                        </a:rPr>
                        <a:t>GHANA HIGH RESTAURANT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50" b="1" i="0" u="none" strike="noStrike">
                          <a:solidFill>
                            <a:srgbClr val="000000"/>
                          </a:solidFill>
                          <a:effectLst/>
                          <a:latin typeface="Montserrat"/>
                        </a:rPr>
                        <a:t>Buka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250" b="1" i="0" u="none" strike="noStrike" noProof="0">
                          <a:solidFill>
                            <a:srgbClr val="000000"/>
                          </a:solidFill>
                          <a:effectLst/>
                          <a:latin typeface="Montserrat"/>
                        </a:rPr>
                        <a:t>Gold Premium</a:t>
                      </a:r>
                      <a:endParaRPr lang="en-US" sz="1250" b="1" i="0" u="none" strike="noStrike">
                        <a:solidFill>
                          <a:srgbClr val="000000"/>
                        </a:solidFill>
                        <a:effectLst/>
                        <a:latin typeface="Montserrat"/>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74.5%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75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10</a:t>
                      </a:r>
                      <a:endParaRPr lang="en-NG" sz="1250" b="1" i="0" u="none" strike="noStrike">
                        <a:solidFill>
                          <a:srgbClr val="000000"/>
                        </a:solidFill>
                        <a:effectLst/>
                        <a:latin typeface="Montserrat" panose="00000500000000000000" pitchFamily="2"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03523638"/>
                  </a:ext>
                </a:extLst>
              </a:tr>
              <a:tr h="345519">
                <a:tc>
                  <a:txBody>
                    <a:bodyPr/>
                    <a:lstStyle/>
                    <a:p>
                      <a:pPr algn="ctr" fontAlgn="b"/>
                      <a:r>
                        <a:rPr lang="en-NG" sz="1250" b="1" i="0" u="none" strike="noStrike">
                          <a:solidFill>
                            <a:srgbClr val="000000"/>
                          </a:solidFill>
                          <a:effectLst/>
                          <a:latin typeface="Montserrat"/>
                        </a:rPr>
                        <a:t>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US" sz="1250" b="1" i="0" u="none" strike="noStrike">
                          <a:solidFill>
                            <a:srgbClr val="000000"/>
                          </a:solidFill>
                          <a:effectLst/>
                          <a:latin typeface="Montserrat"/>
                        </a:rPr>
                        <a:t>MAMA NGOZI STORES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US" sz="1250" b="1" i="0" u="none" strike="noStrike">
                          <a:solidFill>
                            <a:srgbClr val="000000"/>
                          </a:solidFill>
                          <a:effectLst/>
                          <a:latin typeface="Montserrat" panose="00000500000000000000" pitchFamily="2" charset="0"/>
                        </a:rPr>
                        <a:t>Minishop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US" sz="1250" b="1" i="0" u="none" strike="noStrike">
                          <a:solidFill>
                            <a:srgbClr val="000000"/>
                          </a:solidFill>
                          <a:effectLst/>
                          <a:latin typeface="Montserrat"/>
                        </a:rPr>
                        <a:t>Silver Affordable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NG" sz="1250" b="1" i="0" u="none" strike="noStrike">
                          <a:solidFill>
                            <a:srgbClr val="000000"/>
                          </a:solidFill>
                          <a:effectLst/>
                          <a:latin typeface="Montserrat"/>
                        </a:rPr>
                        <a:t>64.4%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NG" sz="1250" b="1" i="0" u="none" strike="noStrike">
                          <a:solidFill>
                            <a:srgbClr val="000000"/>
                          </a:solidFill>
                          <a:effectLst/>
                          <a:latin typeface="Montserrat"/>
                        </a:rPr>
                        <a:t>11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NG" sz="1250" b="1" i="0" u="none" strike="noStrike">
                          <a:solidFill>
                            <a:srgbClr val="000000"/>
                          </a:solidFill>
                          <a:effectLst/>
                          <a:latin typeface="Montserrat"/>
                        </a:rPr>
                        <a:t>9</a:t>
                      </a:r>
                      <a:endParaRPr lang="en-NG" sz="1250" b="1" i="0" u="none" strike="noStrike">
                        <a:solidFill>
                          <a:srgbClr val="000000"/>
                        </a:solidFill>
                        <a:effectLst/>
                        <a:latin typeface="Montserrat" panose="00000500000000000000" pitchFamily="2"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3522624265"/>
                  </a:ext>
                </a:extLst>
              </a:tr>
              <a:tr h="345519">
                <a:tc>
                  <a:txBody>
                    <a:bodyPr/>
                    <a:lstStyle/>
                    <a:p>
                      <a:pPr algn="ctr" fontAlgn="b"/>
                      <a:r>
                        <a:rPr lang="en-NG" sz="1250" b="1" i="0" u="none" strike="noStrike">
                          <a:solidFill>
                            <a:srgbClr val="000000"/>
                          </a:solidFill>
                          <a:effectLst/>
                          <a:latin typeface="Montserrat"/>
                        </a:rPr>
                        <a:t>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50" b="1" i="0" u="none" strike="noStrike">
                          <a:solidFill>
                            <a:srgbClr val="000000"/>
                          </a:solidFill>
                          <a:effectLst/>
                          <a:latin typeface="Montserrat"/>
                        </a:rPr>
                        <a:t>FUNMSY BAR</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50" b="1" i="0" u="none" strike="noStrike">
                          <a:solidFill>
                            <a:srgbClr val="000000"/>
                          </a:solidFill>
                          <a:effectLst/>
                          <a:latin typeface="Montserrat"/>
                        </a:rPr>
                        <a:t>Wine &amp; Liquor</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250" b="1" i="0" u="none" strike="noStrike" noProof="0">
                          <a:solidFill>
                            <a:srgbClr val="000000"/>
                          </a:solidFill>
                          <a:effectLst/>
                          <a:latin typeface="Montserrat"/>
                        </a:rPr>
                        <a:t>Silver Affordable</a:t>
                      </a:r>
                      <a:r>
                        <a:rPr lang="en-US" sz="1250" b="1" i="0" u="none" strike="noStrike">
                          <a:solidFill>
                            <a:srgbClr val="000000"/>
                          </a:solidFill>
                          <a:effectLst/>
                          <a:latin typeface="Montserrat"/>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88%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12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9</a:t>
                      </a:r>
                      <a:endParaRPr lang="en-NG" sz="1250" b="1" i="0" u="none" strike="noStrike">
                        <a:solidFill>
                          <a:srgbClr val="000000"/>
                        </a:solidFill>
                        <a:effectLst/>
                        <a:latin typeface="Montserrat" panose="00000500000000000000" pitchFamily="2"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6717214"/>
                  </a:ext>
                </a:extLst>
              </a:tr>
              <a:tr h="345519">
                <a:tc>
                  <a:txBody>
                    <a:bodyPr/>
                    <a:lstStyle/>
                    <a:p>
                      <a:pPr algn="ctr" fontAlgn="b"/>
                      <a:r>
                        <a:rPr lang="en-NG" sz="1250" b="1" i="0" u="none" strike="noStrike">
                          <a:solidFill>
                            <a:srgbClr val="000000"/>
                          </a:solidFill>
                          <a:effectLst/>
                          <a:latin typeface="Montserrat"/>
                        </a:rPr>
                        <a:t>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US" sz="1250" b="1" i="0" u="none" strike="noStrike">
                          <a:solidFill>
                            <a:srgbClr val="000000"/>
                          </a:solidFill>
                          <a:effectLst/>
                          <a:latin typeface="Montserrat"/>
                        </a:rPr>
                        <a:t>IBUKUNOLUWA STORE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US" sz="1250" b="1" i="0" u="none" strike="noStrike">
                          <a:solidFill>
                            <a:srgbClr val="000000"/>
                          </a:solidFill>
                          <a:effectLst/>
                          <a:latin typeface="Montserrat" panose="00000500000000000000" pitchFamily="2" charset="0"/>
                        </a:rPr>
                        <a:t>Minishop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lvl="0" algn="ctr">
                        <a:buNone/>
                      </a:pPr>
                      <a:r>
                        <a:rPr lang="en-US" sz="1250" b="1" i="0" u="none" strike="noStrike" noProof="0">
                          <a:solidFill>
                            <a:srgbClr val="000000"/>
                          </a:solidFill>
                          <a:effectLst/>
                          <a:latin typeface="Montserrat"/>
                        </a:rPr>
                        <a:t>Silver Affordable</a:t>
                      </a:r>
                      <a:r>
                        <a:rPr lang="en-US" sz="1250" b="1" i="0" u="none" strike="noStrike">
                          <a:solidFill>
                            <a:srgbClr val="000000"/>
                          </a:solidFill>
                          <a:effectLst/>
                          <a:latin typeface="Montserrat"/>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NG" sz="1250" b="1" i="0" u="none" strike="noStrike">
                          <a:solidFill>
                            <a:srgbClr val="000000"/>
                          </a:solidFill>
                          <a:effectLst/>
                          <a:latin typeface="Montserrat"/>
                        </a:rPr>
                        <a:t>66.7%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NG" sz="1250" b="1" i="0" u="none" strike="noStrike">
                          <a:solidFill>
                            <a:srgbClr val="000000"/>
                          </a:solidFill>
                          <a:effectLst/>
                          <a:latin typeface="Montserrat"/>
                        </a:rPr>
                        <a:t>13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NG" sz="1250" b="1" i="0" u="none" strike="noStrike">
                          <a:solidFill>
                            <a:srgbClr val="000000"/>
                          </a:solidFill>
                          <a:effectLst/>
                          <a:latin typeface="Montserrat"/>
                        </a:rPr>
                        <a:t>9</a:t>
                      </a:r>
                      <a:endParaRPr lang="en-NG" sz="1250" b="1" i="0" u="none" strike="noStrike">
                        <a:solidFill>
                          <a:srgbClr val="000000"/>
                        </a:solidFill>
                        <a:effectLst/>
                        <a:latin typeface="Montserrat" panose="00000500000000000000" pitchFamily="2"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2590275522"/>
                  </a:ext>
                </a:extLst>
              </a:tr>
              <a:tr h="345519">
                <a:tc>
                  <a:txBody>
                    <a:bodyPr/>
                    <a:lstStyle/>
                    <a:p>
                      <a:pPr algn="ctr" fontAlgn="b"/>
                      <a:r>
                        <a:rPr lang="en-NG" sz="1250" b="1" i="0" u="none" strike="noStrike">
                          <a:solidFill>
                            <a:srgbClr val="000000"/>
                          </a:solidFill>
                          <a:effectLst/>
                          <a:latin typeface="Montserrat"/>
                        </a:rPr>
                        <a:t>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50" b="1" i="0" u="none" strike="noStrike">
                          <a:solidFill>
                            <a:srgbClr val="000000"/>
                          </a:solidFill>
                          <a:effectLst/>
                          <a:latin typeface="Montserrat"/>
                        </a:rPr>
                        <a:t>ADELE STORES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50" b="1" i="0" u="none" strike="noStrike">
                          <a:solidFill>
                            <a:srgbClr val="000000"/>
                          </a:solidFill>
                          <a:effectLst/>
                          <a:latin typeface="Montserrat" panose="00000500000000000000" pitchFamily="2" charset="0"/>
                        </a:rPr>
                        <a:t>Minishop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250" b="1" i="0" u="none" strike="noStrike" noProof="0">
                          <a:solidFill>
                            <a:srgbClr val="000000"/>
                          </a:solidFill>
                          <a:effectLst/>
                          <a:latin typeface="Montserrat"/>
                        </a:rPr>
                        <a:t>Gold Affordable</a:t>
                      </a:r>
                      <a:endParaRPr lang="en-US" sz="1250" b="1" i="0" u="none" strike="noStrike">
                        <a:solidFill>
                          <a:srgbClr val="000000"/>
                        </a:solidFill>
                        <a:effectLst/>
                        <a:latin typeface="Montserrat"/>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63.5%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20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8</a:t>
                      </a:r>
                      <a:endParaRPr lang="en-NG" sz="1250" b="1" i="0" u="none" strike="noStrike">
                        <a:solidFill>
                          <a:srgbClr val="000000"/>
                        </a:solidFill>
                        <a:effectLst/>
                        <a:latin typeface="Montserrat" panose="00000500000000000000" pitchFamily="2"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2066623"/>
                  </a:ext>
                </a:extLst>
              </a:tr>
              <a:tr h="345519">
                <a:tc>
                  <a:txBody>
                    <a:bodyPr/>
                    <a:lstStyle/>
                    <a:p>
                      <a:pPr algn="ctr" fontAlgn="b"/>
                      <a:r>
                        <a:rPr lang="en-NG" sz="1250" b="1" i="0" u="none" strike="noStrike">
                          <a:solidFill>
                            <a:srgbClr val="000000"/>
                          </a:solidFill>
                          <a:effectLst/>
                          <a:latin typeface="Montserrat"/>
                        </a:rPr>
                        <a:t>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US" sz="1250" b="1" i="0" u="none" strike="noStrike">
                          <a:solidFill>
                            <a:srgbClr val="000000"/>
                          </a:solidFill>
                          <a:effectLst/>
                          <a:latin typeface="Montserrat"/>
                        </a:rPr>
                        <a:t>TOYIN FOODS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US" sz="1250" b="1" i="0" u="none" strike="noStrike">
                          <a:solidFill>
                            <a:srgbClr val="000000"/>
                          </a:solidFill>
                          <a:effectLst/>
                          <a:latin typeface="Montserrat"/>
                        </a:rPr>
                        <a:t>Buka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lvl="0" algn="ctr">
                        <a:buNone/>
                      </a:pPr>
                      <a:r>
                        <a:rPr lang="en-US" sz="1250" b="1" i="0" u="none" strike="noStrike" noProof="0">
                          <a:solidFill>
                            <a:srgbClr val="000000"/>
                          </a:solidFill>
                          <a:effectLst/>
                          <a:latin typeface="Montserrat"/>
                        </a:rPr>
                        <a:t>silver Affordable</a:t>
                      </a:r>
                      <a:endParaRPr lang="en-US" sz="1250" b="1" i="0" u="none" strike="noStrike">
                        <a:solidFill>
                          <a:srgbClr val="000000"/>
                        </a:solidFill>
                        <a:effectLst/>
                        <a:latin typeface="Montserrat"/>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NG" sz="1250" b="1" i="0" u="none" strike="noStrike">
                          <a:solidFill>
                            <a:srgbClr val="000000"/>
                          </a:solidFill>
                          <a:effectLst/>
                          <a:latin typeface="Montserrat"/>
                        </a:rPr>
                        <a:t>80.9%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NG" sz="1250" b="1" i="0" u="none" strike="noStrike">
                          <a:solidFill>
                            <a:srgbClr val="000000"/>
                          </a:solidFill>
                          <a:effectLst/>
                          <a:latin typeface="Montserrat"/>
                        </a:rPr>
                        <a:t>13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NG" sz="1250" b="1" i="0" u="none" strike="noStrike">
                          <a:solidFill>
                            <a:srgbClr val="000000"/>
                          </a:solidFill>
                          <a:effectLst/>
                          <a:latin typeface="Montserrat"/>
                        </a:rPr>
                        <a:t>9</a:t>
                      </a:r>
                      <a:endParaRPr lang="en-NG" sz="1250" b="1" i="0" u="none" strike="noStrike">
                        <a:solidFill>
                          <a:srgbClr val="000000"/>
                        </a:solidFill>
                        <a:effectLst/>
                        <a:latin typeface="Montserrat" panose="00000500000000000000" pitchFamily="2"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3889568836"/>
                  </a:ext>
                </a:extLst>
              </a:tr>
              <a:tr h="345519">
                <a:tc>
                  <a:txBody>
                    <a:bodyPr/>
                    <a:lstStyle/>
                    <a:p>
                      <a:pPr algn="ctr" fontAlgn="b"/>
                      <a:r>
                        <a:rPr lang="en-NG" sz="1250" b="1" i="0" u="none" strike="noStrike">
                          <a:solidFill>
                            <a:srgbClr val="000000"/>
                          </a:solidFill>
                          <a:effectLst/>
                          <a:latin typeface="Montserrat"/>
                        </a:rPr>
                        <a:t>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50" b="1" i="0" u="none" strike="noStrike">
                          <a:solidFill>
                            <a:srgbClr val="000000"/>
                          </a:solidFill>
                          <a:effectLst/>
                          <a:latin typeface="Montserrat"/>
                        </a:rPr>
                        <a:t>JOMMY VARIETIES STORE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50" b="1" i="0" u="none" strike="noStrike">
                          <a:solidFill>
                            <a:srgbClr val="000000"/>
                          </a:solidFill>
                          <a:effectLst/>
                          <a:latin typeface="Montserrat" panose="00000500000000000000" pitchFamily="2" charset="0"/>
                        </a:rPr>
                        <a:t>Minishop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250" b="1" i="0" u="none" strike="noStrike" noProof="0">
                          <a:solidFill>
                            <a:srgbClr val="000000"/>
                          </a:solidFill>
                          <a:effectLst/>
                          <a:latin typeface="Montserrat"/>
                        </a:rPr>
                        <a:t>Silver Affordable</a:t>
                      </a:r>
                      <a:r>
                        <a:rPr lang="en-US" sz="1250" b="1" i="0" u="none" strike="noStrike">
                          <a:solidFill>
                            <a:srgbClr val="000000"/>
                          </a:solidFill>
                          <a:effectLst/>
                          <a:latin typeface="Montserrat"/>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66.5%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12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Not suitable for device</a:t>
                      </a:r>
                      <a:endParaRPr lang="en-NG" sz="1250" b="1" i="0" u="none" strike="noStrike">
                        <a:solidFill>
                          <a:srgbClr val="000000"/>
                        </a:solidFill>
                        <a:effectLst/>
                        <a:latin typeface="Montserrat" panose="00000500000000000000" pitchFamily="2"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38533080"/>
                  </a:ext>
                </a:extLst>
              </a:tr>
              <a:tr h="345519">
                <a:tc>
                  <a:txBody>
                    <a:bodyPr/>
                    <a:lstStyle/>
                    <a:p>
                      <a:pPr algn="ctr" fontAlgn="b"/>
                      <a:r>
                        <a:rPr lang="en-NG" sz="1250" b="1" i="0" u="none" strike="noStrike">
                          <a:solidFill>
                            <a:srgbClr val="000000"/>
                          </a:solidFill>
                          <a:effectLst/>
                          <a:latin typeface="Montserrat"/>
                        </a:rPr>
                        <a:t>10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US" sz="1250" b="1" i="0" u="none" strike="noStrike">
                          <a:solidFill>
                            <a:srgbClr val="000000"/>
                          </a:solidFill>
                          <a:effectLst/>
                          <a:latin typeface="Montserrat"/>
                        </a:rPr>
                        <a:t>BOLA CHEMIST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a:ln>
                            <a:noFill/>
                          </a:ln>
                          <a:solidFill>
                            <a:srgbClr val="000000"/>
                          </a:solidFill>
                          <a:effectLst/>
                          <a:uLnTx/>
                          <a:uFillTx/>
                          <a:latin typeface="Montserrat"/>
                          <a:ea typeface="+mn-ea"/>
                          <a:cs typeface="+mn-cs"/>
                        </a:rPr>
                        <a:t>Drug store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US" sz="1250" b="1" i="0" u="none" strike="noStrike">
                          <a:solidFill>
                            <a:srgbClr val="000000"/>
                          </a:solidFill>
                          <a:effectLst/>
                          <a:latin typeface="Montserrat"/>
                        </a:rPr>
                        <a:t>Silver Affordable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NG" sz="1250" b="1" i="0" u="none" strike="noStrike">
                          <a:solidFill>
                            <a:srgbClr val="000000"/>
                          </a:solidFill>
                          <a:effectLst/>
                          <a:latin typeface="Montserrat"/>
                        </a:rPr>
                        <a:t>63.5%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NG" sz="1250" b="1" i="0" u="none" strike="noStrike">
                          <a:solidFill>
                            <a:srgbClr val="000000"/>
                          </a:solidFill>
                          <a:effectLst/>
                          <a:latin typeface="Montserrat"/>
                        </a:rPr>
                        <a:t>10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NG" sz="1250" b="1" i="0" u="none" strike="noStrike">
                          <a:solidFill>
                            <a:srgbClr val="000000"/>
                          </a:solidFill>
                          <a:effectLst/>
                          <a:latin typeface="Montserrat"/>
                        </a:rPr>
                        <a:t>No response</a:t>
                      </a:r>
                      <a:endParaRPr lang="en-NG" sz="1250" b="1" i="0" u="none" strike="noStrike">
                        <a:solidFill>
                          <a:srgbClr val="000000"/>
                        </a:solidFill>
                        <a:effectLst/>
                        <a:latin typeface="Montserrat" panose="00000500000000000000" pitchFamily="2"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3409430858"/>
                  </a:ext>
                </a:extLst>
              </a:tr>
              <a:tr h="345519">
                <a:tc>
                  <a:txBody>
                    <a:bodyPr/>
                    <a:lstStyle/>
                    <a:p>
                      <a:pPr algn="ctr" fontAlgn="b"/>
                      <a:r>
                        <a:rPr lang="en-NG" sz="1250" b="1" i="0" u="none" strike="noStrike">
                          <a:solidFill>
                            <a:srgbClr val="000000"/>
                          </a:solidFill>
                          <a:effectLst/>
                          <a:latin typeface="Montserrat"/>
                        </a:rPr>
                        <a:t>11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50" b="1" i="0" u="none" strike="noStrike">
                          <a:solidFill>
                            <a:srgbClr val="000000"/>
                          </a:solidFill>
                          <a:effectLst/>
                          <a:latin typeface="Montserrat"/>
                        </a:rPr>
                        <a:t>LADOSKIN STORES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a:ln>
                            <a:noFill/>
                          </a:ln>
                          <a:solidFill>
                            <a:srgbClr val="000000"/>
                          </a:solidFill>
                          <a:effectLst/>
                          <a:uLnTx/>
                          <a:uFillTx/>
                          <a:latin typeface="Montserrat" panose="00000500000000000000" pitchFamily="2" charset="0"/>
                          <a:ea typeface="+mn-ea"/>
                          <a:cs typeface="+mn-cs"/>
                        </a:rPr>
                        <a:t>Minishop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250" b="1" i="0" u="none" strike="noStrike" noProof="0">
                          <a:solidFill>
                            <a:srgbClr val="000000"/>
                          </a:solidFill>
                          <a:effectLst/>
                          <a:latin typeface="Montserrat"/>
                        </a:rPr>
                        <a:t>Gold Affordable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80%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30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9</a:t>
                      </a:r>
                      <a:endParaRPr lang="en-NG" sz="1250" b="1" i="0" u="none" strike="noStrike">
                        <a:solidFill>
                          <a:srgbClr val="000000"/>
                        </a:solidFill>
                        <a:effectLst/>
                        <a:latin typeface="Montserrat" panose="00000500000000000000" pitchFamily="2"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5263330"/>
                  </a:ext>
                </a:extLst>
              </a:tr>
              <a:tr h="345519">
                <a:tc>
                  <a:txBody>
                    <a:bodyPr/>
                    <a:lstStyle/>
                    <a:p>
                      <a:pPr algn="ctr" fontAlgn="b"/>
                      <a:r>
                        <a:rPr lang="en-NG" sz="1250" b="1" i="0" u="none" strike="noStrike">
                          <a:solidFill>
                            <a:srgbClr val="000000"/>
                          </a:solidFill>
                          <a:effectLst/>
                          <a:latin typeface="Montserrat"/>
                        </a:rPr>
                        <a:t>12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US" sz="1250" b="1" i="0" u="none" strike="noStrike">
                          <a:solidFill>
                            <a:srgbClr val="000000"/>
                          </a:solidFill>
                          <a:effectLst/>
                          <a:latin typeface="Montserrat"/>
                        </a:rPr>
                        <a:t>FAVOUR STORES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US" sz="1250" b="1" i="0" u="none" strike="noStrike">
                          <a:solidFill>
                            <a:srgbClr val="000000"/>
                          </a:solidFill>
                          <a:effectLst/>
                          <a:latin typeface="Montserrat" panose="00000500000000000000" pitchFamily="2" charset="0"/>
                        </a:rPr>
                        <a:t>Minishop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US" sz="1250" b="1" i="0" u="none" strike="noStrike">
                          <a:solidFill>
                            <a:srgbClr val="000000"/>
                          </a:solidFill>
                          <a:effectLst/>
                          <a:latin typeface="Montserrat"/>
                        </a:rPr>
                        <a:t>Gold Affordable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NG" sz="1250" b="1" i="0" u="none" strike="noStrike">
                          <a:solidFill>
                            <a:srgbClr val="000000"/>
                          </a:solidFill>
                          <a:effectLst/>
                          <a:latin typeface="Montserrat"/>
                        </a:rPr>
                        <a:t>86.2%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NG" sz="1250" b="1" i="0" u="none" strike="noStrike">
                          <a:solidFill>
                            <a:srgbClr val="000000"/>
                          </a:solidFill>
                          <a:effectLst/>
                          <a:latin typeface="Montserrat"/>
                        </a:rPr>
                        <a:t>65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NG" sz="1250" b="1" i="0" u="none" strike="noStrike">
                          <a:solidFill>
                            <a:srgbClr val="000000"/>
                          </a:solidFill>
                          <a:effectLst/>
                          <a:latin typeface="Montserrat"/>
                        </a:rPr>
                        <a:t>10</a:t>
                      </a:r>
                      <a:endParaRPr lang="en-NG" sz="1250" b="1" i="0" u="none" strike="noStrike">
                        <a:solidFill>
                          <a:srgbClr val="000000"/>
                        </a:solidFill>
                        <a:effectLst/>
                        <a:latin typeface="Montserrat" panose="00000500000000000000" pitchFamily="2"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2554708517"/>
                  </a:ext>
                </a:extLst>
              </a:tr>
              <a:tr h="345519">
                <a:tc>
                  <a:txBody>
                    <a:bodyPr/>
                    <a:lstStyle/>
                    <a:p>
                      <a:pPr algn="ctr" fontAlgn="b"/>
                      <a:r>
                        <a:rPr lang="en-NG" sz="1250" b="1" i="0" u="none" strike="noStrike">
                          <a:solidFill>
                            <a:srgbClr val="000000"/>
                          </a:solidFill>
                          <a:effectLst/>
                          <a:latin typeface="Montserrat"/>
                        </a:rPr>
                        <a:t>13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50" b="1" i="0" u="none" strike="noStrike">
                          <a:solidFill>
                            <a:srgbClr val="000000"/>
                          </a:solidFill>
                          <a:effectLst/>
                          <a:latin typeface="Montserrat"/>
                        </a:rPr>
                        <a:t>FISTO STORES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50" b="1" i="0" u="none" strike="noStrike">
                          <a:solidFill>
                            <a:srgbClr val="000000"/>
                          </a:solidFill>
                          <a:effectLst/>
                          <a:latin typeface="Montserrat"/>
                        </a:rPr>
                        <a:t>Wine &amp; Liquor</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50" b="1" i="0" u="none" strike="noStrike">
                          <a:solidFill>
                            <a:srgbClr val="000000"/>
                          </a:solidFill>
                          <a:effectLst/>
                          <a:latin typeface="Montserrat"/>
                        </a:rPr>
                        <a:t>Silver Affordable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65.7%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10</a:t>
                      </a:r>
                      <a:endParaRPr lang="en-NG" sz="1250" b="1" i="0" u="none" strike="noStrike">
                        <a:solidFill>
                          <a:srgbClr val="000000"/>
                        </a:solidFill>
                        <a:effectLst/>
                        <a:latin typeface="Montserrat" panose="00000500000000000000" pitchFamily="2"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64118854"/>
                  </a:ext>
                </a:extLst>
              </a:tr>
              <a:tr h="345519">
                <a:tc>
                  <a:txBody>
                    <a:bodyPr/>
                    <a:lstStyle/>
                    <a:p>
                      <a:pPr algn="ctr" fontAlgn="b"/>
                      <a:r>
                        <a:rPr lang="en-NG" sz="1250" b="1" i="0" u="none" strike="noStrike">
                          <a:solidFill>
                            <a:srgbClr val="000000"/>
                          </a:solidFill>
                          <a:effectLst/>
                          <a:latin typeface="Montserrat"/>
                        </a:rPr>
                        <a:t>14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US" sz="1250" b="1" i="0" u="none" strike="noStrike">
                          <a:solidFill>
                            <a:srgbClr val="000000"/>
                          </a:solidFill>
                          <a:effectLst/>
                          <a:latin typeface="Montserrat"/>
                        </a:rPr>
                        <a:t>IGOHDINO STORES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US" sz="1250" b="1" i="0" u="none" strike="noStrike">
                          <a:solidFill>
                            <a:srgbClr val="000000"/>
                          </a:solidFill>
                          <a:effectLst/>
                          <a:latin typeface="Montserrat" panose="00000500000000000000" pitchFamily="2" charset="0"/>
                        </a:rPr>
                        <a:t>Minishop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US" sz="1250" b="1" i="0" u="none" strike="noStrike">
                          <a:solidFill>
                            <a:srgbClr val="000000"/>
                          </a:solidFill>
                          <a:effectLst/>
                          <a:latin typeface="Montserrat"/>
                        </a:rPr>
                        <a:t>Gold Affordable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NG" sz="1250" b="1" i="0" u="none" strike="noStrike">
                          <a:solidFill>
                            <a:srgbClr val="000000"/>
                          </a:solidFill>
                          <a:effectLst/>
                          <a:latin typeface="Montserrat"/>
                        </a:rPr>
                        <a:t>82.1%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NG" sz="1250" b="1" i="0" u="none" strike="noStrike">
                          <a:solidFill>
                            <a:srgbClr val="000000"/>
                          </a:solidFill>
                          <a:effectLst/>
                          <a:latin typeface="Montserrat"/>
                        </a:rPr>
                        <a:t>100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b"/>
                      <a:r>
                        <a:rPr lang="en-NG" sz="1250" b="1" i="0" u="none" strike="noStrike">
                          <a:solidFill>
                            <a:srgbClr val="000000"/>
                          </a:solidFill>
                          <a:effectLst/>
                          <a:latin typeface="Montserrat"/>
                        </a:rPr>
                        <a:t>9</a:t>
                      </a:r>
                      <a:endParaRPr lang="en-NG" sz="1250" b="1" i="0" u="none" strike="noStrike">
                        <a:solidFill>
                          <a:srgbClr val="000000"/>
                        </a:solidFill>
                        <a:effectLst/>
                        <a:latin typeface="Montserrat" panose="00000500000000000000" pitchFamily="2"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3016196046"/>
                  </a:ext>
                </a:extLst>
              </a:tr>
              <a:tr h="345519">
                <a:tc>
                  <a:txBody>
                    <a:bodyPr/>
                    <a:lstStyle/>
                    <a:p>
                      <a:pPr algn="ctr" fontAlgn="b"/>
                      <a:r>
                        <a:rPr lang="en-NG" sz="1250" b="1" i="0" u="none" strike="noStrike">
                          <a:solidFill>
                            <a:srgbClr val="000000"/>
                          </a:solidFill>
                          <a:effectLst/>
                          <a:latin typeface="Montserrat"/>
                        </a:rPr>
                        <a:t>15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50" b="1" i="0" u="none" strike="noStrike">
                          <a:solidFill>
                            <a:srgbClr val="000000"/>
                          </a:solidFill>
                          <a:effectLst/>
                          <a:latin typeface="Montserrat"/>
                        </a:rPr>
                        <a:t>IYA EBA FOOD CATEEN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50" b="1" i="0" u="none" strike="noStrike">
                          <a:solidFill>
                            <a:srgbClr val="000000"/>
                          </a:solidFill>
                          <a:effectLst/>
                          <a:latin typeface="Montserrat"/>
                        </a:rPr>
                        <a:t>Buka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50" b="1" i="0" u="none" strike="noStrike">
                          <a:solidFill>
                            <a:srgbClr val="000000"/>
                          </a:solidFill>
                          <a:effectLst/>
                          <a:latin typeface="Montserrat"/>
                        </a:rPr>
                        <a:t>Gold Affordable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54.6%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85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NG" sz="1250" b="1" i="0" u="none" strike="noStrike">
                          <a:solidFill>
                            <a:srgbClr val="000000"/>
                          </a:solidFill>
                          <a:effectLst/>
                          <a:latin typeface="Montserrat"/>
                        </a:rPr>
                        <a:t>10</a:t>
                      </a:r>
                      <a:endParaRPr lang="en-NG" sz="1250" b="1" i="0" u="none" strike="noStrike">
                        <a:solidFill>
                          <a:srgbClr val="000000"/>
                        </a:solidFill>
                        <a:effectLst/>
                        <a:latin typeface="Montserrat" panose="00000500000000000000" pitchFamily="2"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085564"/>
                  </a:ext>
                </a:extLst>
              </a:tr>
            </a:tbl>
          </a:graphicData>
        </a:graphic>
      </p:graphicFrame>
    </p:spTree>
    <p:extLst>
      <p:ext uri="{BB962C8B-B14F-4D97-AF65-F5344CB8AC3E}">
        <p14:creationId xmlns:p14="http://schemas.microsoft.com/office/powerpoint/2010/main" val="3283051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7C20E51-963B-97B3-7E4C-AA799E29DA04}"/>
              </a:ext>
            </a:extLst>
          </p:cNvPr>
          <p:cNvGrpSpPr/>
          <p:nvPr/>
        </p:nvGrpSpPr>
        <p:grpSpPr>
          <a:xfrm>
            <a:off x="0" y="-639866"/>
            <a:ext cx="11688306" cy="7503761"/>
            <a:chOff x="0" y="-4"/>
            <a:chExt cx="12192000" cy="6857999"/>
          </a:xfrm>
        </p:grpSpPr>
        <p:pic>
          <p:nvPicPr>
            <p:cNvPr id="4100" name="Picture 4">
              <a:extLst>
                <a:ext uri="{FF2B5EF4-FFF2-40B4-BE49-F238E27FC236}">
                  <a16:creationId xmlns:a16="http://schemas.microsoft.com/office/drawing/2014/main" id="{ED7E40D9-2218-1A88-E6A1-349467B0A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378B7970-DBC1-76BB-B018-D0110D4D78DD}"/>
                </a:ext>
              </a:extLst>
            </p:cNvPr>
            <p:cNvPicPr>
              <a:picLocks noChangeAspect="1"/>
            </p:cNvPicPr>
            <p:nvPr/>
          </p:nvPicPr>
          <p:blipFill>
            <a:blip r:embed="rId3"/>
            <a:stretch>
              <a:fillRect/>
            </a:stretch>
          </p:blipFill>
          <p:spPr>
            <a:xfrm>
              <a:off x="6947813" y="3583711"/>
              <a:ext cx="783023" cy="2050472"/>
            </a:xfrm>
            <a:prstGeom prst="rect">
              <a:avLst/>
            </a:prstGeom>
          </p:spPr>
        </p:pic>
      </p:grpSp>
    </p:spTree>
    <p:extLst>
      <p:ext uri="{BB962C8B-B14F-4D97-AF65-F5344CB8AC3E}">
        <p14:creationId xmlns:p14="http://schemas.microsoft.com/office/powerpoint/2010/main" val="415851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red text on a black background&#10;&#10;Description automatically generated">
            <a:extLst>
              <a:ext uri="{FF2B5EF4-FFF2-40B4-BE49-F238E27FC236}">
                <a16:creationId xmlns:a16="http://schemas.microsoft.com/office/drawing/2014/main" id="{CF4759CA-A331-5EC8-65F1-C92407D38B5C}"/>
              </a:ext>
            </a:extLst>
          </p:cNvPr>
          <p:cNvPicPr>
            <a:picLocks noChangeAspect="1"/>
          </p:cNvPicPr>
          <p:nvPr/>
        </p:nvPicPr>
        <p:blipFill rotWithShape="1">
          <a:blip r:embed="rId3">
            <a:extLst>
              <a:ext uri="{28A0092B-C50C-407E-A947-70E740481C1C}">
                <a14:useLocalDpi xmlns:a14="http://schemas.microsoft.com/office/drawing/2010/main" val="0"/>
              </a:ext>
            </a:extLst>
          </a:blip>
          <a:srcRect b="19243"/>
          <a:stretch/>
        </p:blipFill>
        <p:spPr>
          <a:xfrm>
            <a:off x="2679128" y="349838"/>
            <a:ext cx="6833743" cy="3990466"/>
          </a:xfrm>
          <a:prstGeom prst="rect">
            <a:avLst/>
          </a:prstGeom>
        </p:spPr>
      </p:pic>
      <p:graphicFrame>
        <p:nvGraphicFramePr>
          <p:cNvPr id="6" name="Table 5">
            <a:extLst>
              <a:ext uri="{FF2B5EF4-FFF2-40B4-BE49-F238E27FC236}">
                <a16:creationId xmlns:a16="http://schemas.microsoft.com/office/drawing/2014/main" id="{F5068F3A-2884-DCA8-1285-11F87A0F3F22}"/>
              </a:ext>
            </a:extLst>
          </p:cNvPr>
          <p:cNvGraphicFramePr>
            <a:graphicFrameLocks noGrp="1"/>
          </p:cNvGraphicFramePr>
          <p:nvPr/>
        </p:nvGraphicFramePr>
        <p:xfrm>
          <a:off x="2679128" y="4938787"/>
          <a:ext cx="7150180" cy="1722524"/>
        </p:xfrm>
        <a:graphic>
          <a:graphicData uri="http://schemas.openxmlformats.org/drawingml/2006/table">
            <a:tbl>
              <a:tblPr/>
              <a:tblGrid>
                <a:gridCol w="802195">
                  <a:extLst>
                    <a:ext uri="{9D8B030D-6E8A-4147-A177-3AD203B41FA5}">
                      <a16:colId xmlns:a16="http://schemas.microsoft.com/office/drawing/2014/main" val="639874166"/>
                    </a:ext>
                  </a:extLst>
                </a:gridCol>
                <a:gridCol w="1038774">
                  <a:extLst>
                    <a:ext uri="{9D8B030D-6E8A-4147-A177-3AD203B41FA5}">
                      <a16:colId xmlns:a16="http://schemas.microsoft.com/office/drawing/2014/main" val="1442951610"/>
                    </a:ext>
                  </a:extLst>
                </a:gridCol>
                <a:gridCol w="714998">
                  <a:extLst>
                    <a:ext uri="{9D8B030D-6E8A-4147-A177-3AD203B41FA5}">
                      <a16:colId xmlns:a16="http://schemas.microsoft.com/office/drawing/2014/main" val="390658618"/>
                    </a:ext>
                  </a:extLst>
                </a:gridCol>
                <a:gridCol w="3164179">
                  <a:extLst>
                    <a:ext uri="{9D8B030D-6E8A-4147-A177-3AD203B41FA5}">
                      <a16:colId xmlns:a16="http://schemas.microsoft.com/office/drawing/2014/main" val="3141693275"/>
                    </a:ext>
                  </a:extLst>
                </a:gridCol>
                <a:gridCol w="1430034">
                  <a:extLst>
                    <a:ext uri="{9D8B030D-6E8A-4147-A177-3AD203B41FA5}">
                      <a16:colId xmlns:a16="http://schemas.microsoft.com/office/drawing/2014/main" val="1941435043"/>
                    </a:ext>
                  </a:extLst>
                </a:gridCol>
              </a:tblGrid>
              <a:tr h="9394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US" sz="1200" b="1" i="0" u="none" strike="noStrike" dirty="0">
                          <a:solidFill>
                            <a:schemeClr val="bg1"/>
                          </a:solidFill>
                          <a:effectLst/>
                          <a:latin typeface="Montserrat" panose="00000500000000000000" pitchFamily="2" charset="0"/>
                        </a:rPr>
                        <a:t>Start</a:t>
                      </a:r>
                    </a:p>
                  </a:txBody>
                  <a:tcPr marL="6350" marR="6350" marT="63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US" sz="1200" b="1" i="0" u="none" strike="noStrike" dirty="0">
                          <a:solidFill>
                            <a:schemeClr val="bg1"/>
                          </a:solidFill>
                          <a:effectLst/>
                          <a:latin typeface="Montserrat" panose="00000500000000000000" pitchFamily="2" charset="0"/>
                        </a:rPr>
                        <a:t>Duration</a:t>
                      </a:r>
                    </a:p>
                  </a:txBody>
                  <a:tcPr marL="6350" marR="6350" marT="63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US" sz="1200" b="1" i="0" u="none" strike="noStrike" dirty="0">
                          <a:solidFill>
                            <a:schemeClr val="bg1"/>
                          </a:solidFill>
                          <a:effectLst/>
                          <a:latin typeface="Montserrat" panose="00000500000000000000" pitchFamily="2" charset="0"/>
                        </a:rPr>
                        <a:t>End</a:t>
                      </a:r>
                    </a:p>
                  </a:txBody>
                  <a:tcPr marL="6350" marR="6350" marT="63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US" sz="1200" b="1" i="0" u="none" strike="noStrike" dirty="0">
                          <a:solidFill>
                            <a:schemeClr val="bg1"/>
                          </a:solidFill>
                          <a:effectLst/>
                          <a:latin typeface="Montserrat" panose="00000500000000000000" pitchFamily="2" charset="0"/>
                        </a:rPr>
                        <a:t>Market Visit Itinerary</a:t>
                      </a:r>
                    </a:p>
                  </a:txBody>
                  <a:tcPr marL="6350" marR="6350" marT="63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b="1" i="0" u="none" strike="noStrike" dirty="0">
                          <a:solidFill>
                            <a:schemeClr val="bg1"/>
                          </a:solidFill>
                          <a:effectLst/>
                          <a:latin typeface="Montserrat" panose="00000500000000000000" pitchFamily="2" charset="0"/>
                        </a:rPr>
                        <a:t>Time</a:t>
                      </a:r>
                    </a:p>
                  </a:txBody>
                  <a:tcPr marL="6350" marR="6350" marT="63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4233643022"/>
                  </a:ext>
                </a:extLst>
              </a:tr>
              <a:tr h="24792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US" sz="1200" b="1" i="0" u="none" strike="noStrike">
                          <a:solidFill>
                            <a:schemeClr val="bg1"/>
                          </a:solidFill>
                          <a:effectLst/>
                          <a:latin typeface="Montserrat" panose="00000500000000000000" pitchFamily="2" charset="0"/>
                        </a:rPr>
                        <a:t>09</a:t>
                      </a:r>
                      <a:r>
                        <a:rPr lang="en-NG" sz="1200" b="1" i="0" u="none" strike="noStrike">
                          <a:solidFill>
                            <a:schemeClr val="bg1"/>
                          </a:solidFill>
                          <a:effectLst/>
                          <a:latin typeface="Montserrat" panose="00000500000000000000" pitchFamily="2" charset="0"/>
                        </a:rPr>
                        <a:t>:</a:t>
                      </a:r>
                      <a:r>
                        <a:rPr lang="en-US" sz="1200" b="1" i="0" u="none" strike="noStrike">
                          <a:solidFill>
                            <a:schemeClr val="bg1"/>
                          </a:solidFill>
                          <a:effectLst/>
                          <a:latin typeface="Montserrat" panose="00000500000000000000" pitchFamily="2" charset="0"/>
                        </a:rPr>
                        <a:t>3</a:t>
                      </a:r>
                      <a:r>
                        <a:rPr lang="en-NG" sz="1200" b="1" i="0" u="none" strike="noStrike">
                          <a:solidFill>
                            <a:schemeClr val="bg1"/>
                          </a:solidFill>
                          <a:effectLst/>
                          <a:latin typeface="Montserrat" panose="00000500000000000000" pitchFamily="2" charset="0"/>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NG" sz="1200" b="1" i="0" u="none" strike="noStrike" dirty="0">
                          <a:solidFill>
                            <a:schemeClr val="bg1"/>
                          </a:solidFill>
                          <a:effectLst/>
                          <a:latin typeface="Montserrat" panose="00000500000000000000" pitchFamily="2" charset="0"/>
                        </a:rPr>
                        <a:t>0:4</a:t>
                      </a:r>
                      <a:r>
                        <a:rPr lang="en-US" sz="1200" b="1" i="0" u="none" strike="noStrike" dirty="0">
                          <a:solidFill>
                            <a:schemeClr val="bg1"/>
                          </a:solidFill>
                          <a:effectLst/>
                          <a:latin typeface="Montserrat" panose="00000500000000000000" pitchFamily="2" charset="0"/>
                        </a:rPr>
                        <a:t>0</a:t>
                      </a:r>
                      <a:endParaRPr lang="en-NG" sz="1200" b="1" i="0" u="none" strike="noStrike" dirty="0">
                        <a:solidFill>
                          <a:schemeClr val="bg1"/>
                        </a:solidFill>
                        <a:effectLst/>
                        <a:latin typeface="Montserrat" panose="00000500000000000000" pitchFamily="2"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NG" sz="1200" b="1" i="0" u="none" strike="noStrike" dirty="0">
                          <a:solidFill>
                            <a:schemeClr val="bg1"/>
                          </a:solidFill>
                          <a:effectLst/>
                          <a:latin typeface="Montserrat" panose="00000500000000000000" pitchFamily="2" charset="0"/>
                        </a:rPr>
                        <a:t>1</a:t>
                      </a:r>
                      <a:r>
                        <a:rPr lang="en-US" sz="1200" b="1" i="0" u="none" strike="noStrike" dirty="0">
                          <a:solidFill>
                            <a:schemeClr val="bg1"/>
                          </a:solidFill>
                          <a:effectLst/>
                          <a:latin typeface="Montserrat" panose="00000500000000000000" pitchFamily="2" charset="0"/>
                        </a:rPr>
                        <a:t>0</a:t>
                      </a:r>
                      <a:r>
                        <a:rPr lang="en-NG" sz="1200" b="1" i="0" u="none" strike="noStrike" dirty="0">
                          <a:solidFill>
                            <a:schemeClr val="bg1"/>
                          </a:solidFill>
                          <a:effectLst/>
                          <a:latin typeface="Montserrat" panose="00000500000000000000" pitchFamily="2" charset="0"/>
                        </a:rPr>
                        <a:t>:</a:t>
                      </a:r>
                      <a:r>
                        <a:rPr lang="en-US" sz="1200" b="1" i="0" u="none" strike="noStrike" dirty="0">
                          <a:solidFill>
                            <a:schemeClr val="bg1"/>
                          </a:solidFill>
                          <a:effectLst/>
                          <a:latin typeface="Montserrat" panose="00000500000000000000" pitchFamily="2" charset="0"/>
                        </a:rPr>
                        <a:t>00</a:t>
                      </a:r>
                      <a:endParaRPr lang="en-NG" sz="1200" b="1" i="0" u="none" strike="noStrike" dirty="0">
                        <a:solidFill>
                          <a:schemeClr val="bg1"/>
                        </a:solidFill>
                        <a:effectLst/>
                        <a:latin typeface="Montserrat" panose="00000500000000000000" pitchFamily="2"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US" sz="1200" b="1" i="0" u="none" strike="noStrike" dirty="0">
                          <a:solidFill>
                            <a:schemeClr val="bg1"/>
                          </a:solidFill>
                          <a:effectLst/>
                          <a:latin typeface="Montserrat" panose="00000500000000000000" pitchFamily="2" charset="0"/>
                        </a:rPr>
                        <a:t>Transit from George Hotel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US" sz="1200" b="1" i="0" u="none" strike="noStrike">
                          <a:solidFill>
                            <a:schemeClr val="bg1"/>
                          </a:solidFill>
                          <a:effectLst/>
                          <a:latin typeface="Montserrat" panose="00000500000000000000" pitchFamily="2" charset="0"/>
                        </a:rPr>
                        <a:t>09</a:t>
                      </a:r>
                      <a:r>
                        <a:rPr lang="en-NG" sz="1200" b="1" i="0" u="none" strike="noStrike">
                          <a:solidFill>
                            <a:schemeClr val="bg1"/>
                          </a:solidFill>
                          <a:effectLst/>
                          <a:latin typeface="Montserrat" panose="00000500000000000000" pitchFamily="2" charset="0"/>
                        </a:rPr>
                        <a:t>:</a:t>
                      </a:r>
                      <a:r>
                        <a:rPr lang="en-US" sz="1200" b="1" i="0" u="none" strike="noStrike">
                          <a:solidFill>
                            <a:schemeClr val="bg1"/>
                          </a:solidFill>
                          <a:effectLst/>
                          <a:latin typeface="Montserrat" panose="00000500000000000000" pitchFamily="2" charset="0"/>
                        </a:rPr>
                        <a:t>3</a:t>
                      </a:r>
                      <a:r>
                        <a:rPr lang="en-NG" sz="1200" b="1" i="0" u="none" strike="noStrike">
                          <a:solidFill>
                            <a:schemeClr val="bg1"/>
                          </a:solidFill>
                          <a:effectLst/>
                          <a:latin typeface="Montserrat" panose="00000500000000000000" pitchFamily="2" charset="0"/>
                        </a:rPr>
                        <a:t>0 - 1</a:t>
                      </a:r>
                      <a:r>
                        <a:rPr lang="en-US" sz="1200" b="1" i="0" u="none" strike="noStrike">
                          <a:solidFill>
                            <a:schemeClr val="bg1"/>
                          </a:solidFill>
                          <a:effectLst/>
                          <a:latin typeface="Montserrat" panose="00000500000000000000" pitchFamily="2" charset="0"/>
                        </a:rPr>
                        <a:t>0</a:t>
                      </a:r>
                      <a:r>
                        <a:rPr lang="en-NG" sz="1200" b="1" i="0" u="none" strike="noStrike">
                          <a:solidFill>
                            <a:schemeClr val="bg1"/>
                          </a:solidFill>
                          <a:effectLst/>
                          <a:latin typeface="Montserrat" panose="00000500000000000000" pitchFamily="2" charset="0"/>
                        </a:rPr>
                        <a:t>:</a:t>
                      </a:r>
                      <a:r>
                        <a:rPr lang="en-US" sz="1200" b="1" i="0" u="none" strike="noStrike">
                          <a:solidFill>
                            <a:schemeClr val="bg1"/>
                          </a:solidFill>
                          <a:effectLst/>
                          <a:latin typeface="Montserrat" panose="00000500000000000000" pitchFamily="2" charset="0"/>
                        </a:rPr>
                        <a:t>00</a:t>
                      </a:r>
                      <a:endParaRPr lang="en-NG" sz="1200" b="1" i="0" u="none" strike="noStrike">
                        <a:solidFill>
                          <a:schemeClr val="bg1"/>
                        </a:solidFill>
                        <a:effectLst/>
                        <a:latin typeface="Montserrat" panose="00000500000000000000" pitchFamily="2"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6448489"/>
                  </a:ext>
                </a:extLst>
              </a:tr>
              <a:tr h="24792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NG" sz="1200" b="1" i="0" u="none" strike="noStrike">
                          <a:solidFill>
                            <a:schemeClr val="bg1"/>
                          </a:solidFill>
                          <a:effectLst/>
                          <a:latin typeface="Montserrat" panose="00000500000000000000" pitchFamily="2" charset="0"/>
                        </a:rPr>
                        <a:t>1</a:t>
                      </a:r>
                      <a:r>
                        <a:rPr lang="en-US" sz="1200" b="1" i="0" u="none" strike="noStrike">
                          <a:solidFill>
                            <a:schemeClr val="bg1"/>
                          </a:solidFill>
                          <a:effectLst/>
                          <a:latin typeface="Montserrat" panose="00000500000000000000" pitchFamily="2" charset="0"/>
                        </a:rPr>
                        <a:t>0</a:t>
                      </a:r>
                      <a:r>
                        <a:rPr lang="en-NG" sz="1200" b="1" i="0" u="none" strike="noStrike">
                          <a:solidFill>
                            <a:schemeClr val="bg1"/>
                          </a:solidFill>
                          <a:effectLst/>
                          <a:latin typeface="Montserrat" panose="00000500000000000000" pitchFamily="2" charset="0"/>
                        </a:rPr>
                        <a:t>:</a:t>
                      </a:r>
                      <a:r>
                        <a:rPr lang="en-US" sz="1200" b="1" i="0" u="none" strike="noStrike">
                          <a:solidFill>
                            <a:schemeClr val="bg1"/>
                          </a:solidFill>
                          <a:effectLst/>
                          <a:latin typeface="Montserrat" panose="00000500000000000000" pitchFamily="2" charset="0"/>
                        </a:rPr>
                        <a:t>00</a:t>
                      </a:r>
                      <a:endParaRPr lang="en-NG" sz="1200" b="1" i="0" u="none" strike="noStrike">
                        <a:solidFill>
                          <a:schemeClr val="bg1"/>
                        </a:solidFill>
                        <a:effectLst/>
                        <a:latin typeface="Montserrat" panose="00000500000000000000" pitchFamily="2"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US" sz="1200" b="1" i="0" u="none" strike="noStrike" dirty="0">
                          <a:solidFill>
                            <a:schemeClr val="bg1"/>
                          </a:solidFill>
                          <a:effectLst/>
                          <a:latin typeface="Montserrat" panose="00000500000000000000" pitchFamily="2" charset="0"/>
                        </a:rPr>
                        <a:t>1</a:t>
                      </a:r>
                      <a:r>
                        <a:rPr lang="en-NG" sz="1200" b="1" i="0" u="none" strike="noStrike" dirty="0">
                          <a:solidFill>
                            <a:schemeClr val="bg1"/>
                          </a:solidFill>
                          <a:effectLst/>
                          <a:latin typeface="Montserrat" panose="00000500000000000000" pitchFamily="2" charset="0"/>
                        </a:rPr>
                        <a:t>:</a:t>
                      </a:r>
                      <a:r>
                        <a:rPr lang="en-US" sz="1200" b="1" i="0" u="none" strike="noStrike" dirty="0">
                          <a:solidFill>
                            <a:schemeClr val="bg1"/>
                          </a:solidFill>
                          <a:effectLst/>
                          <a:latin typeface="Montserrat" panose="00000500000000000000" pitchFamily="2" charset="0"/>
                        </a:rPr>
                        <a:t>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NG" sz="1200" b="1" i="0" u="none" strike="noStrike" dirty="0">
                          <a:solidFill>
                            <a:schemeClr val="bg1"/>
                          </a:solidFill>
                          <a:effectLst/>
                          <a:latin typeface="Montserrat" panose="00000500000000000000" pitchFamily="2" charset="0"/>
                        </a:rPr>
                        <a:t>1</a:t>
                      </a:r>
                      <a:r>
                        <a:rPr lang="en-US" sz="1200" b="1" i="0" u="none" strike="noStrike" dirty="0">
                          <a:solidFill>
                            <a:schemeClr val="bg1"/>
                          </a:solidFill>
                          <a:effectLst/>
                          <a:latin typeface="Montserrat" panose="00000500000000000000" pitchFamily="2" charset="0"/>
                        </a:rPr>
                        <a:t>1:00</a:t>
                      </a:r>
                      <a:endParaRPr lang="en-NG" sz="1200" b="1" i="0" u="none" strike="noStrike" dirty="0">
                        <a:solidFill>
                          <a:schemeClr val="bg1"/>
                        </a:solidFill>
                        <a:effectLst/>
                        <a:latin typeface="Montserrat" panose="00000500000000000000" pitchFamily="2"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US" sz="1200" b="1" i="0" u="none" strike="noStrike" dirty="0">
                          <a:solidFill>
                            <a:schemeClr val="bg1"/>
                          </a:solidFill>
                          <a:effectLst/>
                          <a:latin typeface="Montserrat" panose="00000500000000000000" pitchFamily="2" charset="0"/>
                        </a:rPr>
                        <a:t>Visit at PnP VI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NG" sz="1200" b="1" i="0" u="none" strike="noStrike" dirty="0">
                          <a:solidFill>
                            <a:schemeClr val="bg1"/>
                          </a:solidFill>
                          <a:effectLst/>
                          <a:latin typeface="Montserrat" panose="00000500000000000000" pitchFamily="2" charset="0"/>
                        </a:rPr>
                        <a:t>1</a:t>
                      </a:r>
                      <a:r>
                        <a:rPr lang="en-US" sz="1200" b="1" i="0" u="none" strike="noStrike" dirty="0">
                          <a:solidFill>
                            <a:schemeClr val="bg1"/>
                          </a:solidFill>
                          <a:effectLst/>
                          <a:latin typeface="Montserrat" panose="00000500000000000000" pitchFamily="2" charset="0"/>
                        </a:rPr>
                        <a:t>0:00</a:t>
                      </a:r>
                      <a:r>
                        <a:rPr lang="en-NG" sz="1200" b="1" i="0" u="none" strike="noStrike" dirty="0">
                          <a:solidFill>
                            <a:schemeClr val="bg1"/>
                          </a:solidFill>
                          <a:effectLst/>
                          <a:latin typeface="Montserrat" panose="00000500000000000000" pitchFamily="2" charset="0"/>
                        </a:rPr>
                        <a:t> - 1</a:t>
                      </a:r>
                      <a:r>
                        <a:rPr lang="en-US" sz="1200" b="1" i="0" u="none" strike="noStrike" dirty="0">
                          <a:solidFill>
                            <a:schemeClr val="bg1"/>
                          </a:solidFill>
                          <a:effectLst/>
                          <a:latin typeface="Montserrat" panose="00000500000000000000" pitchFamily="2" charset="0"/>
                        </a:rPr>
                        <a:t>1</a:t>
                      </a:r>
                      <a:r>
                        <a:rPr lang="en-NG" sz="1200" b="1" i="0" u="none" strike="noStrike" dirty="0">
                          <a:solidFill>
                            <a:schemeClr val="bg1"/>
                          </a:solidFill>
                          <a:effectLst/>
                          <a:latin typeface="Montserrat" panose="00000500000000000000" pitchFamily="2" charset="0"/>
                        </a:rPr>
                        <a:t>:</a:t>
                      </a:r>
                      <a:r>
                        <a:rPr lang="en-US" sz="1200" b="1" i="0" u="none" strike="noStrike" dirty="0">
                          <a:solidFill>
                            <a:schemeClr val="bg1"/>
                          </a:solidFill>
                          <a:effectLst/>
                          <a:latin typeface="Montserrat" panose="00000500000000000000" pitchFamily="2" charset="0"/>
                        </a:rPr>
                        <a:t>00</a:t>
                      </a:r>
                      <a:endParaRPr lang="en-NG" sz="1200" b="1" i="0" u="none" strike="noStrike" dirty="0">
                        <a:solidFill>
                          <a:schemeClr val="bg1"/>
                        </a:solidFill>
                        <a:effectLst/>
                        <a:latin typeface="Montserrat" panose="00000500000000000000" pitchFamily="2"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4214355"/>
                  </a:ext>
                </a:extLst>
              </a:tr>
              <a:tr h="24792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NG" sz="1200" b="1" i="0" u="none" strike="noStrike" dirty="0">
                          <a:solidFill>
                            <a:schemeClr val="bg1"/>
                          </a:solidFill>
                          <a:effectLst/>
                          <a:latin typeface="Montserrat" panose="00000500000000000000" pitchFamily="2" charset="0"/>
                        </a:rPr>
                        <a:t>1</a:t>
                      </a:r>
                      <a:r>
                        <a:rPr lang="en-US" sz="1200" b="1" i="0" u="none" strike="noStrike" dirty="0">
                          <a:solidFill>
                            <a:schemeClr val="bg1"/>
                          </a:solidFill>
                          <a:effectLst/>
                          <a:latin typeface="Montserrat" panose="00000500000000000000" pitchFamily="2" charset="0"/>
                        </a:rPr>
                        <a:t>1</a:t>
                      </a:r>
                      <a:r>
                        <a:rPr lang="en-NG" sz="1200" b="1" i="0" u="none" strike="noStrike" dirty="0">
                          <a:solidFill>
                            <a:schemeClr val="bg1"/>
                          </a:solidFill>
                          <a:effectLst/>
                          <a:latin typeface="Montserrat" panose="00000500000000000000" pitchFamily="2" charset="0"/>
                        </a:rPr>
                        <a:t>:</a:t>
                      </a:r>
                      <a:r>
                        <a:rPr lang="en-US" sz="1200" b="1" i="0" u="none" strike="noStrike" dirty="0">
                          <a:solidFill>
                            <a:schemeClr val="bg1"/>
                          </a:solidFill>
                          <a:effectLst/>
                          <a:latin typeface="Montserrat" panose="00000500000000000000" pitchFamily="2" charset="0"/>
                        </a:rPr>
                        <a:t>3</a:t>
                      </a:r>
                      <a:r>
                        <a:rPr lang="en-NG" sz="1200" b="1" i="0" u="none" strike="noStrike" dirty="0">
                          <a:solidFill>
                            <a:schemeClr val="bg1"/>
                          </a:solidFill>
                          <a:effectLst/>
                          <a:latin typeface="Montserrat" panose="00000500000000000000" pitchFamily="2" charset="0"/>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NG" sz="1200" b="1" i="0" u="none" strike="noStrike" dirty="0">
                          <a:solidFill>
                            <a:schemeClr val="bg1"/>
                          </a:solidFill>
                          <a:effectLst/>
                          <a:latin typeface="Montserrat" panose="00000500000000000000" pitchFamily="2" charset="0"/>
                        </a:rPr>
                        <a:t>0:</a:t>
                      </a:r>
                      <a:r>
                        <a:rPr lang="en-US" sz="1200" b="1" i="0" u="none" strike="noStrike" dirty="0">
                          <a:solidFill>
                            <a:schemeClr val="bg1"/>
                          </a:solidFill>
                          <a:effectLst/>
                          <a:latin typeface="Montserrat" panose="00000500000000000000" pitchFamily="2" charset="0"/>
                        </a:rPr>
                        <a:t>4</a:t>
                      </a:r>
                      <a:r>
                        <a:rPr lang="en-NG" sz="1200" b="1" i="0" u="none" strike="noStrike" dirty="0">
                          <a:solidFill>
                            <a:schemeClr val="bg1"/>
                          </a:solidFill>
                          <a:effectLst/>
                          <a:latin typeface="Montserrat" panose="00000500000000000000" pitchFamily="2" charset="0"/>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NG" sz="1200" b="1" i="0" u="none" strike="noStrike" dirty="0">
                          <a:solidFill>
                            <a:schemeClr val="bg1"/>
                          </a:solidFill>
                          <a:effectLst/>
                          <a:latin typeface="Montserrat" panose="00000500000000000000" pitchFamily="2" charset="0"/>
                        </a:rPr>
                        <a:t>1</a:t>
                      </a:r>
                      <a:r>
                        <a:rPr lang="en-US" sz="1200" b="1" i="0" u="none" strike="noStrike" dirty="0">
                          <a:solidFill>
                            <a:schemeClr val="bg1"/>
                          </a:solidFill>
                          <a:effectLst/>
                          <a:latin typeface="Montserrat" panose="00000500000000000000" pitchFamily="2" charset="0"/>
                        </a:rPr>
                        <a:t>2</a:t>
                      </a:r>
                      <a:r>
                        <a:rPr lang="en-NG" sz="1200" b="1" i="0" u="none" strike="noStrike" dirty="0">
                          <a:solidFill>
                            <a:schemeClr val="bg1"/>
                          </a:solidFill>
                          <a:effectLst/>
                          <a:latin typeface="Montserrat" panose="00000500000000000000" pitchFamily="2" charset="0"/>
                        </a:rPr>
                        <a:t>:</a:t>
                      </a:r>
                      <a:r>
                        <a:rPr lang="en-US" sz="1200" b="1" i="0" u="none" strike="noStrike" dirty="0">
                          <a:solidFill>
                            <a:schemeClr val="bg1"/>
                          </a:solidFill>
                          <a:effectLst/>
                          <a:latin typeface="Montserrat" panose="00000500000000000000" pitchFamily="2" charset="0"/>
                        </a:rPr>
                        <a:t>1</a:t>
                      </a:r>
                      <a:r>
                        <a:rPr lang="en-NG" sz="1200" b="1" i="0" u="none" strike="noStrike" dirty="0">
                          <a:solidFill>
                            <a:schemeClr val="bg1"/>
                          </a:solidFill>
                          <a:effectLst/>
                          <a:latin typeface="Montserrat" panose="00000500000000000000" pitchFamily="2" charset="0"/>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US" sz="1200" b="1" i="0" u="none" strike="noStrike" dirty="0">
                          <a:solidFill>
                            <a:schemeClr val="bg1"/>
                          </a:solidFill>
                          <a:effectLst/>
                          <a:latin typeface="Montserrat" panose="00000500000000000000" pitchFamily="2" charset="0"/>
                        </a:rPr>
                        <a:t>Visit at Divine Touch MDP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NG" sz="1200" b="1" i="0" u="none" strike="noStrike" dirty="0">
                          <a:solidFill>
                            <a:schemeClr val="bg1"/>
                          </a:solidFill>
                          <a:effectLst/>
                          <a:latin typeface="Montserrat" panose="00000500000000000000" pitchFamily="2" charset="0"/>
                        </a:rPr>
                        <a:t>1</a:t>
                      </a:r>
                      <a:r>
                        <a:rPr lang="en-US" sz="1200" b="1" i="0" u="none" strike="noStrike" dirty="0">
                          <a:solidFill>
                            <a:schemeClr val="bg1"/>
                          </a:solidFill>
                          <a:effectLst/>
                          <a:latin typeface="Montserrat" panose="00000500000000000000" pitchFamily="2" charset="0"/>
                        </a:rPr>
                        <a:t>1:3</a:t>
                      </a:r>
                      <a:r>
                        <a:rPr lang="en-NG" sz="1200" b="1" i="0" u="none" strike="noStrike" dirty="0">
                          <a:solidFill>
                            <a:schemeClr val="bg1"/>
                          </a:solidFill>
                          <a:effectLst/>
                          <a:latin typeface="Montserrat" panose="00000500000000000000" pitchFamily="2" charset="0"/>
                        </a:rPr>
                        <a:t>0 – 1</a:t>
                      </a:r>
                      <a:r>
                        <a:rPr lang="en-US" sz="1200" b="1" i="0" u="none" strike="noStrike" dirty="0">
                          <a:solidFill>
                            <a:schemeClr val="bg1"/>
                          </a:solidFill>
                          <a:effectLst/>
                          <a:latin typeface="Montserrat" panose="00000500000000000000" pitchFamily="2" charset="0"/>
                        </a:rPr>
                        <a:t>2:10</a:t>
                      </a:r>
                      <a:endParaRPr lang="en-NG" sz="1200" b="1" i="0" u="none" strike="noStrike" dirty="0">
                        <a:solidFill>
                          <a:schemeClr val="bg1"/>
                        </a:solidFill>
                        <a:effectLst/>
                        <a:latin typeface="Montserrat" panose="00000500000000000000" pitchFamily="2"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284110"/>
                  </a:ext>
                </a:extLst>
              </a:tr>
              <a:tr h="247929">
                <a:tc>
                  <a:txBody>
                    <a:bodyPr/>
                    <a:lstStyle/>
                    <a:p>
                      <a:pPr algn="l" fontAlgn="ctr"/>
                      <a:r>
                        <a:rPr lang="en-US" sz="1200" b="1" i="0" u="none" strike="noStrike" dirty="0">
                          <a:solidFill>
                            <a:schemeClr val="bg1"/>
                          </a:solidFill>
                          <a:effectLst/>
                          <a:latin typeface="Montserrat" panose="00000500000000000000" pitchFamily="2" charset="0"/>
                        </a:rPr>
                        <a:t>12:30</a:t>
                      </a:r>
                      <a:endParaRPr lang="en-NG" sz="1200" b="1" i="0" u="none" strike="noStrike" dirty="0">
                        <a:solidFill>
                          <a:schemeClr val="bg1"/>
                        </a:solidFill>
                        <a:effectLst/>
                        <a:latin typeface="Montserrat" panose="00000500000000000000" pitchFamily="2"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1" i="0" u="none" strike="noStrike" dirty="0">
                          <a:solidFill>
                            <a:schemeClr val="bg1"/>
                          </a:solidFill>
                          <a:effectLst/>
                          <a:latin typeface="Montserrat" panose="00000500000000000000" pitchFamily="2" charset="0"/>
                        </a:rPr>
                        <a:t>0:50</a:t>
                      </a:r>
                      <a:endParaRPr lang="en-NG" sz="1200" b="1" i="0" u="none" strike="noStrike" dirty="0">
                        <a:solidFill>
                          <a:schemeClr val="bg1"/>
                        </a:solidFill>
                        <a:effectLst/>
                        <a:latin typeface="Montserrat" panose="00000500000000000000" pitchFamily="2"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1" i="0" u="none" strike="noStrike" dirty="0">
                          <a:solidFill>
                            <a:schemeClr val="bg1"/>
                          </a:solidFill>
                          <a:effectLst/>
                          <a:latin typeface="Montserrat" panose="00000500000000000000" pitchFamily="2" charset="0"/>
                        </a:rPr>
                        <a:t>13:20</a:t>
                      </a:r>
                      <a:endParaRPr lang="en-NG" sz="1200" b="1" i="0" u="none" strike="noStrike" dirty="0">
                        <a:solidFill>
                          <a:schemeClr val="bg1"/>
                        </a:solidFill>
                        <a:effectLst/>
                        <a:latin typeface="Montserrat" panose="00000500000000000000" pitchFamily="2"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1" i="0" u="none" strike="noStrike" dirty="0">
                          <a:solidFill>
                            <a:schemeClr val="bg1"/>
                          </a:solidFill>
                          <a:effectLst/>
                          <a:latin typeface="Montserrat" panose="00000500000000000000" pitchFamily="2" charset="0"/>
                        </a:rPr>
                        <a:t>TBS FT Outlets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NG" sz="1200" b="1" i="0" u="none" strike="noStrike" dirty="0">
                          <a:solidFill>
                            <a:schemeClr val="bg1"/>
                          </a:solidFill>
                          <a:effectLst/>
                          <a:latin typeface="Montserrat" panose="00000500000000000000" pitchFamily="2" charset="0"/>
                        </a:rPr>
                        <a:t>1</a:t>
                      </a:r>
                      <a:r>
                        <a:rPr lang="en-US" sz="1200" b="1" i="0" u="none" strike="noStrike" dirty="0">
                          <a:solidFill>
                            <a:schemeClr val="bg1"/>
                          </a:solidFill>
                          <a:effectLst/>
                          <a:latin typeface="Montserrat" panose="00000500000000000000" pitchFamily="2" charset="0"/>
                        </a:rPr>
                        <a:t>2:3</a:t>
                      </a:r>
                      <a:r>
                        <a:rPr lang="en-NG" sz="1200" b="1" i="0" u="none" strike="noStrike" dirty="0">
                          <a:solidFill>
                            <a:schemeClr val="bg1"/>
                          </a:solidFill>
                          <a:effectLst/>
                          <a:latin typeface="Montserrat" panose="00000500000000000000" pitchFamily="2" charset="0"/>
                        </a:rPr>
                        <a:t>0 – 1</a:t>
                      </a:r>
                      <a:r>
                        <a:rPr lang="en-US" sz="1200" b="1" i="0" u="none" strike="noStrike" dirty="0">
                          <a:solidFill>
                            <a:schemeClr val="bg1"/>
                          </a:solidFill>
                          <a:effectLst/>
                          <a:latin typeface="Montserrat" panose="00000500000000000000" pitchFamily="2" charset="0"/>
                        </a:rPr>
                        <a:t>3:20</a:t>
                      </a:r>
                      <a:endParaRPr lang="en-NG" sz="1200" b="1" i="0" u="none" strike="noStrike" dirty="0">
                        <a:solidFill>
                          <a:schemeClr val="bg1"/>
                        </a:solidFill>
                        <a:effectLst/>
                        <a:latin typeface="Montserrat" panose="00000500000000000000" pitchFamily="2"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5289115"/>
                  </a:ext>
                </a:extLst>
              </a:tr>
              <a:tr h="247929">
                <a:tc>
                  <a:txBody>
                    <a:bodyPr/>
                    <a:lstStyle/>
                    <a:p>
                      <a:pPr algn="l" fontAlgn="ctr"/>
                      <a:r>
                        <a:rPr lang="en-US" sz="1200" b="1" i="0" u="none" strike="noStrike" dirty="0">
                          <a:solidFill>
                            <a:schemeClr val="bg1"/>
                          </a:solidFill>
                          <a:effectLst/>
                          <a:latin typeface="Montserrat" panose="00000500000000000000" pitchFamily="2" charset="0"/>
                        </a:rPr>
                        <a:t>14:00</a:t>
                      </a:r>
                      <a:endParaRPr lang="en-NG" sz="1200" b="1" i="0" u="none" strike="noStrike" dirty="0">
                        <a:solidFill>
                          <a:schemeClr val="bg1"/>
                        </a:solidFill>
                        <a:effectLst/>
                        <a:latin typeface="Montserrat" panose="00000500000000000000" pitchFamily="2"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1" i="0" u="none" strike="noStrike">
                          <a:solidFill>
                            <a:schemeClr val="bg1"/>
                          </a:solidFill>
                          <a:effectLst/>
                          <a:latin typeface="Montserrat" panose="00000500000000000000" pitchFamily="2" charset="0"/>
                        </a:rPr>
                        <a:t>0:30</a:t>
                      </a:r>
                      <a:endParaRPr lang="en-NG" sz="1200" b="1" i="0" u="none" strike="noStrike">
                        <a:solidFill>
                          <a:schemeClr val="bg1"/>
                        </a:solidFill>
                        <a:effectLst/>
                        <a:latin typeface="Montserrat" panose="00000500000000000000" pitchFamily="2"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1" i="0" u="none" strike="noStrike">
                          <a:solidFill>
                            <a:schemeClr val="bg1"/>
                          </a:solidFill>
                          <a:effectLst/>
                          <a:latin typeface="Montserrat" panose="00000500000000000000" pitchFamily="2" charset="0"/>
                        </a:rPr>
                        <a:t>14:30</a:t>
                      </a:r>
                      <a:endParaRPr lang="en-NG" sz="1200" b="1" i="0" u="none" strike="noStrike">
                        <a:solidFill>
                          <a:schemeClr val="bg1"/>
                        </a:solidFill>
                        <a:effectLst/>
                        <a:latin typeface="Montserrat" panose="00000500000000000000" pitchFamily="2"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1" i="0" u="none" strike="noStrike">
                          <a:solidFill>
                            <a:schemeClr val="bg1"/>
                          </a:solidFill>
                          <a:effectLst/>
                          <a:latin typeface="Montserrat" panose="00000500000000000000" pitchFamily="2" charset="0"/>
                        </a:rPr>
                        <a:t>Debrief at George Hotel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NG" sz="1200" b="1" i="0" u="none" strike="noStrike">
                          <a:solidFill>
                            <a:schemeClr val="bg1"/>
                          </a:solidFill>
                          <a:effectLst/>
                          <a:latin typeface="Montserrat" panose="00000500000000000000" pitchFamily="2" charset="0"/>
                        </a:rPr>
                        <a:t>1</a:t>
                      </a:r>
                      <a:r>
                        <a:rPr lang="en-US" sz="1200" b="1" i="0" u="none" strike="noStrike">
                          <a:solidFill>
                            <a:schemeClr val="bg1"/>
                          </a:solidFill>
                          <a:effectLst/>
                          <a:latin typeface="Montserrat" panose="00000500000000000000" pitchFamily="2" charset="0"/>
                        </a:rPr>
                        <a:t>4:0</a:t>
                      </a:r>
                      <a:r>
                        <a:rPr lang="en-NG" sz="1200" b="1" i="0" u="none" strike="noStrike">
                          <a:solidFill>
                            <a:schemeClr val="bg1"/>
                          </a:solidFill>
                          <a:effectLst/>
                          <a:latin typeface="Montserrat" panose="00000500000000000000" pitchFamily="2" charset="0"/>
                        </a:rPr>
                        <a:t>0 – 1</a:t>
                      </a:r>
                      <a:r>
                        <a:rPr lang="en-US" sz="1200" b="1" i="0" u="none" strike="noStrike">
                          <a:solidFill>
                            <a:schemeClr val="bg1"/>
                          </a:solidFill>
                          <a:effectLst/>
                          <a:latin typeface="Montserrat" panose="00000500000000000000" pitchFamily="2" charset="0"/>
                        </a:rPr>
                        <a:t>4:30</a:t>
                      </a:r>
                      <a:endParaRPr lang="en-NG" sz="1200" b="1" i="0" u="none" strike="noStrike">
                        <a:solidFill>
                          <a:schemeClr val="bg1"/>
                        </a:solidFill>
                        <a:effectLst/>
                        <a:latin typeface="Montserrat" panose="00000500000000000000" pitchFamily="2"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1415487"/>
                  </a:ext>
                </a:extLst>
              </a:tr>
              <a:tr h="247929">
                <a:tc>
                  <a:txBody>
                    <a:bodyPr/>
                    <a:lstStyle/>
                    <a:p>
                      <a:pPr algn="l" fontAlgn="ctr"/>
                      <a:r>
                        <a:rPr lang="en-US" sz="1200" b="1" i="0" u="none" strike="noStrike">
                          <a:solidFill>
                            <a:schemeClr val="bg1"/>
                          </a:solidFill>
                          <a:effectLst/>
                          <a:latin typeface="Montserrat" panose="00000500000000000000" pitchFamily="2" charset="0"/>
                        </a:rPr>
                        <a:t>14:30</a:t>
                      </a:r>
                      <a:endParaRPr lang="en-NG" sz="1200" b="1" i="0" u="none" strike="noStrike">
                        <a:solidFill>
                          <a:schemeClr val="bg1"/>
                        </a:solidFill>
                        <a:effectLst/>
                        <a:latin typeface="Montserrat" panose="00000500000000000000" pitchFamily="2"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1" i="0" u="none" strike="noStrike">
                          <a:solidFill>
                            <a:schemeClr val="bg1"/>
                          </a:solidFill>
                          <a:effectLst/>
                          <a:latin typeface="Montserrat" panose="00000500000000000000" pitchFamily="2" charset="0"/>
                        </a:rPr>
                        <a:t>1:30</a:t>
                      </a:r>
                      <a:endParaRPr lang="en-NG" sz="1200" b="1" i="0" u="none" strike="noStrike">
                        <a:solidFill>
                          <a:schemeClr val="bg1"/>
                        </a:solidFill>
                        <a:effectLst/>
                        <a:latin typeface="Montserrat" panose="00000500000000000000" pitchFamily="2"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1" i="0" u="none" strike="noStrike">
                          <a:solidFill>
                            <a:schemeClr val="bg1"/>
                          </a:solidFill>
                          <a:effectLst/>
                          <a:latin typeface="Montserrat" panose="00000500000000000000" pitchFamily="2" charset="0"/>
                        </a:rPr>
                        <a:t>16:00</a:t>
                      </a:r>
                      <a:endParaRPr lang="en-NG" sz="1200" b="1" i="0" u="none" strike="noStrike">
                        <a:solidFill>
                          <a:schemeClr val="bg1"/>
                        </a:solidFill>
                        <a:effectLst/>
                        <a:latin typeface="Montserrat" panose="00000500000000000000" pitchFamily="2"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1" i="0" u="none" strike="noStrike">
                          <a:solidFill>
                            <a:schemeClr val="bg1"/>
                          </a:solidFill>
                          <a:effectLst/>
                          <a:latin typeface="Montserrat" panose="00000500000000000000" pitchFamily="2" charset="0"/>
                        </a:rPr>
                        <a:t>Lunch</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NG" sz="1200" b="1" i="0" u="none" strike="noStrike" dirty="0">
                          <a:solidFill>
                            <a:schemeClr val="bg1"/>
                          </a:solidFill>
                          <a:effectLst/>
                          <a:latin typeface="Montserrat" panose="00000500000000000000" pitchFamily="2" charset="0"/>
                        </a:rPr>
                        <a:t>1</a:t>
                      </a:r>
                      <a:r>
                        <a:rPr lang="en-US" sz="1200" b="1" i="0" u="none" strike="noStrike" dirty="0">
                          <a:solidFill>
                            <a:schemeClr val="bg1"/>
                          </a:solidFill>
                          <a:effectLst/>
                          <a:latin typeface="Montserrat" panose="00000500000000000000" pitchFamily="2" charset="0"/>
                        </a:rPr>
                        <a:t>4:3</a:t>
                      </a:r>
                      <a:r>
                        <a:rPr lang="en-NG" sz="1200" b="1" i="0" u="none" strike="noStrike" dirty="0">
                          <a:solidFill>
                            <a:schemeClr val="bg1"/>
                          </a:solidFill>
                          <a:effectLst/>
                          <a:latin typeface="Montserrat" panose="00000500000000000000" pitchFamily="2" charset="0"/>
                        </a:rPr>
                        <a:t>0 – 1</a:t>
                      </a:r>
                      <a:r>
                        <a:rPr lang="en-US" sz="1200" b="1" i="0" u="none" strike="noStrike" dirty="0">
                          <a:solidFill>
                            <a:schemeClr val="bg1"/>
                          </a:solidFill>
                          <a:effectLst/>
                          <a:latin typeface="Montserrat" panose="00000500000000000000" pitchFamily="2" charset="0"/>
                        </a:rPr>
                        <a:t>6:00</a:t>
                      </a:r>
                      <a:endParaRPr lang="en-NG" sz="1200" b="1" i="0" u="none" strike="noStrike" dirty="0">
                        <a:solidFill>
                          <a:schemeClr val="bg1"/>
                        </a:solidFill>
                        <a:effectLst/>
                        <a:latin typeface="Montserrat" panose="00000500000000000000" pitchFamily="2"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1515807"/>
                  </a:ext>
                </a:extLst>
              </a:tr>
            </a:tbl>
          </a:graphicData>
        </a:graphic>
      </p:graphicFrame>
      <p:sp>
        <p:nvSpPr>
          <p:cNvPr id="7" name="TextBox 6">
            <a:extLst>
              <a:ext uri="{FF2B5EF4-FFF2-40B4-BE49-F238E27FC236}">
                <a16:creationId xmlns:a16="http://schemas.microsoft.com/office/drawing/2014/main" id="{ADEE09F0-EF38-5C02-9CDF-B6B2C8EDB556}"/>
              </a:ext>
            </a:extLst>
          </p:cNvPr>
          <p:cNvSpPr txBox="1"/>
          <p:nvPr/>
        </p:nvSpPr>
        <p:spPr>
          <a:xfrm>
            <a:off x="4651247" y="4409635"/>
            <a:ext cx="2889504" cy="369332"/>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Coke Route</a:t>
            </a:r>
            <a:endParaRPr kumimoji="0" lang="en-NG" sz="18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58898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13279F1-6EF4-E850-1B91-E307665D05EF}"/>
              </a:ext>
            </a:extLst>
          </p:cNvPr>
          <p:cNvGrpSpPr/>
          <p:nvPr/>
        </p:nvGrpSpPr>
        <p:grpSpPr>
          <a:xfrm>
            <a:off x="9236" y="36944"/>
            <a:ext cx="12192000" cy="6665913"/>
            <a:chOff x="9236" y="36944"/>
            <a:chExt cx="12192000" cy="6665913"/>
          </a:xfrm>
        </p:grpSpPr>
        <p:pic>
          <p:nvPicPr>
            <p:cNvPr id="6148" name="Picture 4">
              <a:extLst>
                <a:ext uri="{FF2B5EF4-FFF2-40B4-BE49-F238E27FC236}">
                  <a16:creationId xmlns:a16="http://schemas.microsoft.com/office/drawing/2014/main" id="{68584D6E-89C8-3BE1-AEB2-7854E9A84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6" y="36944"/>
              <a:ext cx="12192000" cy="66659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CE3137-366E-7B99-FA38-37AC1571C6B7}"/>
                </a:ext>
              </a:extLst>
            </p:cNvPr>
            <p:cNvPicPr>
              <a:picLocks noChangeAspect="1"/>
            </p:cNvPicPr>
            <p:nvPr/>
          </p:nvPicPr>
          <p:blipFill>
            <a:blip r:embed="rId4"/>
            <a:stretch>
              <a:fillRect/>
            </a:stretch>
          </p:blipFill>
          <p:spPr>
            <a:xfrm>
              <a:off x="6947813" y="3519055"/>
              <a:ext cx="783023" cy="2105892"/>
            </a:xfrm>
            <a:prstGeom prst="rect">
              <a:avLst/>
            </a:prstGeom>
          </p:spPr>
        </p:pic>
      </p:grpSp>
    </p:spTree>
    <p:extLst>
      <p:ext uri="{BB962C8B-B14F-4D97-AF65-F5344CB8AC3E}">
        <p14:creationId xmlns:p14="http://schemas.microsoft.com/office/powerpoint/2010/main" val="1418403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3A930-8F21-8D38-8AAF-56C471CC008A}"/>
            </a:ext>
          </a:extLst>
        </p:cNvPr>
        <p:cNvGrpSpPr/>
        <p:nvPr/>
      </p:nvGrpSpPr>
      <p:grpSpPr>
        <a:xfrm>
          <a:off x="0" y="0"/>
          <a:ext cx="0" cy="0"/>
          <a:chOff x="0" y="0"/>
          <a:chExt cx="0" cy="0"/>
        </a:xfrm>
      </p:grpSpPr>
      <p:pic>
        <p:nvPicPr>
          <p:cNvPr id="4098" name="Picture 2">
            <a:extLst>
              <a:ext uri="{FF2B5EF4-FFF2-40B4-BE49-F238E27FC236}">
                <a16:creationId xmlns:a16="http://schemas.microsoft.com/office/drawing/2014/main" id="{CBB072EF-05EF-6837-6831-F9DA673D6B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
            <a:ext cx="12192000" cy="66476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8F3293-B4DA-D60C-9226-250FCB2F4F3A}"/>
              </a:ext>
            </a:extLst>
          </p:cNvPr>
          <p:cNvPicPr>
            <a:picLocks noChangeAspect="1"/>
          </p:cNvPicPr>
          <p:nvPr/>
        </p:nvPicPr>
        <p:blipFill>
          <a:blip r:embed="rId3"/>
          <a:stretch>
            <a:fillRect/>
          </a:stretch>
        </p:blipFill>
        <p:spPr>
          <a:xfrm>
            <a:off x="6971340" y="3574474"/>
            <a:ext cx="741023" cy="2041235"/>
          </a:xfrm>
          <a:prstGeom prst="rect">
            <a:avLst/>
          </a:prstGeom>
        </p:spPr>
      </p:pic>
    </p:spTree>
    <p:extLst>
      <p:ext uri="{BB962C8B-B14F-4D97-AF65-F5344CB8AC3E}">
        <p14:creationId xmlns:p14="http://schemas.microsoft.com/office/powerpoint/2010/main" val="399994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E309A-A583-1EC6-71EA-8B9B2A995673}"/>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8F7AA501-F61E-3196-E67D-5C847823D8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040"/>
            <a:ext cx="12192000" cy="6682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827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E1CEBE-9DA0-EAED-EA42-E7A37BACC64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FBF6E9-4A80-42D6-B5D8-B0FB0FB3A61F}" type="slidenum">
              <a:rPr kumimoji="0" lang="en-GB"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74469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8EC41-0686-19EE-B669-59CA9E6FFDA9}"/>
            </a:ext>
          </a:extLst>
        </p:cNvPr>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1FA6D66-EDDE-0D3F-4433-3199116D38F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41FA6D66-EDDE-0D3F-4433-3199116D38F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9CB78597-8DB3-9C6B-0FD9-E23068F3ED81}"/>
              </a:ext>
            </a:extLst>
          </p:cNvPr>
          <p:cNvSpPr txBox="1"/>
          <p:nvPr/>
        </p:nvSpPr>
        <p:spPr>
          <a:xfrm>
            <a:off x="4386422" y="1330078"/>
            <a:ext cx="3414043" cy="651163"/>
          </a:xfrm>
          <a:prstGeom prst="rect">
            <a:avLst/>
          </a:prstGeom>
          <a:solidFill>
            <a:schemeClr val="tx1">
              <a:lumMod val="65000"/>
              <a:lumOff val="35000"/>
            </a:scheme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2" charset="0"/>
                <a:ea typeface="+mn-ea"/>
                <a:cs typeface="+mn-cs"/>
              </a:rPr>
              <a:t>…there is significant potential/ headroom…</a:t>
            </a:r>
          </a:p>
        </p:txBody>
      </p:sp>
      <p:sp>
        <p:nvSpPr>
          <p:cNvPr id="12" name="TextBox 11">
            <a:extLst>
              <a:ext uri="{FF2B5EF4-FFF2-40B4-BE49-F238E27FC236}">
                <a16:creationId xmlns:a16="http://schemas.microsoft.com/office/drawing/2014/main" id="{37AB2633-67C5-0E74-06D8-312E8E5B7334}"/>
              </a:ext>
            </a:extLst>
          </p:cNvPr>
          <p:cNvSpPr txBox="1"/>
          <p:nvPr/>
        </p:nvSpPr>
        <p:spPr>
          <a:xfrm>
            <a:off x="8153081" y="1330078"/>
            <a:ext cx="3414043" cy="651163"/>
          </a:xfrm>
          <a:prstGeom prst="rect">
            <a:avLst/>
          </a:prstGeom>
          <a:solidFill>
            <a:schemeClr val="tx1">
              <a:lumMod val="65000"/>
              <a:lumOff val="35000"/>
            </a:scheme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Montserrat" panose="00000500000000000000" pitchFamily="2" charset="0"/>
                <a:ea typeface="+mn-ea"/>
                <a:cs typeface="+mn-cs"/>
              </a:rPr>
              <a:t>  …and a strong reason to believe</a:t>
            </a:r>
          </a:p>
        </p:txBody>
      </p:sp>
      <p:sp>
        <p:nvSpPr>
          <p:cNvPr id="16" name="Rectangle 15">
            <a:extLst>
              <a:ext uri="{FF2B5EF4-FFF2-40B4-BE49-F238E27FC236}">
                <a16:creationId xmlns:a16="http://schemas.microsoft.com/office/drawing/2014/main" id="{DC4228ED-E8C1-92D2-9E95-5D71E4FA5D4C}"/>
              </a:ext>
            </a:extLst>
          </p:cNvPr>
          <p:cNvSpPr/>
          <p:nvPr/>
        </p:nvSpPr>
        <p:spPr>
          <a:xfrm>
            <a:off x="8153082" y="2098560"/>
            <a:ext cx="1659636" cy="1016755"/>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C00000"/>
                </a:solidFill>
                <a:effectLst/>
                <a:uLnTx/>
                <a:uFillTx/>
                <a:latin typeface="Montserrat" panose="00000500000000000000" pitchFamily="2" charset="0"/>
                <a:ea typeface="+mn-ea"/>
                <a:cs typeface="+mn-cs"/>
              </a:rPr>
              <a:t>~1,800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No. of sales team with Best-in-class capabilities</a:t>
            </a:r>
            <a:endParaRPr kumimoji="0" lang="en-US" sz="950" b="0" i="1" u="none" strike="noStrike" kern="1200" cap="none" spc="0" normalizeH="0" baseline="0" noProof="0" dirty="0">
              <a:ln>
                <a:noFill/>
              </a:ln>
              <a:solidFill>
                <a:srgbClr val="000000"/>
              </a:solidFill>
              <a:effectLst/>
              <a:uLnTx/>
              <a:uFillTx/>
              <a:latin typeface="Montserrat" panose="00000500000000000000" pitchFamily="2" charset="0"/>
              <a:ea typeface="+mn-ea"/>
              <a:cs typeface="+mn-cs"/>
            </a:endParaRPr>
          </a:p>
        </p:txBody>
      </p:sp>
      <p:sp>
        <p:nvSpPr>
          <p:cNvPr id="19" name="Rectangle 18">
            <a:extLst>
              <a:ext uri="{FF2B5EF4-FFF2-40B4-BE49-F238E27FC236}">
                <a16:creationId xmlns:a16="http://schemas.microsoft.com/office/drawing/2014/main" id="{08D21218-FBD5-41AE-DFCB-C0C46F8A852E}"/>
              </a:ext>
            </a:extLst>
          </p:cNvPr>
          <p:cNvSpPr/>
          <p:nvPr/>
        </p:nvSpPr>
        <p:spPr>
          <a:xfrm>
            <a:off x="6129939" y="2116675"/>
            <a:ext cx="1659636" cy="1016755"/>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C00000"/>
                </a:solidFill>
                <a:effectLst/>
                <a:uLnTx/>
                <a:uFillTx/>
                <a:latin typeface="Montserrat" panose="00000500000000000000" pitchFamily="2" charset="0"/>
                <a:ea typeface="+mn-ea"/>
                <a:cs typeface="+mn-cs"/>
              </a:rPr>
              <a:t>&gt;50%</a:t>
            </a:r>
            <a:endParaRPr kumimoji="0" lang="en-US" sz="2200" b="0" i="0" u="none" strike="noStrike" kern="1200" cap="none" spc="0" normalizeH="0" baseline="0" noProof="0" dirty="0">
              <a:ln>
                <a:noFill/>
              </a:ln>
              <a:solidFill>
                <a:srgbClr val="C00000"/>
              </a:solidFill>
              <a:effectLst/>
              <a:uLnTx/>
              <a:uFillTx/>
              <a:latin typeface="Montserrat"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Teen/youth population</a:t>
            </a:r>
          </a:p>
        </p:txBody>
      </p:sp>
      <p:sp>
        <p:nvSpPr>
          <p:cNvPr id="21" name="Rectangle 20">
            <a:extLst>
              <a:ext uri="{FF2B5EF4-FFF2-40B4-BE49-F238E27FC236}">
                <a16:creationId xmlns:a16="http://schemas.microsoft.com/office/drawing/2014/main" id="{E975372E-B3B3-74AD-AE6A-104BFBDB6A47}"/>
              </a:ext>
            </a:extLst>
          </p:cNvPr>
          <p:cNvSpPr/>
          <p:nvPr/>
        </p:nvSpPr>
        <p:spPr>
          <a:xfrm>
            <a:off x="9895913" y="2100991"/>
            <a:ext cx="1659636" cy="1016755"/>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C00000"/>
                </a:solidFill>
                <a:effectLst/>
                <a:uLnTx/>
                <a:uFillTx/>
                <a:latin typeface="Montserrat" panose="00000500000000000000" pitchFamily="2" charset="0"/>
                <a:ea typeface="+mn-ea"/>
                <a:cs typeface="+mn-cs"/>
              </a:rPr>
              <a:t>~80%</a:t>
            </a:r>
            <a:endParaRPr kumimoji="0" lang="en-US" sz="2200" b="0" i="0" u="none" strike="noStrike" kern="1200" cap="none" spc="0" normalizeH="0" baseline="0" noProof="0" dirty="0">
              <a:ln>
                <a:noFill/>
              </a:ln>
              <a:solidFill>
                <a:srgbClr val="C00000"/>
              </a:solidFill>
              <a:effectLst/>
              <a:uLnTx/>
              <a:uFillTx/>
              <a:latin typeface="Montserrat"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Customer NPS (FY’24)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Montserrat" panose="00000500000000000000" pitchFamily="2" charset="0"/>
                <a:ea typeface="+mn-ea"/>
                <a:cs typeface="+mn-cs"/>
              </a:rPr>
              <a:t>100% CTL &amp; 61</a:t>
            </a: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 </a:t>
            </a:r>
            <a:r>
              <a:rPr kumimoji="0" lang="en-US" sz="950" b="0" i="0" u="none" strike="noStrike" kern="1200" cap="none" spc="0" normalizeH="0" baseline="0" noProof="0">
                <a:ln>
                  <a:noFill/>
                </a:ln>
                <a:solidFill>
                  <a:srgbClr val="000000"/>
                </a:solidFill>
                <a:effectLst/>
                <a:uLnTx/>
                <a:uFillTx/>
                <a:latin typeface="Montserrat" panose="00000500000000000000" pitchFamily="2" charset="0"/>
                <a:ea typeface="+mn-ea"/>
                <a:cs typeface="+mn-cs"/>
              </a:rPr>
              <a:t>R. Rate</a:t>
            </a:r>
            <a:endPar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endParaRPr>
          </a:p>
        </p:txBody>
      </p:sp>
      <p:sp>
        <p:nvSpPr>
          <p:cNvPr id="25" name="Rectangle 24">
            <a:extLst>
              <a:ext uri="{FF2B5EF4-FFF2-40B4-BE49-F238E27FC236}">
                <a16:creationId xmlns:a16="http://schemas.microsoft.com/office/drawing/2014/main" id="{8A6FAC55-E4F7-761C-B41E-1D3B224B6090}"/>
              </a:ext>
            </a:extLst>
          </p:cNvPr>
          <p:cNvSpPr/>
          <p:nvPr/>
        </p:nvSpPr>
        <p:spPr>
          <a:xfrm>
            <a:off x="8160172" y="3253283"/>
            <a:ext cx="1659636" cy="1016755"/>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C00000"/>
                </a:solidFill>
                <a:effectLst/>
                <a:uLnTx/>
                <a:uFillTx/>
                <a:latin typeface="Montserrat"/>
                <a:ea typeface="+mn-ea"/>
                <a:cs typeface="+mn-cs"/>
              </a:rPr>
              <a:t>109.3k</a:t>
            </a:r>
            <a:endParaRPr kumimoji="0" lang="en-US" sz="2200" b="1" i="0" u="none" strike="noStrike" kern="1200" cap="none" spc="0" normalizeH="0" baseline="0" noProof="0" dirty="0">
              <a:ln>
                <a:noFill/>
              </a:ln>
              <a:solidFill>
                <a:srgbClr val="C00000"/>
              </a:solidFill>
              <a:effectLst/>
              <a:uLnTx/>
              <a:uFillTx/>
              <a:latin typeface="Montserrat"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Montserrat"/>
                <a:ea typeface="+mn-ea"/>
                <a:cs typeface="+mn-cs"/>
              </a:rPr>
              <a:t>Onboarded Chatbot users</a:t>
            </a:r>
            <a:br>
              <a:rPr kumimoji="0" lang="en-US" sz="9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br>
            <a:r>
              <a:rPr kumimoji="0" lang="en-US" sz="950" b="0" i="0" u="none" strike="noStrike" kern="1200" cap="none" spc="0" normalizeH="0" baseline="0" noProof="0">
                <a:ln>
                  <a:noFill/>
                </a:ln>
                <a:solidFill>
                  <a:srgbClr val="000000"/>
                </a:solidFill>
                <a:effectLst/>
                <a:uLnTx/>
                <a:uFillTx/>
                <a:latin typeface="Montserrat"/>
                <a:ea typeface="+mn-ea"/>
                <a:cs typeface="+mn-cs"/>
              </a:rPr>
              <a:t>(+97% vs PY Onboarding</a:t>
            </a:r>
            <a:r>
              <a:rPr kumimoji="0" lang="en-US" sz="1050" b="0" i="0" u="none" strike="noStrike" kern="1200" cap="none" spc="0" normalizeH="0" baseline="0" noProof="0">
                <a:ln>
                  <a:noFill/>
                </a:ln>
                <a:solidFill>
                  <a:srgbClr val="000000"/>
                </a:solidFill>
                <a:effectLst/>
                <a:uLnTx/>
                <a:uFillTx/>
                <a:latin typeface="Montserrat"/>
                <a:ea typeface="+mn-ea"/>
                <a:cs typeface="+mn-cs"/>
              </a:rPr>
              <a:t>)</a:t>
            </a:r>
            <a:endParaRPr kumimoji="0" lang="en-US" sz="1000" b="0" i="1" u="none" strike="noStrike" kern="1200" cap="none" spc="0" normalizeH="0" baseline="30000" noProof="0">
              <a:ln>
                <a:noFill/>
              </a:ln>
              <a:solidFill>
                <a:srgbClr val="000000"/>
              </a:solidFill>
              <a:effectLst/>
              <a:uLnTx/>
              <a:uFillTx/>
              <a:latin typeface="Montserrat"/>
              <a:ea typeface="+mn-ea"/>
              <a:cs typeface="+mn-cs"/>
            </a:endParaRPr>
          </a:p>
        </p:txBody>
      </p:sp>
      <p:sp>
        <p:nvSpPr>
          <p:cNvPr id="28" name="Rectangle 27">
            <a:extLst>
              <a:ext uri="{FF2B5EF4-FFF2-40B4-BE49-F238E27FC236}">
                <a16:creationId xmlns:a16="http://schemas.microsoft.com/office/drawing/2014/main" id="{9024CB21-7193-ADB1-FC35-3DDCD6158805}"/>
              </a:ext>
            </a:extLst>
          </p:cNvPr>
          <p:cNvSpPr/>
          <p:nvPr/>
        </p:nvSpPr>
        <p:spPr>
          <a:xfrm>
            <a:off x="9907488" y="3253283"/>
            <a:ext cx="1659636" cy="1016755"/>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C00000"/>
                </a:solidFill>
                <a:effectLst/>
                <a:uLnTx/>
                <a:uFillTx/>
                <a:latin typeface="Montserrat" panose="00000500000000000000" pitchFamily="2" charset="0"/>
                <a:ea typeface="+mn-ea"/>
                <a:cs typeface="+mn-cs"/>
              </a:rPr>
              <a:t>53.8%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SSD Value share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 (+3.6pp vs PY)</a:t>
            </a:r>
          </a:p>
        </p:txBody>
      </p:sp>
      <p:sp>
        <p:nvSpPr>
          <p:cNvPr id="29" name="Oval 28">
            <a:extLst>
              <a:ext uri="{FF2B5EF4-FFF2-40B4-BE49-F238E27FC236}">
                <a16:creationId xmlns:a16="http://schemas.microsoft.com/office/drawing/2014/main" id="{8F4D3281-0C84-1337-730A-D4B4AD84B18F}"/>
              </a:ext>
            </a:extLst>
          </p:cNvPr>
          <p:cNvSpPr/>
          <p:nvPr/>
        </p:nvSpPr>
        <p:spPr>
          <a:xfrm>
            <a:off x="7870805" y="1354799"/>
            <a:ext cx="578734" cy="57873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Montserrat" panose="00000500000000000000" pitchFamily="2" charset="0"/>
                <a:ea typeface="+mn-ea"/>
                <a:cs typeface="+mn-cs"/>
              </a:rPr>
              <a:t>3</a:t>
            </a:r>
          </a:p>
        </p:txBody>
      </p:sp>
      <p:sp>
        <p:nvSpPr>
          <p:cNvPr id="30" name="Oval 29">
            <a:extLst>
              <a:ext uri="{FF2B5EF4-FFF2-40B4-BE49-F238E27FC236}">
                <a16:creationId xmlns:a16="http://schemas.microsoft.com/office/drawing/2014/main" id="{05BF6D28-48A8-BFB0-EA37-CE50B7C7A347}"/>
              </a:ext>
            </a:extLst>
          </p:cNvPr>
          <p:cNvSpPr/>
          <p:nvPr/>
        </p:nvSpPr>
        <p:spPr>
          <a:xfrm>
            <a:off x="4056583" y="1354799"/>
            <a:ext cx="578734" cy="57873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Montserrat" panose="00000500000000000000" pitchFamily="2" charset="0"/>
                <a:ea typeface="+mn-ea"/>
                <a:cs typeface="+mn-cs"/>
              </a:rPr>
              <a:t>1</a:t>
            </a:r>
          </a:p>
        </p:txBody>
      </p:sp>
      <p:sp>
        <p:nvSpPr>
          <p:cNvPr id="31" name="Oval 30">
            <a:extLst>
              <a:ext uri="{FF2B5EF4-FFF2-40B4-BE49-F238E27FC236}">
                <a16:creationId xmlns:a16="http://schemas.microsoft.com/office/drawing/2014/main" id="{B5F53541-1536-FFDC-9B7F-47DEA397D0AB}"/>
              </a:ext>
            </a:extLst>
          </p:cNvPr>
          <p:cNvSpPr/>
          <p:nvPr/>
        </p:nvSpPr>
        <p:spPr>
          <a:xfrm>
            <a:off x="4146891" y="1374499"/>
            <a:ext cx="460727" cy="48584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Montserrat" panose="00000500000000000000" pitchFamily="2" charset="0"/>
                <a:ea typeface="+mn-ea"/>
                <a:cs typeface="+mn-cs"/>
              </a:rPr>
              <a:t>1</a:t>
            </a:r>
          </a:p>
        </p:txBody>
      </p:sp>
      <p:sp>
        <p:nvSpPr>
          <p:cNvPr id="32" name="Oval 31">
            <a:extLst>
              <a:ext uri="{FF2B5EF4-FFF2-40B4-BE49-F238E27FC236}">
                <a16:creationId xmlns:a16="http://schemas.microsoft.com/office/drawing/2014/main" id="{F57D2FE6-45E7-D5C6-0BF7-62F0A9F96660}"/>
              </a:ext>
            </a:extLst>
          </p:cNvPr>
          <p:cNvSpPr/>
          <p:nvPr/>
        </p:nvSpPr>
        <p:spPr>
          <a:xfrm>
            <a:off x="4136621" y="1368975"/>
            <a:ext cx="460727" cy="48584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Montserrat" panose="00000500000000000000" pitchFamily="2" charset="0"/>
                <a:ea typeface="+mn-ea"/>
                <a:cs typeface="+mn-cs"/>
              </a:rPr>
              <a:t>1</a:t>
            </a:r>
          </a:p>
        </p:txBody>
      </p:sp>
      <p:sp>
        <p:nvSpPr>
          <p:cNvPr id="33" name="Oval 32">
            <a:extLst>
              <a:ext uri="{FF2B5EF4-FFF2-40B4-BE49-F238E27FC236}">
                <a16:creationId xmlns:a16="http://schemas.microsoft.com/office/drawing/2014/main" id="{E9F3B13A-490C-495A-AD2B-CFAC4B96E45E}"/>
              </a:ext>
            </a:extLst>
          </p:cNvPr>
          <p:cNvSpPr/>
          <p:nvPr/>
        </p:nvSpPr>
        <p:spPr bwMode="gray">
          <a:xfrm>
            <a:off x="4023248" y="1330077"/>
            <a:ext cx="605388" cy="603456"/>
          </a:xfrm>
          <a:prstGeom prst="ellipse">
            <a:avLst/>
          </a:prstGeom>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Montserrat" panose="00000500000000000000" pitchFamily="2" charset="0"/>
                <a:ea typeface="+mn-ea"/>
                <a:cs typeface="+mn-cs"/>
              </a:rPr>
              <a:t>2</a:t>
            </a:r>
          </a:p>
        </p:txBody>
      </p:sp>
      <p:sp>
        <p:nvSpPr>
          <p:cNvPr id="34" name="Oval 33">
            <a:extLst>
              <a:ext uri="{FF2B5EF4-FFF2-40B4-BE49-F238E27FC236}">
                <a16:creationId xmlns:a16="http://schemas.microsoft.com/office/drawing/2014/main" id="{024AABFC-2A42-6CA5-D74A-D63822BE530C}"/>
              </a:ext>
            </a:extLst>
          </p:cNvPr>
          <p:cNvSpPr/>
          <p:nvPr/>
        </p:nvSpPr>
        <p:spPr bwMode="gray">
          <a:xfrm>
            <a:off x="7849011" y="1330077"/>
            <a:ext cx="605388" cy="603456"/>
          </a:xfrm>
          <a:prstGeom prst="ellipse">
            <a:avLst/>
          </a:prstGeom>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Montserrat" panose="00000500000000000000" pitchFamily="2" charset="0"/>
                <a:ea typeface="+mn-ea"/>
                <a:cs typeface="+mn-cs"/>
              </a:rPr>
              <a:t>3</a:t>
            </a:r>
          </a:p>
        </p:txBody>
      </p:sp>
      <p:sp>
        <p:nvSpPr>
          <p:cNvPr id="36" name="Rectangle 35">
            <a:extLst>
              <a:ext uri="{FF2B5EF4-FFF2-40B4-BE49-F238E27FC236}">
                <a16:creationId xmlns:a16="http://schemas.microsoft.com/office/drawing/2014/main" id="{1F5E9E33-9C8C-EC58-2B0D-CA065A3A108E}"/>
              </a:ext>
            </a:extLst>
          </p:cNvPr>
          <p:cNvSpPr/>
          <p:nvPr/>
        </p:nvSpPr>
        <p:spPr>
          <a:xfrm>
            <a:off x="4361194" y="2116675"/>
            <a:ext cx="1659636" cy="1016755"/>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C00000"/>
                </a:solidFill>
                <a:effectLst/>
                <a:uLnTx/>
                <a:uFillTx/>
                <a:latin typeface="Montserrat" panose="00000500000000000000" pitchFamily="2" charset="0"/>
                <a:ea typeface="+mn-ea"/>
                <a:cs typeface="+mn-cs"/>
              </a:rPr>
              <a:t>232.7m</a:t>
            </a:r>
            <a:endParaRPr kumimoji="0" lang="en-US" sz="2200" b="0" i="0" u="none" strike="noStrike" kern="1200" cap="none" spc="0" normalizeH="0" baseline="0" noProof="0" dirty="0">
              <a:ln>
                <a:noFill/>
              </a:ln>
              <a:solidFill>
                <a:srgbClr val="C00000"/>
              </a:solidFill>
              <a:effectLst/>
              <a:uLnTx/>
              <a:uFillTx/>
              <a:latin typeface="Montserrat"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Population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~17.2yrs median age</a:t>
            </a:r>
            <a:b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b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(FYE’23)</a:t>
            </a:r>
          </a:p>
        </p:txBody>
      </p:sp>
      <p:sp>
        <p:nvSpPr>
          <p:cNvPr id="43" name="Rectangle 42">
            <a:extLst>
              <a:ext uri="{FF2B5EF4-FFF2-40B4-BE49-F238E27FC236}">
                <a16:creationId xmlns:a16="http://schemas.microsoft.com/office/drawing/2014/main" id="{EB5680D8-4F57-EE50-1668-5E49328BD295}"/>
              </a:ext>
            </a:extLst>
          </p:cNvPr>
          <p:cNvSpPr/>
          <p:nvPr/>
        </p:nvSpPr>
        <p:spPr>
          <a:xfrm>
            <a:off x="4386422" y="4413186"/>
            <a:ext cx="1659636" cy="1016755"/>
          </a:xfrm>
          <a:prstGeom prst="rect">
            <a:avLst/>
          </a:prstGeom>
          <a:solidFill>
            <a:schemeClr val="accent1">
              <a:lumMod val="20000"/>
              <a:lumOff val="80000"/>
              <a:alpha val="25000"/>
            </a:schemeClr>
          </a:solidFill>
          <a:ln w="31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C00000"/>
                </a:solidFill>
                <a:effectLst/>
                <a:uLnTx/>
                <a:uFillTx/>
                <a:latin typeface="Montserrat" panose="00000500000000000000" pitchFamily="2" charset="0"/>
                <a:ea typeface="+mn-ea"/>
                <a:cs typeface="+mn-cs"/>
              </a:rPr>
              <a:t>74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Industry SSD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Per Caps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(below CCH average of 141</a:t>
            </a:r>
            <a:r>
              <a:rPr kumimoji="0" lang="en-US" sz="10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a:t>
            </a:r>
          </a:p>
        </p:txBody>
      </p:sp>
      <p:sp>
        <p:nvSpPr>
          <p:cNvPr id="45" name="Rectangle 44">
            <a:extLst>
              <a:ext uri="{FF2B5EF4-FFF2-40B4-BE49-F238E27FC236}">
                <a16:creationId xmlns:a16="http://schemas.microsoft.com/office/drawing/2014/main" id="{BFE4BCE8-5C7B-8B16-E0DB-5D5E254D504F}"/>
              </a:ext>
            </a:extLst>
          </p:cNvPr>
          <p:cNvSpPr/>
          <p:nvPr/>
        </p:nvSpPr>
        <p:spPr>
          <a:xfrm>
            <a:off x="4361194" y="3251512"/>
            <a:ext cx="1659636" cy="1016755"/>
          </a:xfrm>
          <a:prstGeom prst="rect">
            <a:avLst/>
          </a:prstGeom>
          <a:solidFill>
            <a:schemeClr val="accent1">
              <a:lumMod val="20000"/>
              <a:lumOff val="80000"/>
              <a:alpha val="25000"/>
            </a:schemeClr>
          </a:solidFill>
          <a:ln w="31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C00000"/>
                </a:solidFill>
                <a:effectLst/>
                <a:uLnTx/>
                <a:uFillTx/>
                <a:latin typeface="Montserrat" panose="00000500000000000000" pitchFamily="2" charset="0"/>
                <a:ea typeface="+mn-ea"/>
                <a:cs typeface="+mn-cs"/>
              </a:rPr>
              <a:t>~29%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RTM Outlet coverage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Montserrat" panose="00000500000000000000" pitchFamily="2" charset="0"/>
                <a:ea typeface="+mn-ea"/>
                <a:cs typeface="+mn-cs"/>
              </a:rPr>
              <a:t>(</a:t>
            </a:r>
            <a:r>
              <a:rPr kumimoji="0" lang="en-US" sz="100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a:t>
            </a:r>
            <a:r>
              <a:rPr kumimoji="0" lang="en-US" sz="950" b="0" i="0" u="none" strike="noStrike" kern="1200" cap="none" spc="0" normalizeH="0" baseline="0" noProof="0">
                <a:ln>
                  <a:noFill/>
                </a:ln>
                <a:solidFill>
                  <a:srgbClr val="000000"/>
                </a:solidFill>
                <a:effectLst/>
                <a:uLnTx/>
                <a:uFillTx/>
                <a:latin typeface="Montserrat" panose="00000500000000000000" pitchFamily="2" charset="0"/>
                <a:ea typeface="+mn-ea"/>
                <a:cs typeface="+mn-cs"/>
              </a:rPr>
              <a:t>67</a:t>
            </a: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 </a:t>
            </a:r>
            <a:r>
              <a:rPr kumimoji="0" lang="en-US" sz="950" b="0" i="0" u="none" strike="noStrike" kern="1200" cap="none" spc="0" normalizeH="0" baseline="0" noProof="0">
                <a:ln>
                  <a:noFill/>
                </a:ln>
                <a:solidFill>
                  <a:srgbClr val="000000"/>
                </a:solidFill>
                <a:effectLst/>
                <a:uLnTx/>
                <a:uFillTx/>
                <a:latin typeface="Montserrat" panose="00000500000000000000" pitchFamily="2" charset="0"/>
                <a:ea typeface="+mn-ea"/>
                <a:cs typeface="+mn-cs"/>
              </a:rPr>
              <a:t>covered through wholesales</a:t>
            </a: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a:t>
            </a:r>
            <a:endParaRPr kumimoji="0" lang="en-US" sz="950" b="0" i="1" u="none" strike="noStrike" kern="1200" cap="none" spc="0" normalizeH="0" baseline="30000" noProof="0" dirty="0">
              <a:ln>
                <a:noFill/>
              </a:ln>
              <a:solidFill>
                <a:srgbClr val="000000"/>
              </a:solidFill>
              <a:effectLst/>
              <a:uLnTx/>
              <a:uFillTx/>
              <a:latin typeface="Montserrat" panose="00000500000000000000" pitchFamily="2" charset="0"/>
              <a:ea typeface="+mn-ea"/>
              <a:cs typeface="+mn-cs"/>
            </a:endParaRPr>
          </a:p>
        </p:txBody>
      </p:sp>
      <p:sp>
        <p:nvSpPr>
          <p:cNvPr id="46" name="Rectangle 45">
            <a:extLst>
              <a:ext uri="{FF2B5EF4-FFF2-40B4-BE49-F238E27FC236}">
                <a16:creationId xmlns:a16="http://schemas.microsoft.com/office/drawing/2014/main" id="{23794254-717C-8464-692F-D43B87BCC955}"/>
              </a:ext>
            </a:extLst>
          </p:cNvPr>
          <p:cNvSpPr/>
          <p:nvPr/>
        </p:nvSpPr>
        <p:spPr>
          <a:xfrm>
            <a:off x="6128890" y="4403701"/>
            <a:ext cx="1659636" cy="1016755"/>
          </a:xfrm>
          <a:prstGeom prst="rect">
            <a:avLst/>
          </a:prstGeom>
          <a:solidFill>
            <a:schemeClr val="accent1">
              <a:lumMod val="20000"/>
              <a:lumOff val="80000"/>
              <a:alpha val="25000"/>
            </a:schemeClr>
          </a:solidFill>
          <a:ln w="31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C00000"/>
                </a:solidFill>
                <a:effectLst/>
                <a:uLnTx/>
                <a:uFillTx/>
                <a:latin typeface="Montserrat" panose="00000500000000000000" pitchFamily="2" charset="0"/>
                <a:ea typeface="+mn-ea"/>
                <a:cs typeface="+mn-cs"/>
              </a:rPr>
              <a:t>23.0%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Juice Value Share</a:t>
            </a:r>
          </a:p>
        </p:txBody>
      </p:sp>
      <p:sp>
        <p:nvSpPr>
          <p:cNvPr id="48" name="Rectangle 47">
            <a:extLst>
              <a:ext uri="{FF2B5EF4-FFF2-40B4-BE49-F238E27FC236}">
                <a16:creationId xmlns:a16="http://schemas.microsoft.com/office/drawing/2014/main" id="{359C0E3E-7793-E041-A39D-CB79DD63C183}"/>
              </a:ext>
            </a:extLst>
          </p:cNvPr>
          <p:cNvSpPr/>
          <p:nvPr/>
        </p:nvSpPr>
        <p:spPr>
          <a:xfrm>
            <a:off x="6110501" y="3251512"/>
            <a:ext cx="1659636" cy="1016755"/>
          </a:xfrm>
          <a:prstGeom prst="rect">
            <a:avLst/>
          </a:prstGeom>
          <a:solidFill>
            <a:schemeClr val="accent1">
              <a:lumMod val="20000"/>
              <a:lumOff val="80000"/>
              <a:alpha val="25000"/>
            </a:schemeClr>
          </a:solidFill>
          <a:ln w="31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C00000"/>
                </a:solidFill>
                <a:effectLst/>
                <a:uLnTx/>
                <a:uFillTx/>
                <a:latin typeface="Montserrat" panose="00000500000000000000" pitchFamily="2" charset="0"/>
                <a:ea typeface="+mn-ea"/>
                <a:cs typeface="+mn-cs"/>
              </a:rPr>
              <a:t>28.6</a:t>
            </a:r>
            <a:r>
              <a:rPr kumimoji="0" lang="en-US" sz="2200" b="1" i="0" u="none" strike="noStrike" kern="1200" cap="none" spc="0" normalizeH="0" baseline="0" noProof="0" dirty="0">
                <a:ln>
                  <a:noFill/>
                </a:ln>
                <a:solidFill>
                  <a:srgbClr val="C00000"/>
                </a:solidFill>
                <a:effectLst/>
                <a:uLnTx/>
                <a:uFillTx/>
                <a:latin typeface="Montserrat" panose="00000500000000000000" pitchFamily="2"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Cooler Coverage vs. 46.7% average across CCH</a:t>
            </a:r>
          </a:p>
        </p:txBody>
      </p:sp>
      <p:sp>
        <p:nvSpPr>
          <p:cNvPr id="69" name="Rectangle 68">
            <a:extLst>
              <a:ext uri="{FF2B5EF4-FFF2-40B4-BE49-F238E27FC236}">
                <a16:creationId xmlns:a16="http://schemas.microsoft.com/office/drawing/2014/main" id="{8C511823-8E90-0238-B34A-66F2D71DFAB8}"/>
              </a:ext>
            </a:extLst>
          </p:cNvPr>
          <p:cNvSpPr/>
          <p:nvPr/>
        </p:nvSpPr>
        <p:spPr>
          <a:xfrm>
            <a:off x="620572" y="2120858"/>
            <a:ext cx="1659636" cy="1016755"/>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C00000"/>
                </a:solidFill>
                <a:effectLst/>
                <a:uLnTx/>
                <a:uFillTx/>
                <a:latin typeface="Montserrat" panose="00000500000000000000" pitchFamily="2" charset="0"/>
                <a:ea typeface="+mn-ea"/>
                <a:cs typeface="+mn-cs"/>
              </a:rPr>
              <a:t>+34.8%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Inflation rate</a:t>
            </a:r>
            <a:b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br>
            <a:endParaRPr kumimoji="0" lang="en-US" sz="950" b="0" i="1" u="none" strike="noStrike" kern="1200" cap="none" spc="0" normalizeH="0" baseline="30000" noProof="0" dirty="0">
              <a:ln>
                <a:noFill/>
              </a:ln>
              <a:solidFill>
                <a:srgbClr val="000000"/>
              </a:solidFill>
              <a:effectLst/>
              <a:uLnTx/>
              <a:uFillTx/>
              <a:latin typeface="Montserrat" panose="00000500000000000000" pitchFamily="2" charset="0"/>
              <a:ea typeface="+mn-ea"/>
              <a:cs typeface="+mn-cs"/>
            </a:endParaRPr>
          </a:p>
        </p:txBody>
      </p:sp>
      <p:sp>
        <p:nvSpPr>
          <p:cNvPr id="70" name="Rectangle 69">
            <a:extLst>
              <a:ext uri="{FF2B5EF4-FFF2-40B4-BE49-F238E27FC236}">
                <a16:creationId xmlns:a16="http://schemas.microsoft.com/office/drawing/2014/main" id="{4E4429C2-EF01-E512-D689-4BF28565B243}"/>
              </a:ext>
            </a:extLst>
          </p:cNvPr>
          <p:cNvSpPr/>
          <p:nvPr/>
        </p:nvSpPr>
        <p:spPr>
          <a:xfrm>
            <a:off x="636230" y="3262279"/>
            <a:ext cx="1659636" cy="1016755"/>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C00000"/>
                </a:solidFill>
                <a:effectLst/>
                <a:uLnTx/>
                <a:uFillTx/>
                <a:latin typeface="Montserrat" panose="00000500000000000000" pitchFamily="2" charset="0"/>
                <a:ea typeface="+mn-ea"/>
                <a:cs typeface="+mn-cs"/>
              </a:rPr>
              <a:t>+77%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Increase in PMS</a:t>
            </a:r>
            <a:b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b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(Dec ‘24 vs Dec ‘23</a:t>
            </a:r>
            <a:r>
              <a:rPr kumimoji="0" lang="en-US" sz="10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a:t>
            </a:r>
            <a:endParaRPr kumimoji="0" lang="en-US" sz="100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endParaRPr>
          </a:p>
        </p:txBody>
      </p:sp>
      <p:sp>
        <p:nvSpPr>
          <p:cNvPr id="71" name="TextBox 70">
            <a:extLst>
              <a:ext uri="{FF2B5EF4-FFF2-40B4-BE49-F238E27FC236}">
                <a16:creationId xmlns:a16="http://schemas.microsoft.com/office/drawing/2014/main" id="{4DD625A6-6B6E-17A5-89DD-DE0789352C6D}"/>
              </a:ext>
            </a:extLst>
          </p:cNvPr>
          <p:cNvSpPr txBox="1"/>
          <p:nvPr/>
        </p:nvSpPr>
        <p:spPr>
          <a:xfrm>
            <a:off x="611116" y="1330078"/>
            <a:ext cx="3414043" cy="651163"/>
          </a:xfrm>
          <a:prstGeom prst="rect">
            <a:avLst/>
          </a:prstGeom>
          <a:solidFill>
            <a:srgbClr val="C00000"/>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2" charset="0"/>
                <a:ea typeface="+mn-ea"/>
                <a:cs typeface="+mn-cs"/>
              </a:rPr>
              <a:t>    Despite challenging headwinds…</a:t>
            </a:r>
          </a:p>
        </p:txBody>
      </p:sp>
      <p:sp>
        <p:nvSpPr>
          <p:cNvPr id="72" name="Oval 71">
            <a:extLst>
              <a:ext uri="{FF2B5EF4-FFF2-40B4-BE49-F238E27FC236}">
                <a16:creationId xmlns:a16="http://schemas.microsoft.com/office/drawing/2014/main" id="{72D21C65-A726-F73F-3472-F025A868AA5D}"/>
              </a:ext>
            </a:extLst>
          </p:cNvPr>
          <p:cNvSpPr/>
          <p:nvPr/>
        </p:nvSpPr>
        <p:spPr>
          <a:xfrm>
            <a:off x="374192" y="1354799"/>
            <a:ext cx="578734" cy="57873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Montserrat" panose="00000500000000000000" pitchFamily="2" charset="0"/>
                <a:ea typeface="+mn-ea"/>
                <a:cs typeface="+mn-cs"/>
              </a:rPr>
              <a:t>2</a:t>
            </a:r>
          </a:p>
        </p:txBody>
      </p:sp>
      <p:sp>
        <p:nvSpPr>
          <p:cNvPr id="73" name="Oval 72">
            <a:extLst>
              <a:ext uri="{FF2B5EF4-FFF2-40B4-BE49-F238E27FC236}">
                <a16:creationId xmlns:a16="http://schemas.microsoft.com/office/drawing/2014/main" id="{C74C93F3-0FF1-16DE-7EF9-EE76BCE0778B}"/>
              </a:ext>
            </a:extLst>
          </p:cNvPr>
          <p:cNvSpPr/>
          <p:nvPr/>
        </p:nvSpPr>
        <p:spPr bwMode="gray">
          <a:xfrm>
            <a:off x="347538" y="1330077"/>
            <a:ext cx="605388" cy="603456"/>
          </a:xfrm>
          <a:prstGeom prst="ellipse">
            <a:avLst/>
          </a:prstGeom>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Montserrat" panose="00000500000000000000" pitchFamily="2" charset="0"/>
                <a:ea typeface="+mn-ea"/>
                <a:cs typeface="+mn-cs"/>
              </a:rPr>
              <a:t>1</a:t>
            </a:r>
          </a:p>
        </p:txBody>
      </p:sp>
      <p:sp>
        <p:nvSpPr>
          <p:cNvPr id="74" name="Rectangle 73">
            <a:extLst>
              <a:ext uri="{FF2B5EF4-FFF2-40B4-BE49-F238E27FC236}">
                <a16:creationId xmlns:a16="http://schemas.microsoft.com/office/drawing/2014/main" id="{23AC289D-2B61-8C90-D27F-88D5074BD319}"/>
              </a:ext>
            </a:extLst>
          </p:cNvPr>
          <p:cNvSpPr/>
          <p:nvPr/>
        </p:nvSpPr>
        <p:spPr>
          <a:xfrm>
            <a:off x="2369879" y="2116675"/>
            <a:ext cx="1659636" cy="1016755"/>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C00000"/>
                </a:solidFill>
                <a:effectLst/>
                <a:uLnTx/>
                <a:uFillTx/>
                <a:latin typeface="Montserrat" panose="00000500000000000000" pitchFamily="2" charset="0"/>
                <a:ea typeface="+mn-ea"/>
                <a:cs typeface="+mn-cs"/>
              </a:rPr>
              <a:t>39.8%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Food inflation</a:t>
            </a:r>
            <a:b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br>
            <a:endPar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endParaRPr>
          </a:p>
        </p:txBody>
      </p:sp>
      <p:sp>
        <p:nvSpPr>
          <p:cNvPr id="75" name="Rectangle 74">
            <a:extLst>
              <a:ext uri="{FF2B5EF4-FFF2-40B4-BE49-F238E27FC236}">
                <a16:creationId xmlns:a16="http://schemas.microsoft.com/office/drawing/2014/main" id="{B11B15BF-DFF9-D863-74BA-B17A31E8EE94}"/>
              </a:ext>
            </a:extLst>
          </p:cNvPr>
          <p:cNvSpPr/>
          <p:nvPr/>
        </p:nvSpPr>
        <p:spPr>
          <a:xfrm>
            <a:off x="2369879" y="3277230"/>
            <a:ext cx="1659636" cy="1016755"/>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C00000"/>
                </a:solidFill>
                <a:effectLst/>
                <a:uLnTx/>
                <a:uFillTx/>
                <a:latin typeface="Montserrat" panose="00000500000000000000" pitchFamily="2" charset="0"/>
                <a:ea typeface="+mn-ea"/>
                <a:cs typeface="+mn-cs"/>
              </a:rPr>
              <a:t>122.9%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Decline in Naira vs. USD</a:t>
            </a:r>
            <a:b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b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(FYE’24, YoY change</a:t>
            </a:r>
            <a:r>
              <a:rPr kumimoji="0" lang="en-US" sz="90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a:t>
            </a:r>
          </a:p>
        </p:txBody>
      </p:sp>
      <p:sp>
        <p:nvSpPr>
          <p:cNvPr id="76" name="Rectangle 75">
            <a:extLst>
              <a:ext uri="{FF2B5EF4-FFF2-40B4-BE49-F238E27FC236}">
                <a16:creationId xmlns:a16="http://schemas.microsoft.com/office/drawing/2014/main" id="{10452696-E4BD-8704-FBA2-48EC0D1BE9D3}"/>
              </a:ext>
            </a:extLst>
          </p:cNvPr>
          <p:cNvSpPr/>
          <p:nvPr/>
        </p:nvSpPr>
        <p:spPr>
          <a:xfrm>
            <a:off x="627363" y="4403700"/>
            <a:ext cx="1659636" cy="1016755"/>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C00000"/>
                </a:solidFill>
                <a:effectLst/>
                <a:uLnTx/>
                <a:uFillTx/>
                <a:latin typeface="Montserrat" panose="00000500000000000000" pitchFamily="2" charset="0"/>
                <a:ea typeface="+mn-ea"/>
                <a:cs typeface="+mn-cs"/>
              </a:rPr>
              <a:t>33.4%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Unemployment rate</a:t>
            </a:r>
          </a:p>
        </p:txBody>
      </p:sp>
      <p:sp>
        <p:nvSpPr>
          <p:cNvPr id="77" name="TextBox 76">
            <a:extLst>
              <a:ext uri="{FF2B5EF4-FFF2-40B4-BE49-F238E27FC236}">
                <a16:creationId xmlns:a16="http://schemas.microsoft.com/office/drawing/2014/main" id="{B8529D4F-E6F4-08FE-C654-56E1A59C9840}"/>
              </a:ext>
            </a:extLst>
          </p:cNvPr>
          <p:cNvSpPr txBox="1"/>
          <p:nvPr/>
        </p:nvSpPr>
        <p:spPr>
          <a:xfrm>
            <a:off x="130719" y="351295"/>
            <a:ext cx="11927913" cy="64633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40009"/>
                </a:solidFill>
                <a:effectLst/>
                <a:uLnTx/>
                <a:uFillTx/>
                <a:latin typeface="Montserrat" panose="00000500000000000000" pitchFamily="2" charset="0"/>
                <a:ea typeface="+mn-ea"/>
                <a:cs typeface="+mn-cs"/>
              </a:rPr>
              <a:t>Nigeria Overview: </a:t>
            </a:r>
            <a:r>
              <a:rPr kumimoji="0" lang="en-US" sz="18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External conditions remain difficult, yet there are significant opportunities in the country, and we have reasons to believe</a:t>
            </a:r>
            <a:endParaRPr kumimoji="0" lang="en-ZA" sz="1600" b="1"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3" name="Rectangle 2">
            <a:extLst>
              <a:ext uri="{FF2B5EF4-FFF2-40B4-BE49-F238E27FC236}">
                <a16:creationId xmlns:a16="http://schemas.microsoft.com/office/drawing/2014/main" id="{715A8667-91C1-5DF6-0C4E-027BE7B9A95A}"/>
              </a:ext>
            </a:extLst>
          </p:cNvPr>
          <p:cNvSpPr/>
          <p:nvPr/>
        </p:nvSpPr>
        <p:spPr>
          <a:xfrm>
            <a:off x="8160172" y="4387357"/>
            <a:ext cx="1659636" cy="1016755"/>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C00000"/>
                </a:solidFill>
                <a:effectLst/>
                <a:uLnTx/>
                <a:uFillTx/>
                <a:latin typeface="Montserrat" panose="00000500000000000000" pitchFamily="2" charset="0"/>
                <a:ea typeface="+mn-ea"/>
                <a:cs typeface="+mn-cs"/>
              </a:rPr>
              <a:t>261k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Indirect customers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Montserrat" panose="00000500000000000000" pitchFamily="2" charset="0"/>
                <a:ea typeface="+mn-ea"/>
                <a:cs typeface="+mn-cs"/>
              </a:rPr>
              <a:t>(+27% Vs PY)</a:t>
            </a:r>
          </a:p>
        </p:txBody>
      </p:sp>
      <p:sp>
        <p:nvSpPr>
          <p:cNvPr id="4" name="Rectangle 3">
            <a:extLst>
              <a:ext uri="{FF2B5EF4-FFF2-40B4-BE49-F238E27FC236}">
                <a16:creationId xmlns:a16="http://schemas.microsoft.com/office/drawing/2014/main" id="{D0382585-7401-F85E-01A1-F5733B29C18B}"/>
              </a:ext>
            </a:extLst>
          </p:cNvPr>
          <p:cNvSpPr/>
          <p:nvPr/>
        </p:nvSpPr>
        <p:spPr>
          <a:xfrm>
            <a:off x="9907488" y="4368382"/>
            <a:ext cx="1659636" cy="1016755"/>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C00000"/>
                </a:solidFill>
                <a:effectLst/>
                <a:uLnTx/>
                <a:uFillTx/>
                <a:latin typeface="Montserrat" panose="00000500000000000000" pitchFamily="2" charset="0"/>
                <a:ea typeface="+mn-ea"/>
                <a:cs typeface="+mn-cs"/>
              </a:rPr>
              <a:t>6,872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D</a:t>
            </a:r>
            <a:r>
              <a:rPr kumimoji="0" lang="en-US" sz="950" b="0" i="0" u="none" strike="noStrike" kern="1200" cap="none" spc="0" normalizeH="0" baseline="0" noProof="0" dirty="0" err="1">
                <a:ln>
                  <a:noFill/>
                </a:ln>
                <a:solidFill>
                  <a:srgbClr val="000000"/>
                </a:solidFill>
                <a:effectLst/>
                <a:uLnTx/>
                <a:uFillTx/>
                <a:latin typeface="Montserrat" panose="00000500000000000000" pitchFamily="2" charset="0"/>
                <a:ea typeface="+mn-ea"/>
                <a:cs typeface="+mn-cs"/>
              </a:rPr>
              <a:t>irect</a:t>
            </a: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 customers</a:t>
            </a:r>
          </a:p>
        </p:txBody>
      </p:sp>
      <p:sp>
        <p:nvSpPr>
          <p:cNvPr id="2" name="TextBox 1">
            <a:extLst>
              <a:ext uri="{FF2B5EF4-FFF2-40B4-BE49-F238E27FC236}">
                <a16:creationId xmlns:a16="http://schemas.microsoft.com/office/drawing/2014/main" id="{AFF1DBD6-A050-BF2B-6BF0-800EDAB7E873}"/>
              </a:ext>
            </a:extLst>
          </p:cNvPr>
          <p:cNvSpPr txBox="1"/>
          <p:nvPr/>
        </p:nvSpPr>
        <p:spPr>
          <a:xfrm>
            <a:off x="5182833" y="2513367"/>
            <a:ext cx="1828800" cy="1828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Y"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D432080-C8B3-12E3-9849-ED7C3EA8D685}"/>
              </a:ext>
            </a:extLst>
          </p:cNvPr>
          <p:cNvSpPr/>
          <p:nvPr/>
        </p:nvSpPr>
        <p:spPr>
          <a:xfrm>
            <a:off x="8160172" y="5497157"/>
            <a:ext cx="1659636" cy="1016755"/>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C00000"/>
                </a:solidFill>
                <a:effectLst/>
                <a:uLnTx/>
                <a:uFillTx/>
                <a:latin typeface="Montserrat" panose="00000500000000000000" pitchFamily="2" charset="0"/>
                <a:ea typeface="+mn-ea"/>
                <a:cs typeface="+mn-cs"/>
              </a:rPr>
              <a:t>28.9Muc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ontserrat" panose="00000500000000000000" pitchFamily="2" charset="0"/>
                <a:ea typeface="+mn-ea"/>
                <a:cs typeface="+mn-cs"/>
              </a:rPr>
              <a:t>Energy (+ 32 vs PY)</a:t>
            </a:r>
          </a:p>
        </p:txBody>
      </p:sp>
    </p:spTree>
    <p:extLst>
      <p:ext uri="{BB962C8B-B14F-4D97-AF65-F5344CB8AC3E}">
        <p14:creationId xmlns:p14="http://schemas.microsoft.com/office/powerpoint/2010/main" val="1467570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4C9DD-9D42-A6EC-B833-15B6B47C03E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AE77E20-C616-DEA5-9DD3-914E27321225}"/>
              </a:ext>
            </a:extLst>
          </p:cNvPr>
          <p:cNvSpPr txBox="1"/>
          <p:nvPr/>
        </p:nvSpPr>
        <p:spPr>
          <a:xfrm>
            <a:off x="1538594" y="20912"/>
            <a:ext cx="9114812" cy="661720"/>
          </a:xfrm>
          <a:prstGeom prst="rect">
            <a:avLst/>
          </a:prstGeom>
          <a:noFill/>
        </p:spPr>
        <p:txBody>
          <a:bodyPr wrap="square" tIns="0" rtlCol="0" anchor="ctr" anchorCtr="0">
            <a:spAutoFit/>
          </a:bodyPr>
          <a:lstStyle>
            <a:defPPr>
              <a:defRPr lang="en-US"/>
            </a:defPPr>
            <a:lvl1pPr>
              <a:lnSpc>
                <a:spcPts val="3900"/>
              </a:lnSpc>
              <a:defRPr sz="3000">
                <a:latin typeface="Montserrat Medium" panose="000006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NIGERIA </a:t>
            </a:r>
            <a:r>
              <a:rPr kumimoji="0" lang="en-US" sz="3600" b="1"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OVERVIEW</a:t>
            </a:r>
          </a:p>
        </p:txBody>
      </p:sp>
      <p:sp>
        <p:nvSpPr>
          <p:cNvPr id="25" name="Rectangle: Rounded Corners 24">
            <a:extLst>
              <a:ext uri="{FF2B5EF4-FFF2-40B4-BE49-F238E27FC236}">
                <a16:creationId xmlns:a16="http://schemas.microsoft.com/office/drawing/2014/main" id="{19514EE5-DF46-49B5-D15B-19AC6565F5EC}"/>
              </a:ext>
            </a:extLst>
          </p:cNvPr>
          <p:cNvSpPr/>
          <p:nvPr/>
        </p:nvSpPr>
        <p:spPr>
          <a:xfrm>
            <a:off x="1199315" y="3752209"/>
            <a:ext cx="1495479"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Montserrat" panose="00000500000000000000" pitchFamily="2" charset="0"/>
                <a:ea typeface="+mn-ea"/>
                <a:cs typeface="+mn-cs"/>
              </a:rPr>
              <a:t>REGION/DEMAND AREA</a:t>
            </a:r>
            <a:endParaRPr kumimoji="0" lang="en-NG" sz="1000" b="1" i="0" u="none" strike="noStrike" kern="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27" name="Rectangle: Rounded Corners 26">
            <a:extLst>
              <a:ext uri="{FF2B5EF4-FFF2-40B4-BE49-F238E27FC236}">
                <a16:creationId xmlns:a16="http://schemas.microsoft.com/office/drawing/2014/main" id="{92767E05-2A42-62F3-601C-63D508B90529}"/>
              </a:ext>
            </a:extLst>
          </p:cNvPr>
          <p:cNvSpPr/>
          <p:nvPr/>
        </p:nvSpPr>
        <p:spPr>
          <a:xfrm>
            <a:off x="1199315" y="4261225"/>
            <a:ext cx="1495479"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Lagos Mainland</a:t>
            </a:r>
            <a:endParaRPr kumimoji="0" lang="en-NG" sz="100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28" name="Rectangle: Rounded Corners 27">
            <a:extLst>
              <a:ext uri="{FF2B5EF4-FFF2-40B4-BE49-F238E27FC236}">
                <a16:creationId xmlns:a16="http://schemas.microsoft.com/office/drawing/2014/main" id="{A2EA1F41-EED4-3D75-7A8A-C3E89285BD40}"/>
              </a:ext>
            </a:extLst>
          </p:cNvPr>
          <p:cNvSpPr/>
          <p:nvPr/>
        </p:nvSpPr>
        <p:spPr>
          <a:xfrm>
            <a:off x="1199315" y="4770241"/>
            <a:ext cx="1495479"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Lagos Central</a:t>
            </a:r>
            <a:endParaRPr kumimoji="0" lang="en-NG" sz="100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29" name="Rectangle: Rounded Corners 28">
            <a:extLst>
              <a:ext uri="{FF2B5EF4-FFF2-40B4-BE49-F238E27FC236}">
                <a16:creationId xmlns:a16="http://schemas.microsoft.com/office/drawing/2014/main" id="{C713294E-ACA8-1306-F675-444BFD9D0B80}"/>
              </a:ext>
            </a:extLst>
          </p:cNvPr>
          <p:cNvSpPr/>
          <p:nvPr/>
        </p:nvSpPr>
        <p:spPr>
          <a:xfrm>
            <a:off x="1199315" y="5279257"/>
            <a:ext cx="1495479"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West</a:t>
            </a:r>
            <a:endParaRPr kumimoji="0" lang="en-NG" sz="100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35" name="Rectangle: Rounded Corners 34">
            <a:extLst>
              <a:ext uri="{FF2B5EF4-FFF2-40B4-BE49-F238E27FC236}">
                <a16:creationId xmlns:a16="http://schemas.microsoft.com/office/drawing/2014/main" id="{AB4BE782-707E-0DA2-F37E-690EA38B235F}"/>
              </a:ext>
            </a:extLst>
          </p:cNvPr>
          <p:cNvSpPr/>
          <p:nvPr/>
        </p:nvSpPr>
        <p:spPr>
          <a:xfrm>
            <a:off x="1199315" y="5788273"/>
            <a:ext cx="1495479"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Hinterland/Lagos Rural</a:t>
            </a:r>
            <a:endParaRPr kumimoji="0" lang="en-NG" sz="100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39" name="Rectangle: Rounded Corners 38">
            <a:extLst>
              <a:ext uri="{FF2B5EF4-FFF2-40B4-BE49-F238E27FC236}">
                <a16:creationId xmlns:a16="http://schemas.microsoft.com/office/drawing/2014/main" id="{CE4E9690-2C9E-832E-E5FC-1F301FDC2403}"/>
              </a:ext>
            </a:extLst>
          </p:cNvPr>
          <p:cNvSpPr/>
          <p:nvPr/>
        </p:nvSpPr>
        <p:spPr>
          <a:xfrm>
            <a:off x="6402063" y="3750275"/>
            <a:ext cx="1452633"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ontserrat" panose="00000500000000000000" pitchFamily="2" charset="0"/>
                <a:ea typeface="+mn-ea"/>
                <a:cs typeface="+mn-cs"/>
              </a:rPr>
              <a:t>REGION/DEMAND AREA</a:t>
            </a:r>
            <a:endParaRPr kumimoji="0" lang="en-NG" sz="1000" b="1"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44" name="Rectangle: Rounded Corners 43">
            <a:extLst>
              <a:ext uri="{FF2B5EF4-FFF2-40B4-BE49-F238E27FC236}">
                <a16:creationId xmlns:a16="http://schemas.microsoft.com/office/drawing/2014/main" id="{A149BE64-A7EF-63B8-1DBD-C8DE842FAFC2}"/>
              </a:ext>
            </a:extLst>
          </p:cNvPr>
          <p:cNvSpPr/>
          <p:nvPr/>
        </p:nvSpPr>
        <p:spPr>
          <a:xfrm>
            <a:off x="6402063" y="4259291"/>
            <a:ext cx="1452633"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Central</a:t>
            </a:r>
            <a:endParaRPr kumimoji="0" lang="en-NG" sz="100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59" name="Rectangle: Rounded Corners 58">
            <a:extLst>
              <a:ext uri="{FF2B5EF4-FFF2-40B4-BE49-F238E27FC236}">
                <a16:creationId xmlns:a16="http://schemas.microsoft.com/office/drawing/2014/main" id="{3BC84EE4-74E3-50D4-F204-3560A23A9891}"/>
              </a:ext>
            </a:extLst>
          </p:cNvPr>
          <p:cNvSpPr/>
          <p:nvPr/>
        </p:nvSpPr>
        <p:spPr>
          <a:xfrm>
            <a:off x="6402063" y="4768307"/>
            <a:ext cx="1452633"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East</a:t>
            </a:r>
            <a:endParaRPr kumimoji="0" lang="en-NG" sz="100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61" name="Rectangle: Rounded Corners 60">
            <a:extLst>
              <a:ext uri="{FF2B5EF4-FFF2-40B4-BE49-F238E27FC236}">
                <a16:creationId xmlns:a16="http://schemas.microsoft.com/office/drawing/2014/main" id="{C253CD2B-95E8-BC2E-1C64-573A7FBE310C}"/>
              </a:ext>
            </a:extLst>
          </p:cNvPr>
          <p:cNvSpPr/>
          <p:nvPr/>
        </p:nvSpPr>
        <p:spPr>
          <a:xfrm>
            <a:off x="6402063" y="5277323"/>
            <a:ext cx="1452633"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North</a:t>
            </a:r>
            <a:endParaRPr kumimoji="0" lang="en-NG" sz="100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62" name="Rectangle: Rounded Corners 61">
            <a:extLst>
              <a:ext uri="{FF2B5EF4-FFF2-40B4-BE49-F238E27FC236}">
                <a16:creationId xmlns:a16="http://schemas.microsoft.com/office/drawing/2014/main" id="{A27451F6-AD07-A140-60F1-3E8048A7662B}"/>
              </a:ext>
            </a:extLst>
          </p:cNvPr>
          <p:cNvSpPr/>
          <p:nvPr/>
        </p:nvSpPr>
        <p:spPr>
          <a:xfrm>
            <a:off x="7958923" y="3730070"/>
            <a:ext cx="1602769"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ontserrat" panose="00000500000000000000" pitchFamily="2" charset="0"/>
                <a:ea typeface="+mn-ea"/>
                <a:cs typeface="+mn-cs"/>
              </a:rPr>
              <a:t>VOLUME 2024</a:t>
            </a:r>
            <a:endParaRPr kumimoji="0" lang="en-NG" sz="1000" b="1"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67" name="Rectangle: Rounded Corners 66">
            <a:extLst>
              <a:ext uri="{FF2B5EF4-FFF2-40B4-BE49-F238E27FC236}">
                <a16:creationId xmlns:a16="http://schemas.microsoft.com/office/drawing/2014/main" id="{2B5B9E95-24FC-0FF3-9E49-8AAA0BF9B430}"/>
              </a:ext>
            </a:extLst>
          </p:cNvPr>
          <p:cNvSpPr/>
          <p:nvPr/>
        </p:nvSpPr>
        <p:spPr>
          <a:xfrm>
            <a:off x="6402063" y="5786339"/>
            <a:ext cx="1452633"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North Central</a:t>
            </a:r>
            <a:endParaRPr kumimoji="0" lang="en-NG" sz="100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20" name="Rectangle: Rounded Corners 19">
            <a:extLst>
              <a:ext uri="{FF2B5EF4-FFF2-40B4-BE49-F238E27FC236}">
                <a16:creationId xmlns:a16="http://schemas.microsoft.com/office/drawing/2014/main" id="{0B95AD47-0A50-8997-7635-26D2F992D088}"/>
              </a:ext>
            </a:extLst>
          </p:cNvPr>
          <p:cNvSpPr/>
          <p:nvPr/>
        </p:nvSpPr>
        <p:spPr>
          <a:xfrm>
            <a:off x="4433035" y="3750275"/>
            <a:ext cx="1123377"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Montserrat" panose="00000500000000000000" pitchFamily="2" charset="0"/>
                <a:ea typeface="+mn-ea"/>
                <a:cs typeface="+mn-cs"/>
              </a:rPr>
              <a:t>OUTLET COVERAGE</a:t>
            </a:r>
            <a:endParaRPr kumimoji="0" lang="en-NG" sz="1000" b="1" i="0" u="none" strike="noStrike" kern="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26" name="Rectangle: Rounded Corners 25">
            <a:extLst>
              <a:ext uri="{FF2B5EF4-FFF2-40B4-BE49-F238E27FC236}">
                <a16:creationId xmlns:a16="http://schemas.microsoft.com/office/drawing/2014/main" id="{6438F805-795E-654D-F346-FA6643D8ED03}"/>
              </a:ext>
            </a:extLst>
          </p:cNvPr>
          <p:cNvSpPr/>
          <p:nvPr/>
        </p:nvSpPr>
        <p:spPr>
          <a:xfrm>
            <a:off x="4433035" y="4259291"/>
            <a:ext cx="1123377"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29.4k (11%)</a:t>
            </a:r>
            <a:endParaRPr kumimoji="0" lang="en-NG" sz="1000" b="0" i="0" u="none" strike="noStrike" kern="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34" name="Rectangle: Rounded Corners 33">
            <a:extLst>
              <a:ext uri="{FF2B5EF4-FFF2-40B4-BE49-F238E27FC236}">
                <a16:creationId xmlns:a16="http://schemas.microsoft.com/office/drawing/2014/main" id="{60E03EED-C2C1-1C83-4CE4-9078E6F47D05}"/>
              </a:ext>
            </a:extLst>
          </p:cNvPr>
          <p:cNvSpPr/>
          <p:nvPr/>
        </p:nvSpPr>
        <p:spPr>
          <a:xfrm>
            <a:off x="4433035" y="4768307"/>
            <a:ext cx="1123377"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29.7k (11%)</a:t>
            </a:r>
            <a:endParaRPr kumimoji="0" lang="en-NG" sz="1000" b="0" i="0" u="none" strike="noStrike" kern="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36" name="Rectangle: Rounded Corners 35">
            <a:extLst>
              <a:ext uri="{FF2B5EF4-FFF2-40B4-BE49-F238E27FC236}">
                <a16:creationId xmlns:a16="http://schemas.microsoft.com/office/drawing/2014/main" id="{8547FC83-BA75-CB67-F283-849EBB5330B2}"/>
              </a:ext>
            </a:extLst>
          </p:cNvPr>
          <p:cNvSpPr/>
          <p:nvPr/>
        </p:nvSpPr>
        <p:spPr>
          <a:xfrm>
            <a:off x="4433035" y="5277323"/>
            <a:ext cx="1123377"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26.5k (10%)</a:t>
            </a:r>
            <a:endParaRPr kumimoji="0" lang="en-NG" sz="1000" b="0" i="0" u="none" strike="noStrike" kern="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38" name="Rectangle: Rounded Corners 37">
            <a:extLst>
              <a:ext uri="{FF2B5EF4-FFF2-40B4-BE49-F238E27FC236}">
                <a16:creationId xmlns:a16="http://schemas.microsoft.com/office/drawing/2014/main" id="{C9B5192C-DD99-4870-3C31-E591B7CCD66B}"/>
              </a:ext>
            </a:extLst>
          </p:cNvPr>
          <p:cNvSpPr/>
          <p:nvPr/>
        </p:nvSpPr>
        <p:spPr>
          <a:xfrm>
            <a:off x="4433035" y="5786339"/>
            <a:ext cx="1123377"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20.9k (8%)</a:t>
            </a:r>
            <a:endParaRPr kumimoji="0" lang="en-NG" sz="1000" b="0" i="0" u="none" strike="noStrike" kern="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40" name="Rectangle: Rounded Corners 39">
            <a:extLst>
              <a:ext uri="{FF2B5EF4-FFF2-40B4-BE49-F238E27FC236}">
                <a16:creationId xmlns:a16="http://schemas.microsoft.com/office/drawing/2014/main" id="{117D2188-CF0A-9B7C-DFD2-557C6354A0BE}"/>
              </a:ext>
            </a:extLst>
          </p:cNvPr>
          <p:cNvSpPr/>
          <p:nvPr/>
        </p:nvSpPr>
        <p:spPr>
          <a:xfrm>
            <a:off x="9642067" y="3719795"/>
            <a:ext cx="1123377"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Montserrat" panose="00000500000000000000" pitchFamily="2" charset="0"/>
                <a:ea typeface="+mn-ea"/>
                <a:cs typeface="+mn-cs"/>
              </a:rPr>
              <a:t>OUTLET COVERAGE</a:t>
            </a:r>
            <a:endParaRPr kumimoji="0" lang="en-NG" sz="1000" b="1" i="0" u="none" strike="noStrike" kern="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41" name="Rectangle: Rounded Corners 40">
            <a:extLst>
              <a:ext uri="{FF2B5EF4-FFF2-40B4-BE49-F238E27FC236}">
                <a16:creationId xmlns:a16="http://schemas.microsoft.com/office/drawing/2014/main" id="{487E1CF6-51BE-7B64-8E33-01BEA41CD2CD}"/>
              </a:ext>
            </a:extLst>
          </p:cNvPr>
          <p:cNvSpPr/>
          <p:nvPr/>
        </p:nvSpPr>
        <p:spPr>
          <a:xfrm>
            <a:off x="9642067" y="4228811"/>
            <a:ext cx="1123377"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52.1k (20%)</a:t>
            </a:r>
            <a:endParaRPr kumimoji="0" lang="en-NG" sz="1000" b="0" i="0" u="none" strike="noStrike" kern="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42" name="Rectangle: Rounded Corners 41">
            <a:extLst>
              <a:ext uri="{FF2B5EF4-FFF2-40B4-BE49-F238E27FC236}">
                <a16:creationId xmlns:a16="http://schemas.microsoft.com/office/drawing/2014/main" id="{A462F481-01FD-F8C8-92ED-98183A79B55D}"/>
              </a:ext>
            </a:extLst>
          </p:cNvPr>
          <p:cNvSpPr/>
          <p:nvPr/>
        </p:nvSpPr>
        <p:spPr>
          <a:xfrm>
            <a:off x="9642067" y="4737827"/>
            <a:ext cx="1123377"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40.3k (15%)</a:t>
            </a:r>
            <a:endParaRPr kumimoji="0" lang="en-NG" sz="1000" b="0" i="0" u="none" strike="noStrike" kern="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46" name="Rectangle: Rounded Corners 45">
            <a:extLst>
              <a:ext uri="{FF2B5EF4-FFF2-40B4-BE49-F238E27FC236}">
                <a16:creationId xmlns:a16="http://schemas.microsoft.com/office/drawing/2014/main" id="{CD0526D5-A5F4-B504-D752-BE7D048494DC}"/>
              </a:ext>
            </a:extLst>
          </p:cNvPr>
          <p:cNvSpPr/>
          <p:nvPr/>
        </p:nvSpPr>
        <p:spPr>
          <a:xfrm>
            <a:off x="9642067" y="5246843"/>
            <a:ext cx="1123377"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24.0k (9%)</a:t>
            </a:r>
            <a:endParaRPr kumimoji="0" lang="en-NG" sz="1000" b="0" i="0" u="none" strike="noStrike" kern="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47" name="Rectangle: Rounded Corners 46">
            <a:extLst>
              <a:ext uri="{FF2B5EF4-FFF2-40B4-BE49-F238E27FC236}">
                <a16:creationId xmlns:a16="http://schemas.microsoft.com/office/drawing/2014/main" id="{465204F7-8A7B-4DB6-F4E2-FBA48D5E64C8}"/>
              </a:ext>
            </a:extLst>
          </p:cNvPr>
          <p:cNvSpPr/>
          <p:nvPr/>
        </p:nvSpPr>
        <p:spPr>
          <a:xfrm>
            <a:off x="9642067" y="5755859"/>
            <a:ext cx="1123377"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38.5k (15%)</a:t>
            </a:r>
            <a:endParaRPr kumimoji="0" lang="en-NG" sz="1000" b="0" i="0" u="none" strike="noStrike" kern="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49" name="Rectangle: Rounded Corners 48">
            <a:extLst>
              <a:ext uri="{FF2B5EF4-FFF2-40B4-BE49-F238E27FC236}">
                <a16:creationId xmlns:a16="http://schemas.microsoft.com/office/drawing/2014/main" id="{2869D0CB-DAD8-FFFE-D14D-7D5D25B85B19}"/>
              </a:ext>
            </a:extLst>
          </p:cNvPr>
          <p:cNvSpPr/>
          <p:nvPr/>
        </p:nvSpPr>
        <p:spPr>
          <a:xfrm>
            <a:off x="2745204" y="4270415"/>
            <a:ext cx="1631280"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30.7 </a:t>
            </a:r>
            <a:r>
              <a:rPr kumimoji="0" lang="en-US" sz="1000" b="0" i="0" u="none" strike="noStrike" kern="0" cap="none" spc="0" normalizeH="0" baseline="0" noProof="0" err="1">
                <a:ln>
                  <a:noFill/>
                </a:ln>
                <a:solidFill>
                  <a:prstClr val="black"/>
                </a:solidFill>
                <a:effectLst/>
                <a:uLnTx/>
                <a:uFillTx/>
                <a:latin typeface="Montserrat" panose="00000500000000000000" pitchFamily="2" charset="0"/>
                <a:ea typeface="+mn-ea"/>
                <a:cs typeface="+mn-cs"/>
              </a:rPr>
              <a:t>Muc</a:t>
            </a: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 (7%)</a:t>
            </a:r>
            <a:endParaRPr kumimoji="0" lang="en-NG" sz="100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50" name="Rectangle: Rounded Corners 49">
            <a:extLst>
              <a:ext uri="{FF2B5EF4-FFF2-40B4-BE49-F238E27FC236}">
                <a16:creationId xmlns:a16="http://schemas.microsoft.com/office/drawing/2014/main" id="{20300B2A-7A14-6BA5-FCE3-2178B5446D32}"/>
              </a:ext>
            </a:extLst>
          </p:cNvPr>
          <p:cNvSpPr/>
          <p:nvPr/>
        </p:nvSpPr>
        <p:spPr>
          <a:xfrm>
            <a:off x="2750766" y="4768307"/>
            <a:ext cx="1631280"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33.3 </a:t>
            </a:r>
            <a:r>
              <a:rPr kumimoji="0" lang="en-US" sz="1000" b="0" i="0" u="none" strike="noStrike" kern="0" cap="none" spc="0" normalizeH="0" baseline="0" noProof="0" err="1">
                <a:ln>
                  <a:noFill/>
                </a:ln>
                <a:solidFill>
                  <a:prstClr val="black"/>
                </a:solidFill>
                <a:effectLst/>
                <a:uLnTx/>
                <a:uFillTx/>
                <a:latin typeface="Montserrat" panose="00000500000000000000" pitchFamily="2" charset="0"/>
                <a:ea typeface="+mn-ea"/>
                <a:cs typeface="+mn-cs"/>
              </a:rPr>
              <a:t>Muc</a:t>
            </a: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 (8%)</a:t>
            </a:r>
            <a:endParaRPr kumimoji="0" lang="en-NG" sz="100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51" name="Rectangle: Rounded Corners 50">
            <a:extLst>
              <a:ext uri="{FF2B5EF4-FFF2-40B4-BE49-F238E27FC236}">
                <a16:creationId xmlns:a16="http://schemas.microsoft.com/office/drawing/2014/main" id="{113BBB94-7A38-182A-CDAA-B4AA1BB8C85C}"/>
              </a:ext>
            </a:extLst>
          </p:cNvPr>
          <p:cNvSpPr/>
          <p:nvPr/>
        </p:nvSpPr>
        <p:spPr>
          <a:xfrm>
            <a:off x="2750766" y="5277323"/>
            <a:ext cx="1631280"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49.4 </a:t>
            </a:r>
            <a:r>
              <a:rPr kumimoji="0" lang="en-US" sz="1000" b="0" i="0" u="none" strike="noStrike" kern="0" cap="none" spc="0" normalizeH="0" baseline="0" noProof="0" err="1">
                <a:ln>
                  <a:noFill/>
                </a:ln>
                <a:solidFill>
                  <a:prstClr val="black"/>
                </a:solidFill>
                <a:effectLst/>
                <a:uLnTx/>
                <a:uFillTx/>
                <a:latin typeface="Montserrat" panose="00000500000000000000" pitchFamily="2" charset="0"/>
                <a:ea typeface="+mn-ea"/>
                <a:cs typeface="+mn-cs"/>
              </a:rPr>
              <a:t>Muc</a:t>
            </a: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 (11%)</a:t>
            </a:r>
            <a:endParaRPr kumimoji="0" lang="en-NG" sz="100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53" name="Rectangle: Rounded Corners 52">
            <a:extLst>
              <a:ext uri="{FF2B5EF4-FFF2-40B4-BE49-F238E27FC236}">
                <a16:creationId xmlns:a16="http://schemas.microsoft.com/office/drawing/2014/main" id="{25F34828-8767-13AE-C020-6285BEA9FF6A}"/>
              </a:ext>
            </a:extLst>
          </p:cNvPr>
          <p:cNvSpPr/>
          <p:nvPr/>
        </p:nvSpPr>
        <p:spPr>
          <a:xfrm>
            <a:off x="2750766" y="5786339"/>
            <a:ext cx="1631280"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28.3 </a:t>
            </a:r>
            <a:r>
              <a:rPr kumimoji="0" lang="en-US" sz="1000" b="0" i="0" u="none" strike="noStrike" kern="0" cap="none" spc="0" normalizeH="0" baseline="0" noProof="0" err="1">
                <a:ln>
                  <a:noFill/>
                </a:ln>
                <a:solidFill>
                  <a:prstClr val="black"/>
                </a:solidFill>
                <a:effectLst/>
                <a:uLnTx/>
                <a:uFillTx/>
                <a:latin typeface="Montserrat" panose="00000500000000000000" pitchFamily="2" charset="0"/>
                <a:ea typeface="+mn-ea"/>
                <a:cs typeface="+mn-cs"/>
              </a:rPr>
              <a:t>Muc</a:t>
            </a: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 (6%)</a:t>
            </a:r>
            <a:endParaRPr kumimoji="0" lang="en-NG" sz="100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54" name="Rectangle: Rounded Corners 53">
            <a:extLst>
              <a:ext uri="{FF2B5EF4-FFF2-40B4-BE49-F238E27FC236}">
                <a16:creationId xmlns:a16="http://schemas.microsoft.com/office/drawing/2014/main" id="{644A4BEC-E16F-DD09-73FC-F5FCC39FDE29}"/>
              </a:ext>
            </a:extLst>
          </p:cNvPr>
          <p:cNvSpPr/>
          <p:nvPr/>
        </p:nvSpPr>
        <p:spPr>
          <a:xfrm>
            <a:off x="2750766" y="3737230"/>
            <a:ext cx="1631280" cy="432815"/>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ontserrat" panose="00000500000000000000" pitchFamily="2" charset="0"/>
                <a:ea typeface="+mn-ea"/>
                <a:cs typeface="+mn-cs"/>
              </a:rPr>
              <a:t>VOLUME 2024</a:t>
            </a:r>
            <a:endParaRPr kumimoji="0" lang="en-NG" sz="1000" b="1"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55" name="Rectangle: Rounded Corners 54">
            <a:extLst>
              <a:ext uri="{FF2B5EF4-FFF2-40B4-BE49-F238E27FC236}">
                <a16:creationId xmlns:a16="http://schemas.microsoft.com/office/drawing/2014/main" id="{7A0AEE91-1F48-B815-EB43-FFB36C5787CC}"/>
              </a:ext>
            </a:extLst>
          </p:cNvPr>
          <p:cNvSpPr/>
          <p:nvPr/>
        </p:nvSpPr>
        <p:spPr>
          <a:xfrm>
            <a:off x="7930413" y="4239086"/>
            <a:ext cx="1631280"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78.6 </a:t>
            </a:r>
            <a:r>
              <a:rPr kumimoji="0" lang="en-US" sz="1000" b="0" i="0" u="none" strike="noStrike" kern="0" cap="none" spc="0" normalizeH="0" baseline="0" noProof="0" err="1">
                <a:ln>
                  <a:noFill/>
                </a:ln>
                <a:solidFill>
                  <a:prstClr val="black"/>
                </a:solidFill>
                <a:effectLst/>
                <a:uLnTx/>
                <a:uFillTx/>
                <a:latin typeface="Montserrat" panose="00000500000000000000" pitchFamily="2" charset="0"/>
                <a:ea typeface="+mn-ea"/>
                <a:cs typeface="+mn-cs"/>
              </a:rPr>
              <a:t>Muc</a:t>
            </a: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 (18%)</a:t>
            </a:r>
            <a:endParaRPr kumimoji="0" lang="en-NG" sz="100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56" name="Rectangle: Rounded Corners 55">
            <a:extLst>
              <a:ext uri="{FF2B5EF4-FFF2-40B4-BE49-F238E27FC236}">
                <a16:creationId xmlns:a16="http://schemas.microsoft.com/office/drawing/2014/main" id="{447E5663-A8AC-6ADA-B2EF-4201097AFE3B}"/>
              </a:ext>
            </a:extLst>
          </p:cNvPr>
          <p:cNvSpPr/>
          <p:nvPr/>
        </p:nvSpPr>
        <p:spPr>
          <a:xfrm>
            <a:off x="7930413" y="4748102"/>
            <a:ext cx="1631280"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65.8 </a:t>
            </a:r>
            <a:r>
              <a:rPr kumimoji="0" lang="en-US" sz="1000" b="0" i="0" u="none" strike="noStrike" kern="0" cap="none" spc="0" normalizeH="0" baseline="0" noProof="0" err="1">
                <a:ln>
                  <a:noFill/>
                </a:ln>
                <a:solidFill>
                  <a:prstClr val="black"/>
                </a:solidFill>
                <a:effectLst/>
                <a:uLnTx/>
                <a:uFillTx/>
                <a:latin typeface="Montserrat" panose="00000500000000000000" pitchFamily="2" charset="0"/>
                <a:ea typeface="+mn-ea"/>
                <a:cs typeface="+mn-cs"/>
              </a:rPr>
              <a:t>Muc</a:t>
            </a: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 (15%)</a:t>
            </a:r>
            <a:endParaRPr kumimoji="0" lang="en-NG" sz="100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57" name="Rectangle: Rounded Corners 56">
            <a:extLst>
              <a:ext uri="{FF2B5EF4-FFF2-40B4-BE49-F238E27FC236}">
                <a16:creationId xmlns:a16="http://schemas.microsoft.com/office/drawing/2014/main" id="{ACF6F102-5642-4D3E-13C7-22C5D1502679}"/>
              </a:ext>
            </a:extLst>
          </p:cNvPr>
          <p:cNvSpPr/>
          <p:nvPr/>
        </p:nvSpPr>
        <p:spPr>
          <a:xfrm>
            <a:off x="7930413" y="5257118"/>
            <a:ext cx="1631280"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71.2 </a:t>
            </a:r>
            <a:r>
              <a:rPr kumimoji="0" lang="en-US" sz="1000" b="0" i="0" u="none" strike="noStrike" kern="0" cap="none" spc="0" normalizeH="0" baseline="0" noProof="0" err="1">
                <a:ln>
                  <a:noFill/>
                </a:ln>
                <a:solidFill>
                  <a:prstClr val="black"/>
                </a:solidFill>
                <a:effectLst/>
                <a:uLnTx/>
                <a:uFillTx/>
                <a:latin typeface="Montserrat" panose="00000500000000000000" pitchFamily="2" charset="0"/>
                <a:ea typeface="+mn-ea"/>
                <a:cs typeface="+mn-cs"/>
              </a:rPr>
              <a:t>Muc</a:t>
            </a: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 (16%)</a:t>
            </a:r>
            <a:endParaRPr kumimoji="0" lang="en-NG" sz="100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58" name="Rectangle: Rounded Corners 57">
            <a:extLst>
              <a:ext uri="{FF2B5EF4-FFF2-40B4-BE49-F238E27FC236}">
                <a16:creationId xmlns:a16="http://schemas.microsoft.com/office/drawing/2014/main" id="{D4A89B79-64CB-F59D-34F3-B888C03A883A}"/>
              </a:ext>
            </a:extLst>
          </p:cNvPr>
          <p:cNvSpPr/>
          <p:nvPr/>
        </p:nvSpPr>
        <p:spPr>
          <a:xfrm>
            <a:off x="7930413" y="5766134"/>
            <a:ext cx="1631280"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72.0 </a:t>
            </a:r>
            <a:r>
              <a:rPr kumimoji="0" lang="en-US" sz="1000" b="0" i="0" u="none" strike="noStrike" kern="0" cap="none" spc="0" normalizeH="0" baseline="0" noProof="0" err="1">
                <a:ln>
                  <a:noFill/>
                </a:ln>
                <a:solidFill>
                  <a:prstClr val="black"/>
                </a:solidFill>
                <a:effectLst/>
                <a:uLnTx/>
                <a:uFillTx/>
                <a:latin typeface="Montserrat" panose="00000500000000000000" pitchFamily="2" charset="0"/>
                <a:ea typeface="+mn-ea"/>
                <a:cs typeface="+mn-cs"/>
              </a:rPr>
              <a:t>Muc</a:t>
            </a: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 (16%)</a:t>
            </a:r>
            <a:endParaRPr kumimoji="0" lang="en-NG" sz="100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grpSp>
        <p:nvGrpSpPr>
          <p:cNvPr id="22" name="Group 21">
            <a:extLst>
              <a:ext uri="{FF2B5EF4-FFF2-40B4-BE49-F238E27FC236}">
                <a16:creationId xmlns:a16="http://schemas.microsoft.com/office/drawing/2014/main" id="{9EC19F55-732B-3584-DB1B-2CB0C15FC9FC}"/>
              </a:ext>
            </a:extLst>
          </p:cNvPr>
          <p:cNvGrpSpPr/>
          <p:nvPr/>
        </p:nvGrpSpPr>
        <p:grpSpPr>
          <a:xfrm>
            <a:off x="3195485" y="575130"/>
            <a:ext cx="4659212" cy="3123719"/>
            <a:chOff x="3236976" y="596827"/>
            <a:chExt cx="4831575" cy="3249504"/>
          </a:xfrm>
        </p:grpSpPr>
        <p:grpSp>
          <p:nvGrpSpPr>
            <p:cNvPr id="10" name="Group 9">
              <a:extLst>
                <a:ext uri="{FF2B5EF4-FFF2-40B4-BE49-F238E27FC236}">
                  <a16:creationId xmlns:a16="http://schemas.microsoft.com/office/drawing/2014/main" id="{DFA4F52A-C1E0-FE38-6215-CD4B078645C1}"/>
                </a:ext>
              </a:extLst>
            </p:cNvPr>
            <p:cNvGrpSpPr/>
            <p:nvPr/>
          </p:nvGrpSpPr>
          <p:grpSpPr>
            <a:xfrm>
              <a:off x="4133349" y="596827"/>
              <a:ext cx="3935202" cy="3249504"/>
              <a:chOff x="3962677" y="636104"/>
              <a:chExt cx="3935202" cy="3249504"/>
            </a:xfrm>
          </p:grpSpPr>
          <p:grpSp>
            <p:nvGrpSpPr>
              <p:cNvPr id="148" name="Group 147">
                <a:extLst>
                  <a:ext uri="{FF2B5EF4-FFF2-40B4-BE49-F238E27FC236}">
                    <a16:creationId xmlns:a16="http://schemas.microsoft.com/office/drawing/2014/main" id="{05012585-DD19-7F68-1D84-94B4A32118BD}"/>
                  </a:ext>
                </a:extLst>
              </p:cNvPr>
              <p:cNvGrpSpPr/>
              <p:nvPr/>
            </p:nvGrpSpPr>
            <p:grpSpPr>
              <a:xfrm>
                <a:off x="5531296" y="813220"/>
                <a:ext cx="1654017" cy="1807611"/>
                <a:chOff x="4875212" y="782598"/>
                <a:chExt cx="3897683" cy="3201385"/>
              </a:xfrm>
              <a:solidFill>
                <a:srgbClr val="FFC000">
                  <a:lumMod val="75000"/>
                </a:srgbClr>
              </a:solidFill>
            </p:grpSpPr>
            <p:sp>
              <p:nvSpPr>
                <p:cNvPr id="190" name="Freeform: Shape 189">
                  <a:extLst>
                    <a:ext uri="{FF2B5EF4-FFF2-40B4-BE49-F238E27FC236}">
                      <a16:creationId xmlns:a16="http://schemas.microsoft.com/office/drawing/2014/main" id="{7D468DC7-07CD-3F73-A044-1E3E3ADF2F86}"/>
                    </a:ext>
                  </a:extLst>
                </p:cNvPr>
                <p:cNvSpPr/>
                <p:nvPr/>
              </p:nvSpPr>
              <p:spPr>
                <a:xfrm>
                  <a:off x="4875212" y="782598"/>
                  <a:ext cx="3897683" cy="1479937"/>
                </a:xfrm>
                <a:custGeom>
                  <a:avLst/>
                  <a:gdLst>
                    <a:gd name="connsiteX0" fmla="*/ 3165076 w 3897683"/>
                    <a:gd name="connsiteY0" fmla="*/ 20548 h 1479937"/>
                    <a:gd name="connsiteX1" fmla="*/ 2589723 w 3897683"/>
                    <a:gd name="connsiteY1" fmla="*/ 0 h 1479937"/>
                    <a:gd name="connsiteX2" fmla="*/ 2404789 w 3897683"/>
                    <a:gd name="connsiteY2" fmla="*/ 20548 h 1479937"/>
                    <a:gd name="connsiteX3" fmla="*/ 2291773 w 3897683"/>
                    <a:gd name="connsiteY3" fmla="*/ 61645 h 1479937"/>
                    <a:gd name="connsiteX4" fmla="*/ 2137660 w 3897683"/>
                    <a:gd name="connsiteY4" fmla="*/ 51371 h 1479937"/>
                    <a:gd name="connsiteX5" fmla="*/ 1952726 w 3897683"/>
                    <a:gd name="connsiteY5" fmla="*/ 133564 h 1479937"/>
                    <a:gd name="connsiteX6" fmla="*/ 1829436 w 3897683"/>
                    <a:gd name="connsiteY6" fmla="*/ 246580 h 1479937"/>
                    <a:gd name="connsiteX7" fmla="*/ 1726694 w 3897683"/>
                    <a:gd name="connsiteY7" fmla="*/ 308225 h 1479937"/>
                    <a:gd name="connsiteX8" fmla="*/ 1439018 w 3897683"/>
                    <a:gd name="connsiteY8" fmla="*/ 308225 h 1479937"/>
                    <a:gd name="connsiteX9" fmla="*/ 1212986 w 3897683"/>
                    <a:gd name="connsiteY9" fmla="*/ 339047 h 1479937"/>
                    <a:gd name="connsiteX10" fmla="*/ 904762 w 3897683"/>
                    <a:gd name="connsiteY10" fmla="*/ 226032 h 1479937"/>
                    <a:gd name="connsiteX11" fmla="*/ 904762 w 3897683"/>
                    <a:gd name="connsiteY11" fmla="*/ 226032 h 1479937"/>
                    <a:gd name="connsiteX12" fmla="*/ 504069 w 3897683"/>
                    <a:gd name="connsiteY12" fmla="*/ 20548 h 1479937"/>
                    <a:gd name="connsiteX13" fmla="*/ 308860 w 3897683"/>
                    <a:gd name="connsiteY13" fmla="*/ 30823 h 1479937"/>
                    <a:gd name="connsiteX14" fmla="*/ 113651 w 3897683"/>
                    <a:gd name="connsiteY14" fmla="*/ 102742 h 1479937"/>
                    <a:gd name="connsiteX15" fmla="*/ 52007 w 3897683"/>
                    <a:gd name="connsiteY15" fmla="*/ 164387 h 1479937"/>
                    <a:gd name="connsiteX16" fmla="*/ 31458 w 3897683"/>
                    <a:gd name="connsiteY16" fmla="*/ 359596 h 1479937"/>
                    <a:gd name="connsiteX17" fmla="*/ 636 w 3897683"/>
                    <a:gd name="connsiteY17" fmla="*/ 626724 h 1479937"/>
                    <a:gd name="connsiteX18" fmla="*/ 62281 w 3897683"/>
                    <a:gd name="connsiteY18" fmla="*/ 636998 h 1479937"/>
                    <a:gd name="connsiteX19" fmla="*/ 103377 w 3897683"/>
                    <a:gd name="connsiteY19" fmla="*/ 647272 h 1479937"/>
                    <a:gd name="connsiteX20" fmla="*/ 226667 w 3897683"/>
                    <a:gd name="connsiteY20" fmla="*/ 616450 h 1479937"/>
                    <a:gd name="connsiteX21" fmla="*/ 349957 w 3897683"/>
                    <a:gd name="connsiteY21" fmla="*/ 595901 h 1479937"/>
                    <a:gd name="connsiteX22" fmla="*/ 349957 w 3897683"/>
                    <a:gd name="connsiteY22" fmla="*/ 708917 h 1479937"/>
                    <a:gd name="connsiteX23" fmla="*/ 349957 w 3897683"/>
                    <a:gd name="connsiteY23" fmla="*/ 708917 h 1479937"/>
                    <a:gd name="connsiteX24" fmla="*/ 319135 w 3897683"/>
                    <a:gd name="connsiteY24" fmla="*/ 852755 h 1479937"/>
                    <a:gd name="connsiteX25" fmla="*/ 329409 w 3897683"/>
                    <a:gd name="connsiteY25" fmla="*/ 976045 h 1479937"/>
                    <a:gd name="connsiteX26" fmla="*/ 411602 w 3897683"/>
                    <a:gd name="connsiteY26" fmla="*/ 986319 h 1479937"/>
                    <a:gd name="connsiteX27" fmla="*/ 534892 w 3897683"/>
                    <a:gd name="connsiteY27" fmla="*/ 1017142 h 1479937"/>
                    <a:gd name="connsiteX28" fmla="*/ 596537 w 3897683"/>
                    <a:gd name="connsiteY28" fmla="*/ 1027416 h 1479937"/>
                    <a:gd name="connsiteX29" fmla="*/ 545166 w 3897683"/>
                    <a:gd name="connsiteY29" fmla="*/ 1068512 h 1479937"/>
                    <a:gd name="connsiteX30" fmla="*/ 586263 w 3897683"/>
                    <a:gd name="connsiteY30" fmla="*/ 1130157 h 1479937"/>
                    <a:gd name="connsiteX31" fmla="*/ 575989 w 3897683"/>
                    <a:gd name="connsiteY31" fmla="*/ 1171254 h 1479937"/>
                    <a:gd name="connsiteX32" fmla="*/ 442424 w 3897683"/>
                    <a:gd name="connsiteY32" fmla="*/ 1243173 h 1479937"/>
                    <a:gd name="connsiteX33" fmla="*/ 401328 w 3897683"/>
                    <a:gd name="connsiteY33" fmla="*/ 1232899 h 1479937"/>
                    <a:gd name="connsiteX34" fmla="*/ 534892 w 3897683"/>
                    <a:gd name="connsiteY34" fmla="*/ 1315092 h 1479937"/>
                    <a:gd name="connsiteX35" fmla="*/ 617085 w 3897683"/>
                    <a:gd name="connsiteY35" fmla="*/ 1315092 h 1479937"/>
                    <a:gd name="connsiteX36" fmla="*/ 719827 w 3897683"/>
                    <a:gd name="connsiteY36" fmla="*/ 1325366 h 1479937"/>
                    <a:gd name="connsiteX37" fmla="*/ 802020 w 3897683"/>
                    <a:gd name="connsiteY37" fmla="*/ 1315092 h 1479937"/>
                    <a:gd name="connsiteX38" fmla="*/ 802020 w 3897683"/>
                    <a:gd name="connsiteY38" fmla="*/ 1315092 h 1479937"/>
                    <a:gd name="connsiteX39" fmla="*/ 915036 w 3897683"/>
                    <a:gd name="connsiteY39" fmla="*/ 1356189 h 1479937"/>
                    <a:gd name="connsiteX40" fmla="*/ 976681 w 3897683"/>
                    <a:gd name="connsiteY40" fmla="*/ 1479479 h 1479937"/>
                    <a:gd name="connsiteX41" fmla="*/ 1254083 w 3897683"/>
                    <a:gd name="connsiteY41" fmla="*/ 1397286 h 1479937"/>
                    <a:gd name="connsiteX42" fmla="*/ 1428744 w 3897683"/>
                    <a:gd name="connsiteY42" fmla="*/ 1376737 h 1479937"/>
                    <a:gd name="connsiteX43" fmla="*/ 1572582 w 3897683"/>
                    <a:gd name="connsiteY43" fmla="*/ 1315092 h 1479937"/>
                    <a:gd name="connsiteX44" fmla="*/ 1695872 w 3897683"/>
                    <a:gd name="connsiteY44" fmla="*/ 1294544 h 1479937"/>
                    <a:gd name="connsiteX45" fmla="*/ 1829436 w 3897683"/>
                    <a:gd name="connsiteY45" fmla="*/ 1243173 h 1479937"/>
                    <a:gd name="connsiteX46" fmla="*/ 1921903 w 3897683"/>
                    <a:gd name="connsiteY46" fmla="*/ 1273996 h 1479937"/>
                    <a:gd name="connsiteX47" fmla="*/ 2055467 w 3897683"/>
                    <a:gd name="connsiteY47" fmla="*/ 1263721 h 1479937"/>
                    <a:gd name="connsiteX48" fmla="*/ 2219854 w 3897683"/>
                    <a:gd name="connsiteY48" fmla="*/ 1243173 h 1479937"/>
                    <a:gd name="connsiteX49" fmla="*/ 2404789 w 3897683"/>
                    <a:gd name="connsiteY49" fmla="*/ 1253447 h 1479937"/>
                    <a:gd name="connsiteX50" fmla="*/ 2538353 w 3897683"/>
                    <a:gd name="connsiteY50" fmla="*/ 1171254 h 1479937"/>
                    <a:gd name="connsiteX51" fmla="*/ 2651368 w 3897683"/>
                    <a:gd name="connsiteY51" fmla="*/ 1130157 h 1479937"/>
                    <a:gd name="connsiteX52" fmla="*/ 2702739 w 3897683"/>
                    <a:gd name="connsiteY52" fmla="*/ 1089061 h 1479937"/>
                    <a:gd name="connsiteX53" fmla="*/ 2764384 w 3897683"/>
                    <a:gd name="connsiteY53" fmla="*/ 1027416 h 1479937"/>
                    <a:gd name="connsiteX54" fmla="*/ 2805481 w 3897683"/>
                    <a:gd name="connsiteY54" fmla="*/ 955497 h 1479937"/>
                    <a:gd name="connsiteX55" fmla="*/ 3052060 w 3897683"/>
                    <a:gd name="connsiteY55" fmla="*/ 934948 h 1479937"/>
                    <a:gd name="connsiteX56" fmla="*/ 3329463 w 3897683"/>
                    <a:gd name="connsiteY56" fmla="*/ 883578 h 1479937"/>
                    <a:gd name="connsiteX57" fmla="*/ 3524672 w 3897683"/>
                    <a:gd name="connsiteY57" fmla="*/ 873303 h 1479937"/>
                    <a:gd name="connsiteX58" fmla="*/ 3699332 w 3897683"/>
                    <a:gd name="connsiteY58" fmla="*/ 821933 h 1479937"/>
                    <a:gd name="connsiteX59" fmla="*/ 3771251 w 3897683"/>
                    <a:gd name="connsiteY59" fmla="*/ 780836 h 1479937"/>
                    <a:gd name="connsiteX60" fmla="*/ 3740429 w 3897683"/>
                    <a:gd name="connsiteY60" fmla="*/ 667820 h 1479937"/>
                    <a:gd name="connsiteX61" fmla="*/ 3709607 w 3897683"/>
                    <a:gd name="connsiteY61" fmla="*/ 575353 h 1479937"/>
                    <a:gd name="connsiteX62" fmla="*/ 3853445 w 3897683"/>
                    <a:gd name="connsiteY62" fmla="*/ 452063 h 1479937"/>
                    <a:gd name="connsiteX63" fmla="*/ 3873993 w 3897683"/>
                    <a:gd name="connsiteY63" fmla="*/ 410966 h 1479937"/>
                    <a:gd name="connsiteX64" fmla="*/ 3894541 w 3897683"/>
                    <a:gd name="connsiteY64" fmla="*/ 380144 h 1479937"/>
                    <a:gd name="connsiteX65" fmla="*/ 3802074 w 3897683"/>
                    <a:gd name="connsiteY65" fmla="*/ 267128 h 1479937"/>
                    <a:gd name="connsiteX66" fmla="*/ 3802074 w 3897683"/>
                    <a:gd name="connsiteY66" fmla="*/ 154112 h 1479937"/>
                    <a:gd name="connsiteX67" fmla="*/ 3678784 w 3897683"/>
                    <a:gd name="connsiteY67" fmla="*/ 154112 h 1479937"/>
                    <a:gd name="connsiteX68" fmla="*/ 3596591 w 3897683"/>
                    <a:gd name="connsiteY68" fmla="*/ 143838 h 1479937"/>
                    <a:gd name="connsiteX69" fmla="*/ 3463027 w 3897683"/>
                    <a:gd name="connsiteY69" fmla="*/ 102742 h 1479937"/>
                    <a:gd name="connsiteX70" fmla="*/ 3308914 w 3897683"/>
                    <a:gd name="connsiteY70" fmla="*/ 20548 h 1479937"/>
                    <a:gd name="connsiteX71" fmla="*/ 3165076 w 3897683"/>
                    <a:gd name="connsiteY71" fmla="*/ 20548 h 147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897683" h="1479937">
                      <a:moveTo>
                        <a:pt x="3165076" y="20548"/>
                      </a:moveTo>
                      <a:cubicBezTo>
                        <a:pt x="3045211" y="17123"/>
                        <a:pt x="2716437" y="0"/>
                        <a:pt x="2589723" y="0"/>
                      </a:cubicBezTo>
                      <a:cubicBezTo>
                        <a:pt x="2463009" y="0"/>
                        <a:pt x="2454447" y="10274"/>
                        <a:pt x="2404789" y="20548"/>
                      </a:cubicBezTo>
                      <a:cubicBezTo>
                        <a:pt x="2355131" y="30822"/>
                        <a:pt x="2336294" y="56508"/>
                        <a:pt x="2291773" y="61645"/>
                      </a:cubicBezTo>
                      <a:cubicBezTo>
                        <a:pt x="2247252" y="66782"/>
                        <a:pt x="2194168" y="39384"/>
                        <a:pt x="2137660" y="51371"/>
                      </a:cubicBezTo>
                      <a:cubicBezTo>
                        <a:pt x="2081152" y="63358"/>
                        <a:pt x="2004097" y="101029"/>
                        <a:pt x="1952726" y="133564"/>
                      </a:cubicBezTo>
                      <a:cubicBezTo>
                        <a:pt x="1901355" y="166099"/>
                        <a:pt x="1867108" y="217470"/>
                        <a:pt x="1829436" y="246580"/>
                      </a:cubicBezTo>
                      <a:cubicBezTo>
                        <a:pt x="1791764" y="275690"/>
                        <a:pt x="1791764" y="297951"/>
                        <a:pt x="1726694" y="308225"/>
                      </a:cubicBezTo>
                      <a:cubicBezTo>
                        <a:pt x="1661624" y="318499"/>
                        <a:pt x="1524636" y="303088"/>
                        <a:pt x="1439018" y="308225"/>
                      </a:cubicBezTo>
                      <a:cubicBezTo>
                        <a:pt x="1353400" y="313362"/>
                        <a:pt x="1302029" y="352746"/>
                        <a:pt x="1212986" y="339047"/>
                      </a:cubicBezTo>
                      <a:cubicBezTo>
                        <a:pt x="1123943" y="325348"/>
                        <a:pt x="904762" y="226032"/>
                        <a:pt x="904762" y="226032"/>
                      </a:cubicBezTo>
                      <a:lnTo>
                        <a:pt x="904762" y="226032"/>
                      </a:lnTo>
                      <a:cubicBezTo>
                        <a:pt x="837980" y="191785"/>
                        <a:pt x="603386" y="53083"/>
                        <a:pt x="504069" y="20548"/>
                      </a:cubicBezTo>
                      <a:cubicBezTo>
                        <a:pt x="404752" y="-11987"/>
                        <a:pt x="373930" y="17124"/>
                        <a:pt x="308860" y="30823"/>
                      </a:cubicBezTo>
                      <a:cubicBezTo>
                        <a:pt x="243790" y="44522"/>
                        <a:pt x="156460" y="80481"/>
                        <a:pt x="113651" y="102742"/>
                      </a:cubicBezTo>
                      <a:cubicBezTo>
                        <a:pt x="70842" y="125003"/>
                        <a:pt x="65706" y="121578"/>
                        <a:pt x="52007" y="164387"/>
                      </a:cubicBezTo>
                      <a:cubicBezTo>
                        <a:pt x="38308" y="207196"/>
                        <a:pt x="40020" y="282540"/>
                        <a:pt x="31458" y="359596"/>
                      </a:cubicBezTo>
                      <a:cubicBezTo>
                        <a:pt x="22896" y="436652"/>
                        <a:pt x="-4501" y="580490"/>
                        <a:pt x="636" y="626724"/>
                      </a:cubicBezTo>
                      <a:cubicBezTo>
                        <a:pt x="5773" y="672958"/>
                        <a:pt x="62281" y="636998"/>
                        <a:pt x="62281" y="636998"/>
                      </a:cubicBezTo>
                      <a:cubicBezTo>
                        <a:pt x="79404" y="640423"/>
                        <a:pt x="75979" y="650697"/>
                        <a:pt x="103377" y="647272"/>
                      </a:cubicBezTo>
                      <a:cubicBezTo>
                        <a:pt x="130775" y="643847"/>
                        <a:pt x="185570" y="625012"/>
                        <a:pt x="226667" y="616450"/>
                      </a:cubicBezTo>
                      <a:cubicBezTo>
                        <a:pt x="267764" y="607888"/>
                        <a:pt x="329409" y="580490"/>
                        <a:pt x="349957" y="595901"/>
                      </a:cubicBezTo>
                      <a:cubicBezTo>
                        <a:pt x="370505" y="611312"/>
                        <a:pt x="349957" y="708917"/>
                        <a:pt x="349957" y="708917"/>
                      </a:cubicBezTo>
                      <a:lnTo>
                        <a:pt x="349957" y="708917"/>
                      </a:lnTo>
                      <a:cubicBezTo>
                        <a:pt x="344820" y="732890"/>
                        <a:pt x="322560" y="808234"/>
                        <a:pt x="319135" y="852755"/>
                      </a:cubicBezTo>
                      <a:cubicBezTo>
                        <a:pt x="315710" y="897276"/>
                        <a:pt x="313998" y="953784"/>
                        <a:pt x="329409" y="976045"/>
                      </a:cubicBezTo>
                      <a:cubicBezTo>
                        <a:pt x="344820" y="998306"/>
                        <a:pt x="377355" y="979470"/>
                        <a:pt x="411602" y="986319"/>
                      </a:cubicBezTo>
                      <a:cubicBezTo>
                        <a:pt x="445849" y="993169"/>
                        <a:pt x="504069" y="1010293"/>
                        <a:pt x="534892" y="1017142"/>
                      </a:cubicBezTo>
                      <a:cubicBezTo>
                        <a:pt x="565714" y="1023992"/>
                        <a:pt x="594825" y="1018854"/>
                        <a:pt x="596537" y="1027416"/>
                      </a:cubicBezTo>
                      <a:cubicBezTo>
                        <a:pt x="598249" y="1035978"/>
                        <a:pt x="546878" y="1051389"/>
                        <a:pt x="545166" y="1068512"/>
                      </a:cubicBezTo>
                      <a:cubicBezTo>
                        <a:pt x="543454" y="1085636"/>
                        <a:pt x="586263" y="1130157"/>
                        <a:pt x="586263" y="1130157"/>
                      </a:cubicBezTo>
                      <a:cubicBezTo>
                        <a:pt x="591400" y="1147281"/>
                        <a:pt x="599962" y="1152418"/>
                        <a:pt x="575989" y="1171254"/>
                      </a:cubicBezTo>
                      <a:cubicBezTo>
                        <a:pt x="552016" y="1190090"/>
                        <a:pt x="442424" y="1243173"/>
                        <a:pt x="442424" y="1243173"/>
                      </a:cubicBezTo>
                      <a:cubicBezTo>
                        <a:pt x="413314" y="1253447"/>
                        <a:pt x="385917" y="1220913"/>
                        <a:pt x="401328" y="1232899"/>
                      </a:cubicBezTo>
                      <a:cubicBezTo>
                        <a:pt x="416739" y="1244885"/>
                        <a:pt x="498933" y="1301393"/>
                        <a:pt x="534892" y="1315092"/>
                      </a:cubicBezTo>
                      <a:cubicBezTo>
                        <a:pt x="570851" y="1328791"/>
                        <a:pt x="586263" y="1313380"/>
                        <a:pt x="617085" y="1315092"/>
                      </a:cubicBezTo>
                      <a:cubicBezTo>
                        <a:pt x="647907" y="1316804"/>
                        <a:pt x="689005" y="1325366"/>
                        <a:pt x="719827" y="1325366"/>
                      </a:cubicBezTo>
                      <a:cubicBezTo>
                        <a:pt x="750649" y="1325366"/>
                        <a:pt x="802020" y="1315092"/>
                        <a:pt x="802020" y="1315092"/>
                      </a:cubicBezTo>
                      <a:lnTo>
                        <a:pt x="802020" y="1315092"/>
                      </a:lnTo>
                      <a:cubicBezTo>
                        <a:pt x="820856" y="1321942"/>
                        <a:pt x="885926" y="1328791"/>
                        <a:pt x="915036" y="1356189"/>
                      </a:cubicBezTo>
                      <a:cubicBezTo>
                        <a:pt x="944146" y="1383587"/>
                        <a:pt x="920173" y="1472630"/>
                        <a:pt x="976681" y="1479479"/>
                      </a:cubicBezTo>
                      <a:cubicBezTo>
                        <a:pt x="1033189" y="1486328"/>
                        <a:pt x="1178739" y="1414410"/>
                        <a:pt x="1254083" y="1397286"/>
                      </a:cubicBezTo>
                      <a:cubicBezTo>
                        <a:pt x="1329427" y="1380162"/>
                        <a:pt x="1375661" y="1390436"/>
                        <a:pt x="1428744" y="1376737"/>
                      </a:cubicBezTo>
                      <a:cubicBezTo>
                        <a:pt x="1481827" y="1363038"/>
                        <a:pt x="1528061" y="1328791"/>
                        <a:pt x="1572582" y="1315092"/>
                      </a:cubicBezTo>
                      <a:cubicBezTo>
                        <a:pt x="1617103" y="1301393"/>
                        <a:pt x="1653063" y="1306531"/>
                        <a:pt x="1695872" y="1294544"/>
                      </a:cubicBezTo>
                      <a:cubicBezTo>
                        <a:pt x="1738681" y="1282557"/>
                        <a:pt x="1791764" y="1246598"/>
                        <a:pt x="1829436" y="1243173"/>
                      </a:cubicBezTo>
                      <a:cubicBezTo>
                        <a:pt x="1867108" y="1239748"/>
                        <a:pt x="1884231" y="1270571"/>
                        <a:pt x="1921903" y="1273996"/>
                      </a:cubicBezTo>
                      <a:cubicBezTo>
                        <a:pt x="1959575" y="1277421"/>
                        <a:pt x="2005808" y="1268858"/>
                        <a:pt x="2055467" y="1263721"/>
                      </a:cubicBezTo>
                      <a:cubicBezTo>
                        <a:pt x="2105126" y="1258584"/>
                        <a:pt x="2161634" y="1244885"/>
                        <a:pt x="2219854" y="1243173"/>
                      </a:cubicBezTo>
                      <a:cubicBezTo>
                        <a:pt x="2278074" y="1241461"/>
                        <a:pt x="2351706" y="1265434"/>
                        <a:pt x="2404789" y="1253447"/>
                      </a:cubicBezTo>
                      <a:cubicBezTo>
                        <a:pt x="2457872" y="1241460"/>
                        <a:pt x="2497256" y="1191802"/>
                        <a:pt x="2538353" y="1171254"/>
                      </a:cubicBezTo>
                      <a:cubicBezTo>
                        <a:pt x="2579449" y="1150706"/>
                        <a:pt x="2623970" y="1143856"/>
                        <a:pt x="2651368" y="1130157"/>
                      </a:cubicBezTo>
                      <a:cubicBezTo>
                        <a:pt x="2678766" y="1116458"/>
                        <a:pt x="2683903" y="1106184"/>
                        <a:pt x="2702739" y="1089061"/>
                      </a:cubicBezTo>
                      <a:cubicBezTo>
                        <a:pt x="2721575" y="1071938"/>
                        <a:pt x="2747260" y="1049677"/>
                        <a:pt x="2764384" y="1027416"/>
                      </a:cubicBezTo>
                      <a:cubicBezTo>
                        <a:pt x="2781508" y="1005155"/>
                        <a:pt x="2757535" y="970908"/>
                        <a:pt x="2805481" y="955497"/>
                      </a:cubicBezTo>
                      <a:cubicBezTo>
                        <a:pt x="2853427" y="940086"/>
                        <a:pt x="2964730" y="946934"/>
                        <a:pt x="3052060" y="934948"/>
                      </a:cubicBezTo>
                      <a:cubicBezTo>
                        <a:pt x="3139390" y="922962"/>
                        <a:pt x="3250694" y="893852"/>
                        <a:pt x="3329463" y="883578"/>
                      </a:cubicBezTo>
                      <a:cubicBezTo>
                        <a:pt x="3408232" y="873304"/>
                        <a:pt x="3463027" y="883577"/>
                        <a:pt x="3524672" y="873303"/>
                      </a:cubicBezTo>
                      <a:cubicBezTo>
                        <a:pt x="3586317" y="863029"/>
                        <a:pt x="3658236" y="837344"/>
                        <a:pt x="3699332" y="821933"/>
                      </a:cubicBezTo>
                      <a:cubicBezTo>
                        <a:pt x="3740428" y="806522"/>
                        <a:pt x="3764402" y="806521"/>
                        <a:pt x="3771251" y="780836"/>
                      </a:cubicBezTo>
                      <a:cubicBezTo>
                        <a:pt x="3778100" y="755151"/>
                        <a:pt x="3750703" y="702067"/>
                        <a:pt x="3740429" y="667820"/>
                      </a:cubicBezTo>
                      <a:cubicBezTo>
                        <a:pt x="3730155" y="633573"/>
                        <a:pt x="3690771" y="611313"/>
                        <a:pt x="3709607" y="575353"/>
                      </a:cubicBezTo>
                      <a:cubicBezTo>
                        <a:pt x="3728443" y="539393"/>
                        <a:pt x="3853445" y="452063"/>
                        <a:pt x="3853445" y="452063"/>
                      </a:cubicBezTo>
                      <a:cubicBezTo>
                        <a:pt x="3880843" y="424665"/>
                        <a:pt x="3867144" y="422953"/>
                        <a:pt x="3873993" y="410966"/>
                      </a:cubicBezTo>
                      <a:cubicBezTo>
                        <a:pt x="3880842" y="398980"/>
                        <a:pt x="3906528" y="404117"/>
                        <a:pt x="3894541" y="380144"/>
                      </a:cubicBezTo>
                      <a:cubicBezTo>
                        <a:pt x="3882554" y="356171"/>
                        <a:pt x="3817485" y="304800"/>
                        <a:pt x="3802074" y="267128"/>
                      </a:cubicBezTo>
                      <a:cubicBezTo>
                        <a:pt x="3786663" y="229456"/>
                        <a:pt x="3822622" y="172948"/>
                        <a:pt x="3802074" y="154112"/>
                      </a:cubicBezTo>
                      <a:cubicBezTo>
                        <a:pt x="3781526" y="135276"/>
                        <a:pt x="3713031" y="155824"/>
                        <a:pt x="3678784" y="154112"/>
                      </a:cubicBezTo>
                      <a:cubicBezTo>
                        <a:pt x="3644537" y="152400"/>
                        <a:pt x="3632550" y="152400"/>
                        <a:pt x="3596591" y="143838"/>
                      </a:cubicBezTo>
                      <a:cubicBezTo>
                        <a:pt x="3560632" y="135276"/>
                        <a:pt x="3510973" y="123290"/>
                        <a:pt x="3463027" y="102742"/>
                      </a:cubicBezTo>
                      <a:cubicBezTo>
                        <a:pt x="3415081" y="82194"/>
                        <a:pt x="3363709" y="34247"/>
                        <a:pt x="3308914" y="20548"/>
                      </a:cubicBezTo>
                      <a:cubicBezTo>
                        <a:pt x="3254119" y="6849"/>
                        <a:pt x="3284941" y="23973"/>
                        <a:pt x="3165076" y="20548"/>
                      </a:cubicBezTo>
                      <a:close/>
                    </a:path>
                  </a:pathLst>
                </a:custGeom>
                <a:grp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1" name="Freeform: Shape 190">
                  <a:extLst>
                    <a:ext uri="{FF2B5EF4-FFF2-40B4-BE49-F238E27FC236}">
                      <a16:creationId xmlns:a16="http://schemas.microsoft.com/office/drawing/2014/main" id="{A707D533-56C8-73ED-9A4C-D1EE7EBC7522}"/>
                    </a:ext>
                  </a:extLst>
                </p:cNvPr>
                <p:cNvSpPr/>
                <p:nvPr/>
              </p:nvSpPr>
              <p:spPr>
                <a:xfrm>
                  <a:off x="5093780" y="1811446"/>
                  <a:ext cx="3339691" cy="2172537"/>
                </a:xfrm>
                <a:custGeom>
                  <a:avLst/>
                  <a:gdLst>
                    <a:gd name="connsiteX0" fmla="*/ 786982 w 3339691"/>
                    <a:gd name="connsiteY0" fmla="*/ 450719 h 2172537"/>
                    <a:gd name="connsiteX1" fmla="*/ 1051335 w 3339691"/>
                    <a:gd name="connsiteY1" fmla="*/ 359712 h 2172537"/>
                    <a:gd name="connsiteX2" fmla="*/ 1198679 w 3339691"/>
                    <a:gd name="connsiteY2" fmla="*/ 355379 h 2172537"/>
                    <a:gd name="connsiteX3" fmla="*/ 1376358 w 3339691"/>
                    <a:gd name="connsiteY3" fmla="*/ 273039 h 2172537"/>
                    <a:gd name="connsiteX4" fmla="*/ 1467365 w 3339691"/>
                    <a:gd name="connsiteY4" fmla="*/ 268706 h 2172537"/>
                    <a:gd name="connsiteX5" fmla="*/ 1614709 w 3339691"/>
                    <a:gd name="connsiteY5" fmla="*/ 212368 h 2172537"/>
                    <a:gd name="connsiteX6" fmla="*/ 1723050 w 3339691"/>
                    <a:gd name="connsiteY6" fmla="*/ 247037 h 2172537"/>
                    <a:gd name="connsiteX7" fmla="*/ 2000404 w 3339691"/>
                    <a:gd name="connsiteY7" fmla="*/ 216702 h 2172537"/>
                    <a:gd name="connsiteX8" fmla="*/ 2156415 w 3339691"/>
                    <a:gd name="connsiteY8" fmla="*/ 234036 h 2172537"/>
                    <a:gd name="connsiteX9" fmla="*/ 2321094 w 3339691"/>
                    <a:gd name="connsiteY9" fmla="*/ 156031 h 2172537"/>
                    <a:gd name="connsiteX10" fmla="*/ 2425102 w 3339691"/>
                    <a:gd name="connsiteY10" fmla="*/ 104027 h 2172537"/>
                    <a:gd name="connsiteX11" fmla="*/ 2555111 w 3339691"/>
                    <a:gd name="connsiteY11" fmla="*/ 19 h 2172537"/>
                    <a:gd name="connsiteX12" fmla="*/ 2715456 w 3339691"/>
                    <a:gd name="connsiteY12" fmla="*/ 112694 h 2172537"/>
                    <a:gd name="connsiteX13" fmla="*/ 2780461 w 3339691"/>
                    <a:gd name="connsiteY13" fmla="*/ 177699 h 2172537"/>
                    <a:gd name="connsiteX14" fmla="*/ 2802129 w 3339691"/>
                    <a:gd name="connsiteY14" fmla="*/ 312042 h 2172537"/>
                    <a:gd name="connsiteX15" fmla="*/ 2875801 w 3339691"/>
                    <a:gd name="connsiteY15" fmla="*/ 385714 h 2172537"/>
                    <a:gd name="connsiteX16" fmla="*/ 2940806 w 3339691"/>
                    <a:gd name="connsiteY16" fmla="*/ 416050 h 2172537"/>
                    <a:gd name="connsiteX17" fmla="*/ 2992810 w 3339691"/>
                    <a:gd name="connsiteY17" fmla="*/ 758408 h 2172537"/>
                    <a:gd name="connsiteX18" fmla="*/ 3005811 w 3339691"/>
                    <a:gd name="connsiteY18" fmla="*/ 801745 h 2172537"/>
                    <a:gd name="connsiteX19" fmla="*/ 2962474 w 3339691"/>
                    <a:gd name="connsiteY19" fmla="*/ 832080 h 2172537"/>
                    <a:gd name="connsiteX20" fmla="*/ 3079483 w 3339691"/>
                    <a:gd name="connsiteY20" fmla="*/ 892751 h 2172537"/>
                    <a:gd name="connsiteX21" fmla="*/ 3179156 w 3339691"/>
                    <a:gd name="connsiteY21" fmla="*/ 1022761 h 2172537"/>
                    <a:gd name="connsiteX22" fmla="*/ 3118485 w 3339691"/>
                    <a:gd name="connsiteY22" fmla="*/ 1187439 h 2172537"/>
                    <a:gd name="connsiteX23" fmla="*/ 3339502 w 3339691"/>
                    <a:gd name="connsiteY23" fmla="*/ 1339117 h 2172537"/>
                    <a:gd name="connsiteX24" fmla="*/ 3075149 w 3339691"/>
                    <a:gd name="connsiteY24" fmla="*/ 1430124 h 2172537"/>
                    <a:gd name="connsiteX25" fmla="*/ 2854133 w 3339691"/>
                    <a:gd name="connsiteY25" fmla="*/ 1599136 h 2172537"/>
                    <a:gd name="connsiteX26" fmla="*/ 2854133 w 3339691"/>
                    <a:gd name="connsiteY26" fmla="*/ 1629472 h 2172537"/>
                    <a:gd name="connsiteX27" fmla="*/ 2758793 w 3339691"/>
                    <a:gd name="connsiteY27" fmla="*/ 1655473 h 2172537"/>
                    <a:gd name="connsiteX28" fmla="*/ 2490106 w 3339691"/>
                    <a:gd name="connsiteY28" fmla="*/ 1733479 h 2172537"/>
                    <a:gd name="connsiteX29" fmla="*/ 2191084 w 3339691"/>
                    <a:gd name="connsiteY29" fmla="*/ 1937161 h 2172537"/>
                    <a:gd name="connsiteX30" fmla="*/ 2251756 w 3339691"/>
                    <a:gd name="connsiteY30" fmla="*/ 1867822 h 2172537"/>
                    <a:gd name="connsiteX31" fmla="*/ 2191084 w 3339691"/>
                    <a:gd name="connsiteY31" fmla="*/ 1937161 h 2172537"/>
                    <a:gd name="connsiteX32" fmla="*/ 2000404 w 3339691"/>
                    <a:gd name="connsiteY32" fmla="*/ 1837487 h 2172537"/>
                    <a:gd name="connsiteX33" fmla="*/ 1532370 w 3339691"/>
                    <a:gd name="connsiteY33" fmla="*/ 2106173 h 2172537"/>
                    <a:gd name="connsiteX34" fmla="*/ 1380692 w 3339691"/>
                    <a:gd name="connsiteY34" fmla="*/ 2166844 h 2172537"/>
                    <a:gd name="connsiteX35" fmla="*/ 1177011 w 3339691"/>
                    <a:gd name="connsiteY35" fmla="*/ 2158177 h 2172537"/>
                    <a:gd name="connsiteX36" fmla="*/ 1294019 w 3339691"/>
                    <a:gd name="connsiteY36" fmla="*/ 2062836 h 2172537"/>
                    <a:gd name="connsiteX37" fmla="*/ 1207346 w 3339691"/>
                    <a:gd name="connsiteY37" fmla="*/ 1772482 h 2172537"/>
                    <a:gd name="connsiteX38" fmla="*/ 1073003 w 3339691"/>
                    <a:gd name="connsiteY38" fmla="*/ 1772482 h 2172537"/>
                    <a:gd name="connsiteX39" fmla="*/ 1034000 w 3339691"/>
                    <a:gd name="connsiteY39" fmla="*/ 1590469 h 2172537"/>
                    <a:gd name="connsiteX40" fmla="*/ 821651 w 3339691"/>
                    <a:gd name="connsiteY40" fmla="*/ 1594802 h 2172537"/>
                    <a:gd name="connsiteX41" fmla="*/ 721977 w 3339691"/>
                    <a:gd name="connsiteY41" fmla="*/ 1482127 h 2172537"/>
                    <a:gd name="connsiteX42" fmla="*/ 769647 w 3339691"/>
                    <a:gd name="connsiteY42" fmla="*/ 1343451 h 2172537"/>
                    <a:gd name="connsiteX43" fmla="*/ 604969 w 3339691"/>
                    <a:gd name="connsiteY43" fmla="*/ 1356452 h 2172537"/>
                    <a:gd name="connsiteX44" fmla="*/ 500961 w 3339691"/>
                    <a:gd name="connsiteY44" fmla="*/ 1616471 h 2172537"/>
                    <a:gd name="connsiteX45" fmla="*/ 37261 w 3339691"/>
                    <a:gd name="connsiteY45" fmla="*/ 1438791 h 2172537"/>
                    <a:gd name="connsiteX46" fmla="*/ 41594 w 3339691"/>
                    <a:gd name="connsiteY46" fmla="*/ 1430124 h 2172537"/>
                    <a:gd name="connsiteX47" fmla="*/ 149936 w 3339691"/>
                    <a:gd name="connsiteY47" fmla="*/ 1252444 h 2172537"/>
                    <a:gd name="connsiteX48" fmla="*/ 167270 w 3339691"/>
                    <a:gd name="connsiteY48" fmla="*/ 1170105 h 2172537"/>
                    <a:gd name="connsiteX49" fmla="*/ 115266 w 3339691"/>
                    <a:gd name="connsiteY49" fmla="*/ 1035762 h 2172537"/>
                    <a:gd name="connsiteX50" fmla="*/ 184605 w 3339691"/>
                    <a:gd name="connsiteY50" fmla="*/ 862416 h 2172537"/>
                    <a:gd name="connsiteX51" fmla="*/ 882322 w 3339691"/>
                    <a:gd name="connsiteY51" fmla="*/ 645733 h 2172537"/>
                    <a:gd name="connsiteX52" fmla="*/ 708976 w 3339691"/>
                    <a:gd name="connsiteY52" fmla="*/ 689070 h 2172537"/>
                    <a:gd name="connsiteX53" fmla="*/ 895323 w 3339691"/>
                    <a:gd name="connsiteY53" fmla="*/ 645733 h 2172537"/>
                    <a:gd name="connsiteX54" fmla="*/ 786982 w 3339691"/>
                    <a:gd name="connsiteY54" fmla="*/ 450719 h 217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39691" h="2172537">
                      <a:moveTo>
                        <a:pt x="786982" y="450719"/>
                      </a:moveTo>
                      <a:cubicBezTo>
                        <a:pt x="812984" y="403049"/>
                        <a:pt x="982719" y="375602"/>
                        <a:pt x="1051335" y="359712"/>
                      </a:cubicBezTo>
                      <a:cubicBezTo>
                        <a:pt x="1119951" y="343822"/>
                        <a:pt x="1144509" y="369824"/>
                        <a:pt x="1198679" y="355379"/>
                      </a:cubicBezTo>
                      <a:cubicBezTo>
                        <a:pt x="1252849" y="340934"/>
                        <a:pt x="1331577" y="287484"/>
                        <a:pt x="1376358" y="273039"/>
                      </a:cubicBezTo>
                      <a:cubicBezTo>
                        <a:pt x="1421139" y="258594"/>
                        <a:pt x="1427640" y="278818"/>
                        <a:pt x="1467365" y="268706"/>
                      </a:cubicBezTo>
                      <a:cubicBezTo>
                        <a:pt x="1507090" y="258594"/>
                        <a:pt x="1572095" y="215979"/>
                        <a:pt x="1614709" y="212368"/>
                      </a:cubicBezTo>
                      <a:cubicBezTo>
                        <a:pt x="1657323" y="208757"/>
                        <a:pt x="1658768" y="246315"/>
                        <a:pt x="1723050" y="247037"/>
                      </a:cubicBezTo>
                      <a:cubicBezTo>
                        <a:pt x="1787332" y="247759"/>
                        <a:pt x="1928177" y="218869"/>
                        <a:pt x="2000404" y="216702"/>
                      </a:cubicBezTo>
                      <a:cubicBezTo>
                        <a:pt x="2072631" y="214535"/>
                        <a:pt x="2102967" y="244148"/>
                        <a:pt x="2156415" y="234036"/>
                      </a:cubicBezTo>
                      <a:cubicBezTo>
                        <a:pt x="2209863" y="223924"/>
                        <a:pt x="2276313" y="177699"/>
                        <a:pt x="2321094" y="156031"/>
                      </a:cubicBezTo>
                      <a:cubicBezTo>
                        <a:pt x="2365875" y="134363"/>
                        <a:pt x="2386099" y="130029"/>
                        <a:pt x="2425102" y="104027"/>
                      </a:cubicBezTo>
                      <a:cubicBezTo>
                        <a:pt x="2464105" y="78025"/>
                        <a:pt x="2506719" y="-1425"/>
                        <a:pt x="2555111" y="19"/>
                      </a:cubicBezTo>
                      <a:cubicBezTo>
                        <a:pt x="2603503" y="1463"/>
                        <a:pt x="2677898" y="83081"/>
                        <a:pt x="2715456" y="112694"/>
                      </a:cubicBezTo>
                      <a:cubicBezTo>
                        <a:pt x="2753014" y="142307"/>
                        <a:pt x="2766016" y="144474"/>
                        <a:pt x="2780461" y="177699"/>
                      </a:cubicBezTo>
                      <a:cubicBezTo>
                        <a:pt x="2794907" y="210924"/>
                        <a:pt x="2786239" y="277373"/>
                        <a:pt x="2802129" y="312042"/>
                      </a:cubicBezTo>
                      <a:cubicBezTo>
                        <a:pt x="2818019" y="346711"/>
                        <a:pt x="2852688" y="368379"/>
                        <a:pt x="2875801" y="385714"/>
                      </a:cubicBezTo>
                      <a:cubicBezTo>
                        <a:pt x="2898914" y="403049"/>
                        <a:pt x="2921305" y="353934"/>
                        <a:pt x="2940806" y="416050"/>
                      </a:cubicBezTo>
                      <a:cubicBezTo>
                        <a:pt x="2960308" y="478166"/>
                        <a:pt x="2981976" y="694126"/>
                        <a:pt x="2992810" y="758408"/>
                      </a:cubicBezTo>
                      <a:cubicBezTo>
                        <a:pt x="3003644" y="822691"/>
                        <a:pt x="3010867" y="789466"/>
                        <a:pt x="3005811" y="801745"/>
                      </a:cubicBezTo>
                      <a:cubicBezTo>
                        <a:pt x="3000755" y="814024"/>
                        <a:pt x="2950195" y="816912"/>
                        <a:pt x="2962474" y="832080"/>
                      </a:cubicBezTo>
                      <a:cubicBezTo>
                        <a:pt x="2974753" y="847248"/>
                        <a:pt x="3043369" y="860971"/>
                        <a:pt x="3079483" y="892751"/>
                      </a:cubicBezTo>
                      <a:cubicBezTo>
                        <a:pt x="3115597" y="924531"/>
                        <a:pt x="3172656" y="973647"/>
                        <a:pt x="3179156" y="1022761"/>
                      </a:cubicBezTo>
                      <a:cubicBezTo>
                        <a:pt x="3185656" y="1071875"/>
                        <a:pt x="3091761" y="1134713"/>
                        <a:pt x="3118485" y="1187439"/>
                      </a:cubicBezTo>
                      <a:cubicBezTo>
                        <a:pt x="3145209" y="1240165"/>
                        <a:pt x="3346725" y="1298670"/>
                        <a:pt x="3339502" y="1339117"/>
                      </a:cubicBezTo>
                      <a:cubicBezTo>
                        <a:pt x="3332279" y="1379564"/>
                        <a:pt x="3156044" y="1386788"/>
                        <a:pt x="3075149" y="1430124"/>
                      </a:cubicBezTo>
                      <a:cubicBezTo>
                        <a:pt x="2994254" y="1473461"/>
                        <a:pt x="2890969" y="1565911"/>
                        <a:pt x="2854133" y="1599136"/>
                      </a:cubicBezTo>
                      <a:cubicBezTo>
                        <a:pt x="2817297" y="1632361"/>
                        <a:pt x="2870023" y="1620083"/>
                        <a:pt x="2854133" y="1629472"/>
                      </a:cubicBezTo>
                      <a:cubicBezTo>
                        <a:pt x="2838243" y="1638861"/>
                        <a:pt x="2758793" y="1655473"/>
                        <a:pt x="2758793" y="1655473"/>
                      </a:cubicBezTo>
                      <a:cubicBezTo>
                        <a:pt x="2698122" y="1672807"/>
                        <a:pt x="2584724" y="1686531"/>
                        <a:pt x="2490106" y="1733479"/>
                      </a:cubicBezTo>
                      <a:cubicBezTo>
                        <a:pt x="2395488" y="1780427"/>
                        <a:pt x="2230809" y="1914771"/>
                        <a:pt x="2191084" y="1937161"/>
                      </a:cubicBezTo>
                      <a:cubicBezTo>
                        <a:pt x="2151359" y="1959552"/>
                        <a:pt x="2251756" y="1867822"/>
                        <a:pt x="2251756" y="1867822"/>
                      </a:cubicBezTo>
                      <a:cubicBezTo>
                        <a:pt x="2251756" y="1867822"/>
                        <a:pt x="2232976" y="1942217"/>
                        <a:pt x="2191084" y="1937161"/>
                      </a:cubicBezTo>
                      <a:cubicBezTo>
                        <a:pt x="2149192" y="1932105"/>
                        <a:pt x="2110190" y="1809318"/>
                        <a:pt x="2000404" y="1837487"/>
                      </a:cubicBezTo>
                      <a:cubicBezTo>
                        <a:pt x="1890618" y="1865656"/>
                        <a:pt x="1635655" y="2051280"/>
                        <a:pt x="1532370" y="2106173"/>
                      </a:cubicBezTo>
                      <a:cubicBezTo>
                        <a:pt x="1429085" y="2161066"/>
                        <a:pt x="1439918" y="2158177"/>
                        <a:pt x="1380692" y="2166844"/>
                      </a:cubicBezTo>
                      <a:cubicBezTo>
                        <a:pt x="1321466" y="2175511"/>
                        <a:pt x="1191456" y="2175512"/>
                        <a:pt x="1177011" y="2158177"/>
                      </a:cubicBezTo>
                      <a:cubicBezTo>
                        <a:pt x="1162566" y="2140842"/>
                        <a:pt x="1288963" y="2127118"/>
                        <a:pt x="1294019" y="2062836"/>
                      </a:cubicBezTo>
                      <a:cubicBezTo>
                        <a:pt x="1299075" y="1998554"/>
                        <a:pt x="1244182" y="1820874"/>
                        <a:pt x="1207346" y="1772482"/>
                      </a:cubicBezTo>
                      <a:cubicBezTo>
                        <a:pt x="1170510" y="1724090"/>
                        <a:pt x="1101894" y="1802817"/>
                        <a:pt x="1073003" y="1772482"/>
                      </a:cubicBezTo>
                      <a:cubicBezTo>
                        <a:pt x="1044112" y="1742147"/>
                        <a:pt x="1075892" y="1620082"/>
                        <a:pt x="1034000" y="1590469"/>
                      </a:cubicBezTo>
                      <a:cubicBezTo>
                        <a:pt x="992108" y="1560856"/>
                        <a:pt x="873655" y="1612859"/>
                        <a:pt x="821651" y="1594802"/>
                      </a:cubicBezTo>
                      <a:cubicBezTo>
                        <a:pt x="769647" y="1576745"/>
                        <a:pt x="730644" y="1524019"/>
                        <a:pt x="721977" y="1482127"/>
                      </a:cubicBezTo>
                      <a:cubicBezTo>
                        <a:pt x="713310" y="1440235"/>
                        <a:pt x="789148" y="1364397"/>
                        <a:pt x="769647" y="1343451"/>
                      </a:cubicBezTo>
                      <a:cubicBezTo>
                        <a:pt x="750146" y="1322505"/>
                        <a:pt x="649750" y="1310949"/>
                        <a:pt x="604969" y="1356452"/>
                      </a:cubicBezTo>
                      <a:cubicBezTo>
                        <a:pt x="560188" y="1401955"/>
                        <a:pt x="595579" y="1602748"/>
                        <a:pt x="500961" y="1616471"/>
                      </a:cubicBezTo>
                      <a:cubicBezTo>
                        <a:pt x="406343" y="1630194"/>
                        <a:pt x="113822" y="1469849"/>
                        <a:pt x="37261" y="1438791"/>
                      </a:cubicBezTo>
                      <a:cubicBezTo>
                        <a:pt x="-39300" y="1407733"/>
                        <a:pt x="22815" y="1461182"/>
                        <a:pt x="41594" y="1430124"/>
                      </a:cubicBezTo>
                      <a:cubicBezTo>
                        <a:pt x="60373" y="1399066"/>
                        <a:pt x="128990" y="1295780"/>
                        <a:pt x="149936" y="1252444"/>
                      </a:cubicBezTo>
                      <a:cubicBezTo>
                        <a:pt x="170882" y="1209108"/>
                        <a:pt x="173048" y="1206219"/>
                        <a:pt x="167270" y="1170105"/>
                      </a:cubicBezTo>
                      <a:cubicBezTo>
                        <a:pt x="161492" y="1133991"/>
                        <a:pt x="112377" y="1087043"/>
                        <a:pt x="115266" y="1035762"/>
                      </a:cubicBezTo>
                      <a:cubicBezTo>
                        <a:pt x="118155" y="984481"/>
                        <a:pt x="56762" y="927421"/>
                        <a:pt x="184605" y="862416"/>
                      </a:cubicBezTo>
                      <a:cubicBezTo>
                        <a:pt x="312448" y="797411"/>
                        <a:pt x="794927" y="674624"/>
                        <a:pt x="882322" y="645733"/>
                      </a:cubicBezTo>
                      <a:cubicBezTo>
                        <a:pt x="969717" y="616842"/>
                        <a:pt x="706809" y="689070"/>
                        <a:pt x="708976" y="689070"/>
                      </a:cubicBezTo>
                      <a:cubicBezTo>
                        <a:pt x="711143" y="689070"/>
                        <a:pt x="883767" y="679680"/>
                        <a:pt x="895323" y="645733"/>
                      </a:cubicBezTo>
                      <a:cubicBezTo>
                        <a:pt x="906880" y="611786"/>
                        <a:pt x="760980" y="498389"/>
                        <a:pt x="786982" y="450719"/>
                      </a:cubicBezTo>
                      <a:close/>
                    </a:path>
                  </a:pathLst>
                </a:custGeom>
                <a:grp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149" name="Freeform: Shape 148">
                <a:extLst>
                  <a:ext uri="{FF2B5EF4-FFF2-40B4-BE49-F238E27FC236}">
                    <a16:creationId xmlns:a16="http://schemas.microsoft.com/office/drawing/2014/main" id="{DE5B85AF-5DE2-EA32-195B-4E800073B1B0}"/>
                  </a:ext>
                </a:extLst>
              </p:cNvPr>
              <p:cNvSpPr/>
              <p:nvPr/>
            </p:nvSpPr>
            <p:spPr>
              <a:xfrm>
                <a:off x="4271381" y="636104"/>
                <a:ext cx="1513364" cy="1086022"/>
              </a:xfrm>
              <a:custGeom>
                <a:avLst/>
                <a:gdLst>
                  <a:gd name="connsiteX0" fmla="*/ 577 w 3566233"/>
                  <a:gd name="connsiteY0" fmla="*/ 1329549 h 1923408"/>
                  <a:gd name="connsiteX1" fmla="*/ 61248 w 3566233"/>
                  <a:gd name="connsiteY1" fmla="*/ 1290547 h 1923408"/>
                  <a:gd name="connsiteX2" fmla="*/ 30912 w 3566233"/>
                  <a:gd name="connsiteY2" fmla="*/ 1199540 h 1923408"/>
                  <a:gd name="connsiteX3" fmla="*/ 74249 w 3566233"/>
                  <a:gd name="connsiteY3" fmla="*/ 1147536 h 1923408"/>
                  <a:gd name="connsiteX4" fmla="*/ 17911 w 3566233"/>
                  <a:gd name="connsiteY4" fmla="*/ 1082531 h 1923408"/>
                  <a:gd name="connsiteX5" fmla="*/ 65581 w 3566233"/>
                  <a:gd name="connsiteY5" fmla="*/ 991525 h 1923408"/>
                  <a:gd name="connsiteX6" fmla="*/ 39580 w 3566233"/>
                  <a:gd name="connsiteY6" fmla="*/ 839847 h 1923408"/>
                  <a:gd name="connsiteX7" fmla="*/ 269263 w 3566233"/>
                  <a:gd name="connsiteY7" fmla="*/ 696837 h 1923408"/>
                  <a:gd name="connsiteX8" fmla="*/ 403606 w 3566233"/>
                  <a:gd name="connsiteY8" fmla="*/ 532158 h 1923408"/>
                  <a:gd name="connsiteX9" fmla="*/ 429608 w 3566233"/>
                  <a:gd name="connsiteY9" fmla="*/ 397815 h 1923408"/>
                  <a:gd name="connsiteX10" fmla="*/ 429608 w 3566233"/>
                  <a:gd name="connsiteY10" fmla="*/ 254804 h 1923408"/>
                  <a:gd name="connsiteX11" fmla="*/ 485945 w 3566233"/>
                  <a:gd name="connsiteY11" fmla="*/ 267805 h 1923408"/>
                  <a:gd name="connsiteX12" fmla="*/ 676626 w 3566233"/>
                  <a:gd name="connsiteY12" fmla="*/ 120461 h 1923408"/>
                  <a:gd name="connsiteX13" fmla="*/ 971314 w 3566233"/>
                  <a:gd name="connsiteY13" fmla="*/ 68458 h 1923408"/>
                  <a:gd name="connsiteX14" fmla="*/ 1036319 w 3566233"/>
                  <a:gd name="connsiteY14" fmla="*/ 103127 h 1923408"/>
                  <a:gd name="connsiteX15" fmla="*/ 1292004 w 3566233"/>
                  <a:gd name="connsiteY15" fmla="*/ 81458 h 1923408"/>
                  <a:gd name="connsiteX16" fmla="*/ 1361343 w 3566233"/>
                  <a:gd name="connsiteY16" fmla="*/ 29455 h 1923408"/>
                  <a:gd name="connsiteX17" fmla="*/ 1478351 w 3566233"/>
                  <a:gd name="connsiteY17" fmla="*/ 7786 h 1923408"/>
                  <a:gd name="connsiteX18" fmla="*/ 1972387 w 3566233"/>
                  <a:gd name="connsiteY18" fmla="*/ 163798 h 1923408"/>
                  <a:gd name="connsiteX19" fmla="*/ 1842378 w 3566233"/>
                  <a:gd name="connsiteY19" fmla="*/ 116128 h 1923408"/>
                  <a:gd name="connsiteX20" fmla="*/ 1981054 w 3566233"/>
                  <a:gd name="connsiteY20" fmla="*/ 163798 h 1923408"/>
                  <a:gd name="connsiteX21" fmla="*/ 2054726 w 3566233"/>
                  <a:gd name="connsiteY21" fmla="*/ 124795 h 1923408"/>
                  <a:gd name="connsiteX22" fmla="*/ 2154400 w 3566233"/>
                  <a:gd name="connsiteY22" fmla="*/ 181132 h 1923408"/>
                  <a:gd name="connsiteX23" fmla="*/ 2423087 w 3566233"/>
                  <a:gd name="connsiteY23" fmla="*/ 358812 h 1923408"/>
                  <a:gd name="connsiteX24" fmla="*/ 2574764 w 3566233"/>
                  <a:gd name="connsiteY24" fmla="*/ 540825 h 1923408"/>
                  <a:gd name="connsiteX25" fmla="*/ 2661437 w 3566233"/>
                  <a:gd name="connsiteY25" fmla="*/ 545159 h 1923408"/>
                  <a:gd name="connsiteX26" fmla="*/ 2726442 w 3566233"/>
                  <a:gd name="connsiteY26" fmla="*/ 536492 h 1923408"/>
                  <a:gd name="connsiteX27" fmla="*/ 2804448 w 3566233"/>
                  <a:gd name="connsiteY27" fmla="*/ 467153 h 1923408"/>
                  <a:gd name="connsiteX28" fmla="*/ 2912789 w 3566233"/>
                  <a:gd name="connsiteY28" fmla="*/ 493155 h 1923408"/>
                  <a:gd name="connsiteX29" fmla="*/ 3029798 w 3566233"/>
                  <a:gd name="connsiteY29" fmla="*/ 449819 h 1923408"/>
                  <a:gd name="connsiteX30" fmla="*/ 3008129 w 3566233"/>
                  <a:gd name="connsiteY30" fmla="*/ 584162 h 1923408"/>
                  <a:gd name="connsiteX31" fmla="*/ 2977794 w 3566233"/>
                  <a:gd name="connsiteY31" fmla="*/ 787843 h 1923408"/>
                  <a:gd name="connsiteX32" fmla="*/ 2982127 w 3566233"/>
                  <a:gd name="connsiteY32" fmla="*/ 961189 h 1923408"/>
                  <a:gd name="connsiteX33" fmla="*/ 3029798 w 3566233"/>
                  <a:gd name="connsiteY33" fmla="*/ 948188 h 1923408"/>
                  <a:gd name="connsiteX34" fmla="*/ 3103470 w 3566233"/>
                  <a:gd name="connsiteY34" fmla="*/ 961189 h 1923408"/>
                  <a:gd name="connsiteX35" fmla="*/ 3315818 w 3566233"/>
                  <a:gd name="connsiteY35" fmla="*/ 913519 h 1923408"/>
                  <a:gd name="connsiteX36" fmla="*/ 3324486 w 3566233"/>
                  <a:gd name="connsiteY36" fmla="*/ 974190 h 1923408"/>
                  <a:gd name="connsiteX37" fmla="*/ 3289816 w 3566233"/>
                  <a:gd name="connsiteY37" fmla="*/ 1130202 h 1923408"/>
                  <a:gd name="connsiteX38" fmla="*/ 3289816 w 3566233"/>
                  <a:gd name="connsiteY38" fmla="*/ 1277546 h 1923408"/>
                  <a:gd name="connsiteX39" fmla="*/ 3328819 w 3566233"/>
                  <a:gd name="connsiteY39" fmla="*/ 1316549 h 1923408"/>
                  <a:gd name="connsiteX40" fmla="*/ 3389490 w 3566233"/>
                  <a:gd name="connsiteY40" fmla="*/ 1299214 h 1923408"/>
                  <a:gd name="connsiteX41" fmla="*/ 3558503 w 3566233"/>
                  <a:gd name="connsiteY41" fmla="*/ 1333883 h 1923408"/>
                  <a:gd name="connsiteX42" fmla="*/ 3510833 w 3566233"/>
                  <a:gd name="connsiteY42" fmla="*/ 1377220 h 1923408"/>
                  <a:gd name="connsiteX43" fmla="*/ 3562836 w 3566233"/>
                  <a:gd name="connsiteY43" fmla="*/ 1463893 h 1923408"/>
                  <a:gd name="connsiteX44" fmla="*/ 3393824 w 3566233"/>
                  <a:gd name="connsiteY44" fmla="*/ 1554899 h 1923408"/>
                  <a:gd name="connsiteX45" fmla="*/ 3250814 w 3566233"/>
                  <a:gd name="connsiteY45" fmla="*/ 1546232 h 1923408"/>
                  <a:gd name="connsiteX46" fmla="*/ 2973460 w 3566233"/>
                  <a:gd name="connsiteY46" fmla="*/ 1598236 h 1923408"/>
                  <a:gd name="connsiteX47" fmla="*/ 2691773 w 3566233"/>
                  <a:gd name="connsiteY47" fmla="*/ 1450892 h 1923408"/>
                  <a:gd name="connsiteX48" fmla="*/ 2366749 w 3566233"/>
                  <a:gd name="connsiteY48" fmla="*/ 1078198 h 1923408"/>
                  <a:gd name="connsiteX49" fmla="*/ 2037392 w 3566233"/>
                  <a:gd name="connsiteY49" fmla="*/ 948188 h 1923408"/>
                  <a:gd name="connsiteX50" fmla="*/ 2132732 w 3566233"/>
                  <a:gd name="connsiteY50" fmla="*/ 974190 h 1923408"/>
                  <a:gd name="connsiteX51" fmla="*/ 2041726 w 3566233"/>
                  <a:gd name="connsiteY51" fmla="*/ 948188 h 1923408"/>
                  <a:gd name="connsiteX52" fmla="*/ 1729703 w 3566233"/>
                  <a:gd name="connsiteY52" fmla="*/ 1160537 h 1923408"/>
                  <a:gd name="connsiteX53" fmla="*/ 1422014 w 3566233"/>
                  <a:gd name="connsiteY53" fmla="*/ 1147536 h 1923408"/>
                  <a:gd name="connsiteX54" fmla="*/ 1287671 w 3566233"/>
                  <a:gd name="connsiteY54" fmla="*/ 1403221 h 1923408"/>
                  <a:gd name="connsiteX55" fmla="*/ 1374344 w 3566233"/>
                  <a:gd name="connsiteY55" fmla="*/ 1654573 h 1923408"/>
                  <a:gd name="connsiteX56" fmla="*/ 953980 w 3566233"/>
                  <a:gd name="connsiteY56" fmla="*/ 1923259 h 1923408"/>
                  <a:gd name="connsiteX57" fmla="*/ 1122992 w 3566233"/>
                  <a:gd name="connsiteY57" fmla="*/ 1814918 h 1923408"/>
                  <a:gd name="connsiteX58" fmla="*/ 940979 w 3566233"/>
                  <a:gd name="connsiteY58" fmla="*/ 1923259 h 1923408"/>
                  <a:gd name="connsiteX59" fmla="*/ 871640 w 3566233"/>
                  <a:gd name="connsiteY59" fmla="*/ 1836586 h 1923408"/>
                  <a:gd name="connsiteX60" fmla="*/ 763299 w 3566233"/>
                  <a:gd name="connsiteY60" fmla="*/ 1758581 h 1923408"/>
                  <a:gd name="connsiteX61" fmla="*/ 715629 w 3566233"/>
                  <a:gd name="connsiteY61" fmla="*/ 1693576 h 1923408"/>
                  <a:gd name="connsiteX62" fmla="*/ 581286 w 3566233"/>
                  <a:gd name="connsiteY62" fmla="*/ 1637239 h 1923408"/>
                  <a:gd name="connsiteX63" fmla="*/ 451276 w 3566233"/>
                  <a:gd name="connsiteY63" fmla="*/ 1563567 h 1923408"/>
                  <a:gd name="connsiteX64" fmla="*/ 277930 w 3566233"/>
                  <a:gd name="connsiteY64" fmla="*/ 1485561 h 1923408"/>
                  <a:gd name="connsiteX65" fmla="*/ 104584 w 3566233"/>
                  <a:gd name="connsiteY65" fmla="*/ 1377220 h 1923408"/>
                  <a:gd name="connsiteX66" fmla="*/ 577 w 3566233"/>
                  <a:gd name="connsiteY66" fmla="*/ 1329549 h 192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566233" h="1923408">
                    <a:moveTo>
                      <a:pt x="577" y="1329549"/>
                    </a:moveTo>
                    <a:cubicBezTo>
                      <a:pt x="-6646" y="1315103"/>
                      <a:pt x="56192" y="1312215"/>
                      <a:pt x="61248" y="1290547"/>
                    </a:cubicBezTo>
                    <a:cubicBezTo>
                      <a:pt x="66304" y="1268879"/>
                      <a:pt x="28745" y="1223375"/>
                      <a:pt x="30912" y="1199540"/>
                    </a:cubicBezTo>
                    <a:cubicBezTo>
                      <a:pt x="33079" y="1175705"/>
                      <a:pt x="76416" y="1167038"/>
                      <a:pt x="74249" y="1147536"/>
                    </a:cubicBezTo>
                    <a:cubicBezTo>
                      <a:pt x="72082" y="1128034"/>
                      <a:pt x="19356" y="1108533"/>
                      <a:pt x="17911" y="1082531"/>
                    </a:cubicBezTo>
                    <a:cubicBezTo>
                      <a:pt x="16466" y="1056529"/>
                      <a:pt x="61970" y="1031972"/>
                      <a:pt x="65581" y="991525"/>
                    </a:cubicBezTo>
                    <a:cubicBezTo>
                      <a:pt x="69192" y="951078"/>
                      <a:pt x="5633" y="888962"/>
                      <a:pt x="39580" y="839847"/>
                    </a:cubicBezTo>
                    <a:cubicBezTo>
                      <a:pt x="73527" y="790732"/>
                      <a:pt x="208592" y="748118"/>
                      <a:pt x="269263" y="696837"/>
                    </a:cubicBezTo>
                    <a:cubicBezTo>
                      <a:pt x="329934" y="645556"/>
                      <a:pt x="376882" y="581995"/>
                      <a:pt x="403606" y="532158"/>
                    </a:cubicBezTo>
                    <a:cubicBezTo>
                      <a:pt x="430330" y="482321"/>
                      <a:pt x="425274" y="444041"/>
                      <a:pt x="429608" y="397815"/>
                    </a:cubicBezTo>
                    <a:cubicBezTo>
                      <a:pt x="433942" y="351589"/>
                      <a:pt x="420219" y="276472"/>
                      <a:pt x="429608" y="254804"/>
                    </a:cubicBezTo>
                    <a:cubicBezTo>
                      <a:pt x="438998" y="233136"/>
                      <a:pt x="444775" y="290195"/>
                      <a:pt x="485945" y="267805"/>
                    </a:cubicBezTo>
                    <a:cubicBezTo>
                      <a:pt x="527115" y="245414"/>
                      <a:pt x="595731" y="153685"/>
                      <a:pt x="676626" y="120461"/>
                    </a:cubicBezTo>
                    <a:cubicBezTo>
                      <a:pt x="757521" y="87237"/>
                      <a:pt x="911365" y="71347"/>
                      <a:pt x="971314" y="68458"/>
                    </a:cubicBezTo>
                    <a:cubicBezTo>
                      <a:pt x="1031263" y="65569"/>
                      <a:pt x="982871" y="100960"/>
                      <a:pt x="1036319" y="103127"/>
                    </a:cubicBezTo>
                    <a:cubicBezTo>
                      <a:pt x="1089767" y="105294"/>
                      <a:pt x="1237833" y="93737"/>
                      <a:pt x="1292004" y="81458"/>
                    </a:cubicBezTo>
                    <a:cubicBezTo>
                      <a:pt x="1346175" y="69179"/>
                      <a:pt x="1330285" y="41734"/>
                      <a:pt x="1361343" y="29455"/>
                    </a:cubicBezTo>
                    <a:cubicBezTo>
                      <a:pt x="1392401" y="17176"/>
                      <a:pt x="1376510" y="-14604"/>
                      <a:pt x="1478351" y="7786"/>
                    </a:cubicBezTo>
                    <a:cubicBezTo>
                      <a:pt x="1580192" y="30176"/>
                      <a:pt x="1911716" y="145741"/>
                      <a:pt x="1972387" y="163798"/>
                    </a:cubicBezTo>
                    <a:cubicBezTo>
                      <a:pt x="2033058" y="181855"/>
                      <a:pt x="1840934" y="116128"/>
                      <a:pt x="1842378" y="116128"/>
                    </a:cubicBezTo>
                    <a:cubicBezTo>
                      <a:pt x="1843822" y="116128"/>
                      <a:pt x="1945663" y="162354"/>
                      <a:pt x="1981054" y="163798"/>
                    </a:cubicBezTo>
                    <a:cubicBezTo>
                      <a:pt x="2016445" y="165242"/>
                      <a:pt x="2025835" y="121906"/>
                      <a:pt x="2054726" y="124795"/>
                    </a:cubicBezTo>
                    <a:cubicBezTo>
                      <a:pt x="2083617" y="127684"/>
                      <a:pt x="2093007" y="142129"/>
                      <a:pt x="2154400" y="181132"/>
                    </a:cubicBezTo>
                    <a:cubicBezTo>
                      <a:pt x="2215794" y="220135"/>
                      <a:pt x="2353026" y="298863"/>
                      <a:pt x="2423087" y="358812"/>
                    </a:cubicBezTo>
                    <a:cubicBezTo>
                      <a:pt x="2493148" y="418761"/>
                      <a:pt x="2535039" y="509767"/>
                      <a:pt x="2574764" y="540825"/>
                    </a:cubicBezTo>
                    <a:cubicBezTo>
                      <a:pt x="2614489" y="571883"/>
                      <a:pt x="2636157" y="545881"/>
                      <a:pt x="2661437" y="545159"/>
                    </a:cubicBezTo>
                    <a:cubicBezTo>
                      <a:pt x="2686717" y="544437"/>
                      <a:pt x="2702607" y="549493"/>
                      <a:pt x="2726442" y="536492"/>
                    </a:cubicBezTo>
                    <a:cubicBezTo>
                      <a:pt x="2750277" y="523491"/>
                      <a:pt x="2773390" y="474376"/>
                      <a:pt x="2804448" y="467153"/>
                    </a:cubicBezTo>
                    <a:cubicBezTo>
                      <a:pt x="2835506" y="459930"/>
                      <a:pt x="2875231" y="496044"/>
                      <a:pt x="2912789" y="493155"/>
                    </a:cubicBezTo>
                    <a:cubicBezTo>
                      <a:pt x="2950347" y="490266"/>
                      <a:pt x="3013908" y="434651"/>
                      <a:pt x="3029798" y="449819"/>
                    </a:cubicBezTo>
                    <a:cubicBezTo>
                      <a:pt x="3045688" y="464987"/>
                      <a:pt x="3016796" y="527825"/>
                      <a:pt x="3008129" y="584162"/>
                    </a:cubicBezTo>
                    <a:cubicBezTo>
                      <a:pt x="2999462" y="640499"/>
                      <a:pt x="2982128" y="725005"/>
                      <a:pt x="2977794" y="787843"/>
                    </a:cubicBezTo>
                    <a:cubicBezTo>
                      <a:pt x="2973460" y="850681"/>
                      <a:pt x="2973460" y="934465"/>
                      <a:pt x="2982127" y="961189"/>
                    </a:cubicBezTo>
                    <a:cubicBezTo>
                      <a:pt x="2990794" y="987913"/>
                      <a:pt x="3009574" y="948188"/>
                      <a:pt x="3029798" y="948188"/>
                    </a:cubicBezTo>
                    <a:cubicBezTo>
                      <a:pt x="3050022" y="948188"/>
                      <a:pt x="3055800" y="966967"/>
                      <a:pt x="3103470" y="961189"/>
                    </a:cubicBezTo>
                    <a:cubicBezTo>
                      <a:pt x="3151140" y="955411"/>
                      <a:pt x="3278982" y="911352"/>
                      <a:pt x="3315818" y="913519"/>
                    </a:cubicBezTo>
                    <a:cubicBezTo>
                      <a:pt x="3352654" y="915686"/>
                      <a:pt x="3328820" y="938076"/>
                      <a:pt x="3324486" y="974190"/>
                    </a:cubicBezTo>
                    <a:cubicBezTo>
                      <a:pt x="3320152" y="1010304"/>
                      <a:pt x="3295594" y="1079643"/>
                      <a:pt x="3289816" y="1130202"/>
                    </a:cubicBezTo>
                    <a:cubicBezTo>
                      <a:pt x="3284038" y="1180761"/>
                      <a:pt x="3283316" y="1246488"/>
                      <a:pt x="3289816" y="1277546"/>
                    </a:cubicBezTo>
                    <a:cubicBezTo>
                      <a:pt x="3296316" y="1308604"/>
                      <a:pt x="3312207" y="1312938"/>
                      <a:pt x="3328819" y="1316549"/>
                    </a:cubicBezTo>
                    <a:cubicBezTo>
                      <a:pt x="3345431" y="1320160"/>
                      <a:pt x="3351209" y="1296325"/>
                      <a:pt x="3389490" y="1299214"/>
                    </a:cubicBezTo>
                    <a:cubicBezTo>
                      <a:pt x="3427771" y="1302103"/>
                      <a:pt x="3538279" y="1320882"/>
                      <a:pt x="3558503" y="1333883"/>
                    </a:cubicBezTo>
                    <a:cubicBezTo>
                      <a:pt x="3578727" y="1346884"/>
                      <a:pt x="3510111" y="1355552"/>
                      <a:pt x="3510833" y="1377220"/>
                    </a:cubicBezTo>
                    <a:cubicBezTo>
                      <a:pt x="3511555" y="1398888"/>
                      <a:pt x="3582337" y="1434280"/>
                      <a:pt x="3562836" y="1463893"/>
                    </a:cubicBezTo>
                    <a:cubicBezTo>
                      <a:pt x="3543335" y="1493506"/>
                      <a:pt x="3445828" y="1541176"/>
                      <a:pt x="3393824" y="1554899"/>
                    </a:cubicBezTo>
                    <a:cubicBezTo>
                      <a:pt x="3341820" y="1568622"/>
                      <a:pt x="3320875" y="1539009"/>
                      <a:pt x="3250814" y="1546232"/>
                    </a:cubicBezTo>
                    <a:cubicBezTo>
                      <a:pt x="3180753" y="1553455"/>
                      <a:pt x="3066633" y="1614126"/>
                      <a:pt x="2973460" y="1598236"/>
                    </a:cubicBezTo>
                    <a:cubicBezTo>
                      <a:pt x="2880287" y="1582346"/>
                      <a:pt x="2792891" y="1537565"/>
                      <a:pt x="2691773" y="1450892"/>
                    </a:cubicBezTo>
                    <a:cubicBezTo>
                      <a:pt x="2590655" y="1364219"/>
                      <a:pt x="2475812" y="1161982"/>
                      <a:pt x="2366749" y="1078198"/>
                    </a:cubicBezTo>
                    <a:cubicBezTo>
                      <a:pt x="2257686" y="994414"/>
                      <a:pt x="2076395" y="965523"/>
                      <a:pt x="2037392" y="948188"/>
                    </a:cubicBezTo>
                    <a:cubicBezTo>
                      <a:pt x="1998389" y="930853"/>
                      <a:pt x="2132010" y="974190"/>
                      <a:pt x="2132732" y="974190"/>
                    </a:cubicBezTo>
                    <a:cubicBezTo>
                      <a:pt x="2133454" y="974190"/>
                      <a:pt x="2108898" y="917130"/>
                      <a:pt x="2041726" y="948188"/>
                    </a:cubicBezTo>
                    <a:cubicBezTo>
                      <a:pt x="1974555" y="979246"/>
                      <a:pt x="1832988" y="1127312"/>
                      <a:pt x="1729703" y="1160537"/>
                    </a:cubicBezTo>
                    <a:cubicBezTo>
                      <a:pt x="1626418" y="1193762"/>
                      <a:pt x="1495686" y="1107089"/>
                      <a:pt x="1422014" y="1147536"/>
                    </a:cubicBezTo>
                    <a:cubicBezTo>
                      <a:pt x="1348342" y="1187983"/>
                      <a:pt x="1295616" y="1318715"/>
                      <a:pt x="1287671" y="1403221"/>
                    </a:cubicBezTo>
                    <a:cubicBezTo>
                      <a:pt x="1279726" y="1487727"/>
                      <a:pt x="1429959" y="1567900"/>
                      <a:pt x="1374344" y="1654573"/>
                    </a:cubicBezTo>
                    <a:cubicBezTo>
                      <a:pt x="1318729" y="1741246"/>
                      <a:pt x="995872" y="1896535"/>
                      <a:pt x="953980" y="1923259"/>
                    </a:cubicBezTo>
                    <a:lnTo>
                      <a:pt x="1122992" y="1814918"/>
                    </a:lnTo>
                    <a:cubicBezTo>
                      <a:pt x="1120825" y="1814918"/>
                      <a:pt x="982871" y="1919648"/>
                      <a:pt x="940979" y="1923259"/>
                    </a:cubicBezTo>
                    <a:cubicBezTo>
                      <a:pt x="899087" y="1926870"/>
                      <a:pt x="901253" y="1864032"/>
                      <a:pt x="871640" y="1836586"/>
                    </a:cubicBezTo>
                    <a:cubicBezTo>
                      <a:pt x="842027" y="1809140"/>
                      <a:pt x="789301" y="1782416"/>
                      <a:pt x="763299" y="1758581"/>
                    </a:cubicBezTo>
                    <a:cubicBezTo>
                      <a:pt x="737297" y="1734746"/>
                      <a:pt x="745964" y="1713800"/>
                      <a:pt x="715629" y="1693576"/>
                    </a:cubicBezTo>
                    <a:cubicBezTo>
                      <a:pt x="685294" y="1673352"/>
                      <a:pt x="625345" y="1658907"/>
                      <a:pt x="581286" y="1637239"/>
                    </a:cubicBezTo>
                    <a:cubicBezTo>
                      <a:pt x="537227" y="1615571"/>
                      <a:pt x="501835" y="1588847"/>
                      <a:pt x="451276" y="1563567"/>
                    </a:cubicBezTo>
                    <a:cubicBezTo>
                      <a:pt x="400717" y="1538287"/>
                      <a:pt x="335712" y="1516619"/>
                      <a:pt x="277930" y="1485561"/>
                    </a:cubicBezTo>
                    <a:cubicBezTo>
                      <a:pt x="220148" y="1454503"/>
                      <a:pt x="150087" y="1403222"/>
                      <a:pt x="104584" y="1377220"/>
                    </a:cubicBezTo>
                    <a:cubicBezTo>
                      <a:pt x="59081" y="1351218"/>
                      <a:pt x="7800" y="1343995"/>
                      <a:pt x="577" y="1329549"/>
                    </a:cubicBezTo>
                    <a:close/>
                  </a:path>
                </a:pathLst>
              </a:custGeom>
              <a:solidFill>
                <a:srgbClr val="FFC000">
                  <a:lumMod val="75000"/>
                </a:srgbClr>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0" name="Freeform: Shape 149">
                <a:extLst>
                  <a:ext uri="{FF2B5EF4-FFF2-40B4-BE49-F238E27FC236}">
                    <a16:creationId xmlns:a16="http://schemas.microsoft.com/office/drawing/2014/main" id="{75619937-0C7B-E061-0B44-B7E9E2446E83}"/>
                  </a:ext>
                </a:extLst>
              </p:cNvPr>
              <p:cNvSpPr/>
              <p:nvPr/>
            </p:nvSpPr>
            <p:spPr>
              <a:xfrm>
                <a:off x="5294328" y="1453582"/>
                <a:ext cx="713444" cy="757443"/>
              </a:xfrm>
              <a:custGeom>
                <a:avLst/>
                <a:gdLst>
                  <a:gd name="connsiteX0" fmla="*/ 295305 w 1681227"/>
                  <a:gd name="connsiteY0" fmla="*/ 315 h 1341475"/>
                  <a:gd name="connsiteX1" fmla="*/ 455726 w 1681227"/>
                  <a:gd name="connsiteY1" fmla="*/ 120630 h 1341475"/>
                  <a:gd name="connsiteX2" fmla="*/ 588074 w 1681227"/>
                  <a:gd name="connsiteY2" fmla="*/ 152715 h 1341475"/>
                  <a:gd name="connsiteX3" fmla="*/ 720421 w 1681227"/>
                  <a:gd name="connsiteY3" fmla="*/ 136672 h 1341475"/>
                  <a:gd name="connsiteX4" fmla="*/ 856779 w 1681227"/>
                  <a:gd name="connsiteY4" fmla="*/ 92557 h 1341475"/>
                  <a:gd name="connsiteX5" fmla="*/ 953032 w 1681227"/>
                  <a:gd name="connsiteY5" fmla="*/ 116620 h 1341475"/>
                  <a:gd name="connsiteX6" fmla="*/ 1005168 w 1681227"/>
                  <a:gd name="connsiteY6" fmla="*/ 116620 h 1341475"/>
                  <a:gd name="connsiteX7" fmla="*/ 1065326 w 1681227"/>
                  <a:gd name="connsiteY7" fmla="*/ 152715 h 1341475"/>
                  <a:gd name="connsiteX8" fmla="*/ 1105432 w 1681227"/>
                  <a:gd name="connsiteY8" fmla="*/ 180788 h 1341475"/>
                  <a:gd name="connsiteX9" fmla="*/ 1189653 w 1681227"/>
                  <a:gd name="connsiteY9" fmla="*/ 180788 h 1341475"/>
                  <a:gd name="connsiteX10" fmla="*/ 1289916 w 1681227"/>
                  <a:gd name="connsiteY10" fmla="*/ 184799 h 1341475"/>
                  <a:gd name="connsiteX11" fmla="*/ 1386168 w 1681227"/>
                  <a:gd name="connsiteY11" fmla="*/ 172767 h 1341475"/>
                  <a:gd name="connsiteX12" fmla="*/ 1494453 w 1681227"/>
                  <a:gd name="connsiteY12" fmla="*/ 220894 h 1341475"/>
                  <a:gd name="connsiteX13" fmla="*/ 1510495 w 1681227"/>
                  <a:gd name="connsiteY13" fmla="*/ 325167 h 1341475"/>
                  <a:gd name="connsiteX14" fmla="*/ 1566642 w 1681227"/>
                  <a:gd name="connsiteY14" fmla="*/ 353241 h 1341475"/>
                  <a:gd name="connsiteX15" fmla="*/ 1626800 w 1681227"/>
                  <a:gd name="connsiteY15" fmla="*/ 473557 h 1341475"/>
                  <a:gd name="connsiteX16" fmla="*/ 1674926 w 1681227"/>
                  <a:gd name="connsiteY16" fmla="*/ 545746 h 1341475"/>
                  <a:gd name="connsiteX17" fmla="*/ 1478411 w 1681227"/>
                  <a:gd name="connsiteY17" fmla="*/ 581841 h 1341475"/>
                  <a:gd name="connsiteX18" fmla="*/ 1261842 w 1681227"/>
                  <a:gd name="connsiteY18" fmla="*/ 658041 h 1341475"/>
                  <a:gd name="connsiteX19" fmla="*/ 1001158 w 1681227"/>
                  <a:gd name="connsiteY19" fmla="*/ 742262 h 1341475"/>
                  <a:gd name="connsiteX20" fmla="*/ 904905 w 1681227"/>
                  <a:gd name="connsiteY20" fmla="*/ 806430 h 1341475"/>
                  <a:gd name="connsiteX21" fmla="*/ 884853 w 1681227"/>
                  <a:gd name="connsiteY21" fmla="*/ 866588 h 1341475"/>
                  <a:gd name="connsiteX22" fmla="*/ 900895 w 1681227"/>
                  <a:gd name="connsiteY22" fmla="*/ 946799 h 1341475"/>
                  <a:gd name="connsiteX23" fmla="*/ 953032 w 1681227"/>
                  <a:gd name="connsiteY23" fmla="*/ 1075136 h 1341475"/>
                  <a:gd name="connsiteX24" fmla="*/ 928968 w 1681227"/>
                  <a:gd name="connsiteY24" fmla="*/ 1163367 h 1341475"/>
                  <a:gd name="connsiteX25" fmla="*/ 808653 w 1681227"/>
                  <a:gd name="connsiteY25" fmla="*/ 1327799 h 1341475"/>
                  <a:gd name="connsiteX26" fmla="*/ 776568 w 1681227"/>
                  <a:gd name="connsiteY26" fmla="*/ 1319778 h 1341475"/>
                  <a:gd name="connsiteX27" fmla="*/ 728442 w 1681227"/>
                  <a:gd name="connsiteY27" fmla="*/ 1219515 h 1341475"/>
                  <a:gd name="connsiteX28" fmla="*/ 636200 w 1681227"/>
                  <a:gd name="connsiteY28" fmla="*/ 1211494 h 1341475"/>
                  <a:gd name="connsiteX29" fmla="*/ 471768 w 1681227"/>
                  <a:gd name="connsiteY29" fmla="*/ 1207483 h 1341475"/>
                  <a:gd name="connsiteX30" fmla="*/ 367495 w 1681227"/>
                  <a:gd name="connsiteY30" fmla="*/ 1187430 h 1341475"/>
                  <a:gd name="connsiteX31" fmla="*/ 455726 w 1681227"/>
                  <a:gd name="connsiteY31" fmla="*/ 1135294 h 1341475"/>
                  <a:gd name="connsiteX32" fmla="*/ 463747 w 1681227"/>
                  <a:gd name="connsiteY32" fmla="*/ 1111230 h 1341475"/>
                  <a:gd name="connsiteX33" fmla="*/ 387547 w 1681227"/>
                  <a:gd name="connsiteY33" fmla="*/ 1043051 h 1341475"/>
                  <a:gd name="connsiteX34" fmla="*/ 447705 w 1681227"/>
                  <a:gd name="connsiteY34" fmla="*/ 962841 h 1341475"/>
                  <a:gd name="connsiteX35" fmla="*/ 371505 w 1681227"/>
                  <a:gd name="connsiteY35" fmla="*/ 886641 h 1341475"/>
                  <a:gd name="connsiteX36" fmla="*/ 319368 w 1681227"/>
                  <a:gd name="connsiteY36" fmla="*/ 806430 h 1341475"/>
                  <a:gd name="connsiteX37" fmla="*/ 255200 w 1681227"/>
                  <a:gd name="connsiteY37" fmla="*/ 698146 h 1341475"/>
                  <a:gd name="connsiteX38" fmla="*/ 134884 w 1681227"/>
                  <a:gd name="connsiteY38" fmla="*/ 585851 h 1341475"/>
                  <a:gd name="connsiteX39" fmla="*/ 14568 w 1681227"/>
                  <a:gd name="connsiteY39" fmla="*/ 457515 h 1341475"/>
                  <a:gd name="connsiteX40" fmla="*/ 2537 w 1681227"/>
                  <a:gd name="connsiteY40" fmla="*/ 405378 h 1341475"/>
                  <a:gd name="connsiteX41" fmla="*/ 18579 w 1681227"/>
                  <a:gd name="connsiteY41" fmla="*/ 365272 h 1341475"/>
                  <a:gd name="connsiteX42" fmla="*/ 34621 w 1681227"/>
                  <a:gd name="connsiteY42" fmla="*/ 301104 h 1341475"/>
                  <a:gd name="connsiteX43" fmla="*/ 42642 w 1681227"/>
                  <a:gd name="connsiteY43" fmla="*/ 244957 h 1341475"/>
                  <a:gd name="connsiteX44" fmla="*/ 98789 w 1681227"/>
                  <a:gd name="connsiteY44" fmla="*/ 204851 h 1341475"/>
                  <a:gd name="connsiteX45" fmla="*/ 183011 w 1681227"/>
                  <a:gd name="connsiteY45" fmla="*/ 160736 h 1341475"/>
                  <a:gd name="connsiteX46" fmla="*/ 295305 w 1681227"/>
                  <a:gd name="connsiteY46" fmla="*/ 315 h 134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81227" h="1341475">
                    <a:moveTo>
                      <a:pt x="295305" y="315"/>
                    </a:moveTo>
                    <a:cubicBezTo>
                      <a:pt x="340757" y="-6369"/>
                      <a:pt x="406931" y="95230"/>
                      <a:pt x="455726" y="120630"/>
                    </a:cubicBezTo>
                    <a:cubicBezTo>
                      <a:pt x="504521" y="146030"/>
                      <a:pt x="543958" y="150041"/>
                      <a:pt x="588074" y="152715"/>
                    </a:cubicBezTo>
                    <a:cubicBezTo>
                      <a:pt x="632190" y="155389"/>
                      <a:pt x="675637" y="146698"/>
                      <a:pt x="720421" y="136672"/>
                    </a:cubicBezTo>
                    <a:cubicBezTo>
                      <a:pt x="765205" y="126646"/>
                      <a:pt x="818011" y="95899"/>
                      <a:pt x="856779" y="92557"/>
                    </a:cubicBezTo>
                    <a:cubicBezTo>
                      <a:pt x="895547" y="89215"/>
                      <a:pt x="928301" y="112610"/>
                      <a:pt x="953032" y="116620"/>
                    </a:cubicBezTo>
                    <a:cubicBezTo>
                      <a:pt x="977763" y="120630"/>
                      <a:pt x="986452" y="110604"/>
                      <a:pt x="1005168" y="116620"/>
                    </a:cubicBezTo>
                    <a:cubicBezTo>
                      <a:pt x="1023884" y="122636"/>
                      <a:pt x="1048615" y="142020"/>
                      <a:pt x="1065326" y="152715"/>
                    </a:cubicBezTo>
                    <a:cubicBezTo>
                      <a:pt x="1082037" y="163410"/>
                      <a:pt x="1084711" y="176109"/>
                      <a:pt x="1105432" y="180788"/>
                    </a:cubicBezTo>
                    <a:cubicBezTo>
                      <a:pt x="1126153" y="185467"/>
                      <a:pt x="1158906" y="180120"/>
                      <a:pt x="1189653" y="180788"/>
                    </a:cubicBezTo>
                    <a:cubicBezTo>
                      <a:pt x="1220400" y="181456"/>
                      <a:pt x="1257164" y="186136"/>
                      <a:pt x="1289916" y="184799"/>
                    </a:cubicBezTo>
                    <a:cubicBezTo>
                      <a:pt x="1322668" y="183462"/>
                      <a:pt x="1352079" y="166751"/>
                      <a:pt x="1386168" y="172767"/>
                    </a:cubicBezTo>
                    <a:cubicBezTo>
                      <a:pt x="1420258" y="178783"/>
                      <a:pt x="1473732" y="195494"/>
                      <a:pt x="1494453" y="220894"/>
                    </a:cubicBezTo>
                    <a:cubicBezTo>
                      <a:pt x="1515174" y="246294"/>
                      <a:pt x="1498464" y="303109"/>
                      <a:pt x="1510495" y="325167"/>
                    </a:cubicBezTo>
                    <a:cubicBezTo>
                      <a:pt x="1522526" y="347225"/>
                      <a:pt x="1547258" y="328509"/>
                      <a:pt x="1566642" y="353241"/>
                    </a:cubicBezTo>
                    <a:cubicBezTo>
                      <a:pt x="1586026" y="377973"/>
                      <a:pt x="1608753" y="441473"/>
                      <a:pt x="1626800" y="473557"/>
                    </a:cubicBezTo>
                    <a:cubicBezTo>
                      <a:pt x="1644847" y="505641"/>
                      <a:pt x="1699657" y="527699"/>
                      <a:pt x="1674926" y="545746"/>
                    </a:cubicBezTo>
                    <a:cubicBezTo>
                      <a:pt x="1650195" y="563793"/>
                      <a:pt x="1547258" y="563125"/>
                      <a:pt x="1478411" y="581841"/>
                    </a:cubicBezTo>
                    <a:cubicBezTo>
                      <a:pt x="1409564" y="600557"/>
                      <a:pt x="1341384" y="631304"/>
                      <a:pt x="1261842" y="658041"/>
                    </a:cubicBezTo>
                    <a:cubicBezTo>
                      <a:pt x="1182300" y="684778"/>
                      <a:pt x="1060647" y="717531"/>
                      <a:pt x="1001158" y="742262"/>
                    </a:cubicBezTo>
                    <a:cubicBezTo>
                      <a:pt x="941669" y="766993"/>
                      <a:pt x="924289" y="785709"/>
                      <a:pt x="904905" y="806430"/>
                    </a:cubicBezTo>
                    <a:cubicBezTo>
                      <a:pt x="885521" y="827151"/>
                      <a:pt x="885521" y="843193"/>
                      <a:pt x="884853" y="866588"/>
                    </a:cubicBezTo>
                    <a:cubicBezTo>
                      <a:pt x="884185" y="889983"/>
                      <a:pt x="889532" y="912041"/>
                      <a:pt x="900895" y="946799"/>
                    </a:cubicBezTo>
                    <a:cubicBezTo>
                      <a:pt x="912258" y="981557"/>
                      <a:pt x="948353" y="1039041"/>
                      <a:pt x="953032" y="1075136"/>
                    </a:cubicBezTo>
                    <a:cubicBezTo>
                      <a:pt x="957711" y="1111231"/>
                      <a:pt x="953031" y="1121257"/>
                      <a:pt x="928968" y="1163367"/>
                    </a:cubicBezTo>
                    <a:cubicBezTo>
                      <a:pt x="904905" y="1205477"/>
                      <a:pt x="834053" y="1301731"/>
                      <a:pt x="808653" y="1327799"/>
                    </a:cubicBezTo>
                    <a:cubicBezTo>
                      <a:pt x="783253" y="1353867"/>
                      <a:pt x="789937" y="1337825"/>
                      <a:pt x="776568" y="1319778"/>
                    </a:cubicBezTo>
                    <a:cubicBezTo>
                      <a:pt x="763200" y="1301731"/>
                      <a:pt x="751837" y="1237562"/>
                      <a:pt x="728442" y="1219515"/>
                    </a:cubicBezTo>
                    <a:cubicBezTo>
                      <a:pt x="705047" y="1201468"/>
                      <a:pt x="678979" y="1213499"/>
                      <a:pt x="636200" y="1211494"/>
                    </a:cubicBezTo>
                    <a:cubicBezTo>
                      <a:pt x="593421" y="1209489"/>
                      <a:pt x="516552" y="1211494"/>
                      <a:pt x="471768" y="1207483"/>
                    </a:cubicBezTo>
                    <a:cubicBezTo>
                      <a:pt x="426984" y="1203472"/>
                      <a:pt x="370169" y="1199461"/>
                      <a:pt x="367495" y="1187430"/>
                    </a:cubicBezTo>
                    <a:cubicBezTo>
                      <a:pt x="364821" y="1175399"/>
                      <a:pt x="439684" y="1147994"/>
                      <a:pt x="455726" y="1135294"/>
                    </a:cubicBezTo>
                    <a:cubicBezTo>
                      <a:pt x="471768" y="1122594"/>
                      <a:pt x="475110" y="1126604"/>
                      <a:pt x="463747" y="1111230"/>
                    </a:cubicBezTo>
                    <a:cubicBezTo>
                      <a:pt x="452384" y="1095856"/>
                      <a:pt x="390221" y="1067782"/>
                      <a:pt x="387547" y="1043051"/>
                    </a:cubicBezTo>
                    <a:cubicBezTo>
                      <a:pt x="384873" y="1018320"/>
                      <a:pt x="450379" y="988909"/>
                      <a:pt x="447705" y="962841"/>
                    </a:cubicBezTo>
                    <a:cubicBezTo>
                      <a:pt x="445031" y="936773"/>
                      <a:pt x="392894" y="912709"/>
                      <a:pt x="371505" y="886641"/>
                    </a:cubicBezTo>
                    <a:cubicBezTo>
                      <a:pt x="350116" y="860573"/>
                      <a:pt x="338752" y="837846"/>
                      <a:pt x="319368" y="806430"/>
                    </a:cubicBezTo>
                    <a:cubicBezTo>
                      <a:pt x="299984" y="775014"/>
                      <a:pt x="285947" y="734909"/>
                      <a:pt x="255200" y="698146"/>
                    </a:cubicBezTo>
                    <a:cubicBezTo>
                      <a:pt x="224453" y="661383"/>
                      <a:pt x="174989" y="625956"/>
                      <a:pt x="134884" y="585851"/>
                    </a:cubicBezTo>
                    <a:cubicBezTo>
                      <a:pt x="94779" y="545746"/>
                      <a:pt x="36626" y="487594"/>
                      <a:pt x="14568" y="457515"/>
                    </a:cubicBezTo>
                    <a:cubicBezTo>
                      <a:pt x="-7490" y="427436"/>
                      <a:pt x="1869" y="420752"/>
                      <a:pt x="2537" y="405378"/>
                    </a:cubicBezTo>
                    <a:cubicBezTo>
                      <a:pt x="3205" y="390004"/>
                      <a:pt x="18579" y="365272"/>
                      <a:pt x="18579" y="365272"/>
                    </a:cubicBezTo>
                    <a:cubicBezTo>
                      <a:pt x="23926" y="347893"/>
                      <a:pt x="30611" y="321156"/>
                      <a:pt x="34621" y="301104"/>
                    </a:cubicBezTo>
                    <a:cubicBezTo>
                      <a:pt x="38631" y="281052"/>
                      <a:pt x="31947" y="260999"/>
                      <a:pt x="42642" y="244957"/>
                    </a:cubicBezTo>
                    <a:cubicBezTo>
                      <a:pt x="53337" y="228915"/>
                      <a:pt x="75394" y="218888"/>
                      <a:pt x="98789" y="204851"/>
                    </a:cubicBezTo>
                    <a:cubicBezTo>
                      <a:pt x="122184" y="190814"/>
                      <a:pt x="150258" y="194825"/>
                      <a:pt x="183011" y="160736"/>
                    </a:cubicBezTo>
                    <a:cubicBezTo>
                      <a:pt x="215764" y="126647"/>
                      <a:pt x="249853" y="6999"/>
                      <a:pt x="295305" y="315"/>
                    </a:cubicBezTo>
                    <a:close/>
                  </a:path>
                </a:pathLst>
              </a:custGeom>
              <a:solidFill>
                <a:srgbClr val="44546A">
                  <a:lumMod val="40000"/>
                  <a:lumOff val="60000"/>
                </a:srgbClr>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reeform: Shape 150">
                <a:extLst>
                  <a:ext uri="{FF2B5EF4-FFF2-40B4-BE49-F238E27FC236}">
                    <a16:creationId xmlns:a16="http://schemas.microsoft.com/office/drawing/2014/main" id="{286614A1-E680-7F66-2F41-6985F1EBF7E6}"/>
                  </a:ext>
                </a:extLst>
              </p:cNvPr>
              <p:cNvSpPr/>
              <p:nvPr/>
            </p:nvSpPr>
            <p:spPr>
              <a:xfrm>
                <a:off x="4235757" y="1159544"/>
                <a:ext cx="1259399" cy="1476812"/>
              </a:xfrm>
              <a:custGeom>
                <a:avLst/>
                <a:gdLst>
                  <a:gd name="connsiteX0" fmla="*/ 96537 w 2967767"/>
                  <a:gd name="connsiteY0" fmla="*/ 394939 h 2615521"/>
                  <a:gd name="connsiteX1" fmla="*/ 196031 w 2967767"/>
                  <a:gd name="connsiteY1" fmla="*/ 461269 h 2615521"/>
                  <a:gd name="connsiteX2" fmla="*/ 342903 w 2967767"/>
                  <a:gd name="connsiteY2" fmla="*/ 556025 h 2615521"/>
                  <a:gd name="connsiteX3" fmla="*/ 480300 w 2967767"/>
                  <a:gd name="connsiteY3" fmla="*/ 612879 h 2615521"/>
                  <a:gd name="connsiteX4" fmla="*/ 584533 w 2967767"/>
                  <a:gd name="connsiteY4" fmla="*/ 655520 h 2615521"/>
                  <a:gd name="connsiteX5" fmla="*/ 684027 w 2967767"/>
                  <a:gd name="connsiteY5" fmla="*/ 712374 h 2615521"/>
                  <a:gd name="connsiteX6" fmla="*/ 797735 w 2967767"/>
                  <a:gd name="connsiteY6" fmla="*/ 755014 h 2615521"/>
                  <a:gd name="connsiteX7" fmla="*/ 868802 w 2967767"/>
                  <a:gd name="connsiteY7" fmla="*/ 835557 h 2615521"/>
                  <a:gd name="connsiteX8" fmla="*/ 987248 w 2967767"/>
                  <a:gd name="connsiteY8" fmla="*/ 925576 h 2615521"/>
                  <a:gd name="connsiteX9" fmla="*/ 1029888 w 2967767"/>
                  <a:gd name="connsiteY9" fmla="*/ 996643 h 2615521"/>
                  <a:gd name="connsiteX10" fmla="*/ 1233614 w 2967767"/>
                  <a:gd name="connsiteY10" fmla="*/ 868722 h 2615521"/>
                  <a:gd name="connsiteX11" fmla="*/ 1423127 w 2967767"/>
                  <a:gd name="connsiteY11" fmla="*/ 759752 h 2615521"/>
                  <a:gd name="connsiteX12" fmla="*/ 1465768 w 2967767"/>
                  <a:gd name="connsiteY12" fmla="*/ 688684 h 2615521"/>
                  <a:gd name="connsiteX13" fmla="*/ 1385225 w 2967767"/>
                  <a:gd name="connsiteY13" fmla="*/ 503909 h 2615521"/>
                  <a:gd name="connsiteX14" fmla="*/ 1394700 w 2967767"/>
                  <a:gd name="connsiteY14" fmla="*/ 380726 h 2615521"/>
                  <a:gd name="connsiteX15" fmla="*/ 1498933 w 2967767"/>
                  <a:gd name="connsiteY15" fmla="*/ 214902 h 2615521"/>
                  <a:gd name="connsiteX16" fmla="*/ 1612640 w 2967767"/>
                  <a:gd name="connsiteY16" fmla="*/ 229116 h 2615521"/>
                  <a:gd name="connsiteX17" fmla="*/ 1802153 w 2967767"/>
                  <a:gd name="connsiteY17" fmla="*/ 238591 h 2615521"/>
                  <a:gd name="connsiteX18" fmla="*/ 2010617 w 2967767"/>
                  <a:gd name="connsiteY18" fmla="*/ 115408 h 2615521"/>
                  <a:gd name="connsiteX19" fmla="*/ 2124325 w 2967767"/>
                  <a:gd name="connsiteY19" fmla="*/ 6438 h 2615521"/>
                  <a:gd name="connsiteX20" fmla="*/ 2228557 w 2967767"/>
                  <a:gd name="connsiteY20" fmla="*/ 20651 h 2615521"/>
                  <a:gd name="connsiteX21" fmla="*/ 2337527 w 2967767"/>
                  <a:gd name="connsiteY21" fmla="*/ 86981 h 2615521"/>
                  <a:gd name="connsiteX22" fmla="*/ 2474924 w 2967767"/>
                  <a:gd name="connsiteY22" fmla="*/ 186475 h 2615521"/>
                  <a:gd name="connsiteX23" fmla="*/ 2607583 w 2967767"/>
                  <a:gd name="connsiteY23" fmla="*/ 314396 h 2615521"/>
                  <a:gd name="connsiteX24" fmla="*/ 2711815 w 2967767"/>
                  <a:gd name="connsiteY24" fmla="*/ 451793 h 2615521"/>
                  <a:gd name="connsiteX25" fmla="*/ 2782883 w 2967767"/>
                  <a:gd name="connsiteY25" fmla="*/ 518123 h 2615521"/>
                  <a:gd name="connsiteX26" fmla="*/ 2688126 w 2967767"/>
                  <a:gd name="connsiteY26" fmla="*/ 674471 h 2615521"/>
                  <a:gd name="connsiteX27" fmla="*/ 2607583 w 2967767"/>
                  <a:gd name="connsiteY27" fmla="*/ 726587 h 2615521"/>
                  <a:gd name="connsiteX28" fmla="*/ 2536516 w 2967767"/>
                  <a:gd name="connsiteY28" fmla="*/ 764490 h 2615521"/>
                  <a:gd name="connsiteX29" fmla="*/ 2522302 w 2967767"/>
                  <a:gd name="connsiteY29" fmla="*/ 887673 h 2615521"/>
                  <a:gd name="connsiteX30" fmla="*/ 2484400 w 2967767"/>
                  <a:gd name="connsiteY30" fmla="*/ 968216 h 2615521"/>
                  <a:gd name="connsiteX31" fmla="*/ 2583894 w 2967767"/>
                  <a:gd name="connsiteY31" fmla="*/ 1058235 h 2615521"/>
                  <a:gd name="connsiteX32" fmla="*/ 2692864 w 2967767"/>
                  <a:gd name="connsiteY32" fmla="*/ 1167205 h 2615521"/>
                  <a:gd name="connsiteX33" fmla="*/ 2763931 w 2967767"/>
                  <a:gd name="connsiteY33" fmla="*/ 1233534 h 2615521"/>
                  <a:gd name="connsiteX34" fmla="*/ 2853950 w 2967767"/>
                  <a:gd name="connsiteY34" fmla="*/ 1380407 h 2615521"/>
                  <a:gd name="connsiteX35" fmla="*/ 2943969 w 2967767"/>
                  <a:gd name="connsiteY35" fmla="*/ 1503590 h 2615521"/>
                  <a:gd name="connsiteX36" fmla="*/ 2891853 w 2967767"/>
                  <a:gd name="connsiteY36" fmla="*/ 1560444 h 2615521"/>
                  <a:gd name="connsiteX37" fmla="*/ 2891853 w 2967767"/>
                  <a:gd name="connsiteY37" fmla="*/ 1593609 h 2615521"/>
                  <a:gd name="connsiteX38" fmla="*/ 2967658 w 2967767"/>
                  <a:gd name="connsiteY38" fmla="*/ 1636249 h 2615521"/>
                  <a:gd name="connsiteX39" fmla="*/ 2872901 w 2967767"/>
                  <a:gd name="connsiteY39" fmla="*/ 1693103 h 2615521"/>
                  <a:gd name="connsiteX40" fmla="*/ 2816048 w 2967767"/>
                  <a:gd name="connsiteY40" fmla="*/ 1735744 h 2615521"/>
                  <a:gd name="connsiteX41" fmla="*/ 2692864 w 2967767"/>
                  <a:gd name="connsiteY41" fmla="*/ 1825762 h 2615521"/>
                  <a:gd name="connsiteX42" fmla="*/ 2536516 w 2967767"/>
                  <a:gd name="connsiteY42" fmla="*/ 1901567 h 2615521"/>
                  <a:gd name="connsiteX43" fmla="*/ 2489138 w 2967767"/>
                  <a:gd name="connsiteY43" fmla="*/ 1934732 h 2615521"/>
                  <a:gd name="connsiteX44" fmla="*/ 2517565 w 2967767"/>
                  <a:gd name="connsiteY44" fmla="*/ 2091080 h 2615521"/>
                  <a:gd name="connsiteX45" fmla="*/ 2527040 w 2967767"/>
                  <a:gd name="connsiteY45" fmla="*/ 2294807 h 2615521"/>
                  <a:gd name="connsiteX46" fmla="*/ 2541254 w 2967767"/>
                  <a:gd name="connsiteY46" fmla="*/ 2545911 h 2615521"/>
                  <a:gd name="connsiteX47" fmla="*/ 2522302 w 2967767"/>
                  <a:gd name="connsiteY47" fmla="*/ 2602765 h 2615521"/>
                  <a:gd name="connsiteX48" fmla="*/ 2432284 w 2967767"/>
                  <a:gd name="connsiteY48" fmla="*/ 2602765 h 2615521"/>
                  <a:gd name="connsiteX49" fmla="*/ 2328052 w 2967767"/>
                  <a:gd name="connsiteY49" fmla="*/ 2612241 h 2615521"/>
                  <a:gd name="connsiteX50" fmla="*/ 2290149 w 2967767"/>
                  <a:gd name="connsiteY50" fmla="*/ 2602765 h 2615521"/>
                  <a:gd name="connsiteX51" fmla="*/ 2214344 w 2967767"/>
                  <a:gd name="connsiteY51" fmla="*/ 2484320 h 2615521"/>
                  <a:gd name="connsiteX52" fmla="*/ 2162228 w 2967767"/>
                  <a:gd name="connsiteY52" fmla="*/ 2399039 h 2615521"/>
                  <a:gd name="connsiteX53" fmla="*/ 2067471 w 2967767"/>
                  <a:gd name="connsiteY53" fmla="*/ 2294807 h 2615521"/>
                  <a:gd name="connsiteX54" fmla="*/ 2020093 w 2967767"/>
                  <a:gd name="connsiteY54" fmla="*/ 2261642 h 2615521"/>
                  <a:gd name="connsiteX55" fmla="*/ 1963239 w 2967767"/>
                  <a:gd name="connsiteY55" fmla="*/ 2214264 h 2615521"/>
                  <a:gd name="connsiteX56" fmla="*/ 1849531 w 2967767"/>
                  <a:gd name="connsiteY56" fmla="*/ 2214264 h 2615521"/>
                  <a:gd name="connsiteX57" fmla="*/ 1768988 w 2967767"/>
                  <a:gd name="connsiteY57" fmla="*/ 2200050 h 2615521"/>
                  <a:gd name="connsiteX58" fmla="*/ 1712135 w 2967767"/>
                  <a:gd name="connsiteY58" fmla="*/ 2133721 h 2615521"/>
                  <a:gd name="connsiteX59" fmla="*/ 1631592 w 2967767"/>
                  <a:gd name="connsiteY59" fmla="*/ 2095818 h 2615521"/>
                  <a:gd name="connsiteX60" fmla="*/ 1498933 w 2967767"/>
                  <a:gd name="connsiteY60" fmla="*/ 2043702 h 2615521"/>
                  <a:gd name="connsiteX61" fmla="*/ 1442079 w 2967767"/>
                  <a:gd name="connsiteY61" fmla="*/ 2020013 h 2615521"/>
                  <a:gd name="connsiteX62" fmla="*/ 1342584 w 2967767"/>
                  <a:gd name="connsiteY62" fmla="*/ 2024751 h 2615521"/>
                  <a:gd name="connsiteX63" fmla="*/ 1252566 w 2967767"/>
                  <a:gd name="connsiteY63" fmla="*/ 1944208 h 2615521"/>
                  <a:gd name="connsiteX64" fmla="*/ 1176760 w 2967767"/>
                  <a:gd name="connsiteY64" fmla="*/ 1896830 h 2615521"/>
                  <a:gd name="connsiteX65" fmla="*/ 1086742 w 2967767"/>
                  <a:gd name="connsiteY65" fmla="*/ 1901567 h 2615521"/>
                  <a:gd name="connsiteX66" fmla="*/ 987248 w 2967767"/>
                  <a:gd name="connsiteY66" fmla="*/ 1929994 h 2615521"/>
                  <a:gd name="connsiteX67" fmla="*/ 864064 w 2967767"/>
                  <a:gd name="connsiteY67" fmla="*/ 1816287 h 2615521"/>
                  <a:gd name="connsiteX68" fmla="*/ 717192 w 2967767"/>
                  <a:gd name="connsiteY68" fmla="*/ 1693103 h 2615521"/>
                  <a:gd name="connsiteX69" fmla="*/ 508727 w 2967767"/>
                  <a:gd name="connsiteY69" fmla="*/ 1532017 h 2615521"/>
                  <a:gd name="connsiteX70" fmla="*/ 395020 w 2967767"/>
                  <a:gd name="connsiteY70" fmla="*/ 1508328 h 2615521"/>
                  <a:gd name="connsiteX71" fmla="*/ 333428 w 2967767"/>
                  <a:gd name="connsiteY71" fmla="*/ 1508328 h 2615521"/>
                  <a:gd name="connsiteX72" fmla="*/ 352379 w 2967767"/>
                  <a:gd name="connsiteY72" fmla="*/ 1437261 h 2615521"/>
                  <a:gd name="connsiteX73" fmla="*/ 224458 w 2967767"/>
                  <a:gd name="connsiteY73" fmla="*/ 1423047 h 2615521"/>
                  <a:gd name="connsiteX74" fmla="*/ 139177 w 2967767"/>
                  <a:gd name="connsiteY74" fmla="*/ 1370931 h 2615521"/>
                  <a:gd name="connsiteX75" fmla="*/ 158128 w 2967767"/>
                  <a:gd name="connsiteY75" fmla="*/ 1318815 h 2615521"/>
                  <a:gd name="connsiteX76" fmla="*/ 115488 w 2967767"/>
                  <a:gd name="connsiteY76" fmla="*/ 1299864 h 2615521"/>
                  <a:gd name="connsiteX77" fmla="*/ 63372 w 2967767"/>
                  <a:gd name="connsiteY77" fmla="*/ 1247748 h 2615521"/>
                  <a:gd name="connsiteX78" fmla="*/ 106012 w 2967767"/>
                  <a:gd name="connsiteY78" fmla="*/ 1195632 h 2615521"/>
                  <a:gd name="connsiteX79" fmla="*/ 162866 w 2967767"/>
                  <a:gd name="connsiteY79" fmla="*/ 1143516 h 2615521"/>
                  <a:gd name="connsiteX80" fmla="*/ 224458 w 2967767"/>
                  <a:gd name="connsiteY80" fmla="*/ 1186156 h 2615521"/>
                  <a:gd name="connsiteX81" fmla="*/ 262360 w 2967767"/>
                  <a:gd name="connsiteY81" fmla="*/ 1129302 h 2615521"/>
                  <a:gd name="connsiteX82" fmla="*/ 290787 w 2967767"/>
                  <a:gd name="connsiteY82" fmla="*/ 1077186 h 2615521"/>
                  <a:gd name="connsiteX83" fmla="*/ 262360 w 2967767"/>
                  <a:gd name="connsiteY83" fmla="*/ 991905 h 2615521"/>
                  <a:gd name="connsiteX84" fmla="*/ 205507 w 2967767"/>
                  <a:gd name="connsiteY84" fmla="*/ 963478 h 2615521"/>
                  <a:gd name="connsiteX85" fmla="*/ 196031 w 2967767"/>
                  <a:gd name="connsiteY85" fmla="*/ 920838 h 2615521"/>
                  <a:gd name="connsiteX86" fmla="*/ 238671 w 2967767"/>
                  <a:gd name="connsiteY86" fmla="*/ 887673 h 2615521"/>
                  <a:gd name="connsiteX87" fmla="*/ 238671 w 2967767"/>
                  <a:gd name="connsiteY87" fmla="*/ 849770 h 2615521"/>
                  <a:gd name="connsiteX88" fmla="*/ 214982 w 2967767"/>
                  <a:gd name="connsiteY88" fmla="*/ 811868 h 2615521"/>
                  <a:gd name="connsiteX89" fmla="*/ 153391 w 2967767"/>
                  <a:gd name="connsiteY89" fmla="*/ 788179 h 2615521"/>
                  <a:gd name="connsiteX90" fmla="*/ 186555 w 2967767"/>
                  <a:gd name="connsiteY90" fmla="*/ 740801 h 2615521"/>
                  <a:gd name="connsiteX91" fmla="*/ 115488 w 2967767"/>
                  <a:gd name="connsiteY91" fmla="*/ 702898 h 2615521"/>
                  <a:gd name="connsiteX92" fmla="*/ 1780 w 2967767"/>
                  <a:gd name="connsiteY92" fmla="*/ 627093 h 2615521"/>
                  <a:gd name="connsiteX93" fmla="*/ 49158 w 2967767"/>
                  <a:gd name="connsiteY93" fmla="*/ 532336 h 2615521"/>
                  <a:gd name="connsiteX94" fmla="*/ 96537 w 2967767"/>
                  <a:gd name="connsiteY94" fmla="*/ 394939 h 261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967767" h="2615521">
                    <a:moveTo>
                      <a:pt x="96537" y="394939"/>
                    </a:moveTo>
                    <a:cubicBezTo>
                      <a:pt x="121016" y="383094"/>
                      <a:pt x="154970" y="434421"/>
                      <a:pt x="196031" y="461269"/>
                    </a:cubicBezTo>
                    <a:cubicBezTo>
                      <a:pt x="237092" y="488117"/>
                      <a:pt x="295525" y="530757"/>
                      <a:pt x="342903" y="556025"/>
                    </a:cubicBezTo>
                    <a:cubicBezTo>
                      <a:pt x="390281" y="581293"/>
                      <a:pt x="480300" y="612879"/>
                      <a:pt x="480300" y="612879"/>
                    </a:cubicBezTo>
                    <a:cubicBezTo>
                      <a:pt x="520572" y="629461"/>
                      <a:pt x="550579" y="638938"/>
                      <a:pt x="584533" y="655520"/>
                    </a:cubicBezTo>
                    <a:cubicBezTo>
                      <a:pt x="618487" y="672102"/>
                      <a:pt x="648493" y="695792"/>
                      <a:pt x="684027" y="712374"/>
                    </a:cubicBezTo>
                    <a:cubicBezTo>
                      <a:pt x="719561" y="728956"/>
                      <a:pt x="766939" y="734484"/>
                      <a:pt x="797735" y="755014"/>
                    </a:cubicBezTo>
                    <a:cubicBezTo>
                      <a:pt x="828531" y="775544"/>
                      <a:pt x="837217" y="807130"/>
                      <a:pt x="868802" y="835557"/>
                    </a:cubicBezTo>
                    <a:cubicBezTo>
                      <a:pt x="900387" y="863984"/>
                      <a:pt x="960400" y="898728"/>
                      <a:pt x="987248" y="925576"/>
                    </a:cubicBezTo>
                    <a:cubicBezTo>
                      <a:pt x="1014096" y="952424"/>
                      <a:pt x="988827" y="1006119"/>
                      <a:pt x="1029888" y="996643"/>
                    </a:cubicBezTo>
                    <a:cubicBezTo>
                      <a:pt x="1070949" y="987167"/>
                      <a:pt x="1168074" y="908204"/>
                      <a:pt x="1233614" y="868722"/>
                    </a:cubicBezTo>
                    <a:cubicBezTo>
                      <a:pt x="1299154" y="829240"/>
                      <a:pt x="1384435" y="789758"/>
                      <a:pt x="1423127" y="759752"/>
                    </a:cubicBezTo>
                    <a:cubicBezTo>
                      <a:pt x="1461819" y="729746"/>
                      <a:pt x="1472085" y="731324"/>
                      <a:pt x="1465768" y="688684"/>
                    </a:cubicBezTo>
                    <a:cubicBezTo>
                      <a:pt x="1459451" y="646044"/>
                      <a:pt x="1397070" y="555235"/>
                      <a:pt x="1385225" y="503909"/>
                    </a:cubicBezTo>
                    <a:cubicBezTo>
                      <a:pt x="1373380" y="452583"/>
                      <a:pt x="1375749" y="428894"/>
                      <a:pt x="1394700" y="380726"/>
                    </a:cubicBezTo>
                    <a:cubicBezTo>
                      <a:pt x="1413651" y="332558"/>
                      <a:pt x="1462610" y="240170"/>
                      <a:pt x="1498933" y="214902"/>
                    </a:cubicBezTo>
                    <a:cubicBezTo>
                      <a:pt x="1535256" y="189634"/>
                      <a:pt x="1562103" y="225168"/>
                      <a:pt x="1612640" y="229116"/>
                    </a:cubicBezTo>
                    <a:cubicBezTo>
                      <a:pt x="1663177" y="233064"/>
                      <a:pt x="1735824" y="257542"/>
                      <a:pt x="1802153" y="238591"/>
                    </a:cubicBezTo>
                    <a:cubicBezTo>
                      <a:pt x="1868482" y="219640"/>
                      <a:pt x="1956922" y="154100"/>
                      <a:pt x="2010617" y="115408"/>
                    </a:cubicBezTo>
                    <a:cubicBezTo>
                      <a:pt x="2064312" y="76716"/>
                      <a:pt x="2088002" y="22231"/>
                      <a:pt x="2124325" y="6438"/>
                    </a:cubicBezTo>
                    <a:cubicBezTo>
                      <a:pt x="2160648" y="-9355"/>
                      <a:pt x="2193023" y="7227"/>
                      <a:pt x="2228557" y="20651"/>
                    </a:cubicBezTo>
                    <a:cubicBezTo>
                      <a:pt x="2264091" y="34075"/>
                      <a:pt x="2296466" y="59344"/>
                      <a:pt x="2337527" y="86981"/>
                    </a:cubicBezTo>
                    <a:cubicBezTo>
                      <a:pt x="2378588" y="114618"/>
                      <a:pt x="2429915" y="148573"/>
                      <a:pt x="2474924" y="186475"/>
                    </a:cubicBezTo>
                    <a:cubicBezTo>
                      <a:pt x="2519933" y="224377"/>
                      <a:pt x="2568101" y="270176"/>
                      <a:pt x="2607583" y="314396"/>
                    </a:cubicBezTo>
                    <a:cubicBezTo>
                      <a:pt x="2647065" y="358616"/>
                      <a:pt x="2682598" y="417839"/>
                      <a:pt x="2711815" y="451793"/>
                    </a:cubicBezTo>
                    <a:cubicBezTo>
                      <a:pt x="2741032" y="485748"/>
                      <a:pt x="2786831" y="481010"/>
                      <a:pt x="2782883" y="518123"/>
                    </a:cubicBezTo>
                    <a:cubicBezTo>
                      <a:pt x="2778935" y="555236"/>
                      <a:pt x="2717343" y="639727"/>
                      <a:pt x="2688126" y="674471"/>
                    </a:cubicBezTo>
                    <a:cubicBezTo>
                      <a:pt x="2658909" y="709215"/>
                      <a:pt x="2632851" y="711584"/>
                      <a:pt x="2607583" y="726587"/>
                    </a:cubicBezTo>
                    <a:cubicBezTo>
                      <a:pt x="2582315" y="741590"/>
                      <a:pt x="2550730" y="737642"/>
                      <a:pt x="2536516" y="764490"/>
                    </a:cubicBezTo>
                    <a:cubicBezTo>
                      <a:pt x="2522302" y="791338"/>
                      <a:pt x="2530988" y="853719"/>
                      <a:pt x="2522302" y="887673"/>
                    </a:cubicBezTo>
                    <a:cubicBezTo>
                      <a:pt x="2513616" y="921627"/>
                      <a:pt x="2474135" y="939789"/>
                      <a:pt x="2484400" y="968216"/>
                    </a:cubicBezTo>
                    <a:cubicBezTo>
                      <a:pt x="2494665" y="996643"/>
                      <a:pt x="2549150" y="1025070"/>
                      <a:pt x="2583894" y="1058235"/>
                    </a:cubicBezTo>
                    <a:cubicBezTo>
                      <a:pt x="2618638" y="1091400"/>
                      <a:pt x="2662858" y="1137988"/>
                      <a:pt x="2692864" y="1167205"/>
                    </a:cubicBezTo>
                    <a:cubicBezTo>
                      <a:pt x="2722870" y="1196422"/>
                      <a:pt x="2737083" y="1198000"/>
                      <a:pt x="2763931" y="1233534"/>
                    </a:cubicBezTo>
                    <a:cubicBezTo>
                      <a:pt x="2790779" y="1269068"/>
                      <a:pt x="2823944" y="1335398"/>
                      <a:pt x="2853950" y="1380407"/>
                    </a:cubicBezTo>
                    <a:cubicBezTo>
                      <a:pt x="2883956" y="1425416"/>
                      <a:pt x="2937652" y="1473584"/>
                      <a:pt x="2943969" y="1503590"/>
                    </a:cubicBezTo>
                    <a:cubicBezTo>
                      <a:pt x="2950286" y="1533596"/>
                      <a:pt x="2900539" y="1545441"/>
                      <a:pt x="2891853" y="1560444"/>
                    </a:cubicBezTo>
                    <a:cubicBezTo>
                      <a:pt x="2883167" y="1575447"/>
                      <a:pt x="2879219" y="1580975"/>
                      <a:pt x="2891853" y="1593609"/>
                    </a:cubicBezTo>
                    <a:cubicBezTo>
                      <a:pt x="2904487" y="1606243"/>
                      <a:pt x="2970817" y="1619667"/>
                      <a:pt x="2967658" y="1636249"/>
                    </a:cubicBezTo>
                    <a:cubicBezTo>
                      <a:pt x="2964499" y="1652831"/>
                      <a:pt x="2898169" y="1676521"/>
                      <a:pt x="2872901" y="1693103"/>
                    </a:cubicBezTo>
                    <a:cubicBezTo>
                      <a:pt x="2847633" y="1709685"/>
                      <a:pt x="2816048" y="1735744"/>
                      <a:pt x="2816048" y="1735744"/>
                    </a:cubicBezTo>
                    <a:cubicBezTo>
                      <a:pt x="2786042" y="1757854"/>
                      <a:pt x="2739453" y="1798125"/>
                      <a:pt x="2692864" y="1825762"/>
                    </a:cubicBezTo>
                    <a:cubicBezTo>
                      <a:pt x="2646275" y="1853399"/>
                      <a:pt x="2570470" y="1883405"/>
                      <a:pt x="2536516" y="1901567"/>
                    </a:cubicBezTo>
                    <a:cubicBezTo>
                      <a:pt x="2502562" y="1919729"/>
                      <a:pt x="2492297" y="1903146"/>
                      <a:pt x="2489138" y="1934732"/>
                    </a:cubicBezTo>
                    <a:cubicBezTo>
                      <a:pt x="2485979" y="1966318"/>
                      <a:pt x="2511248" y="2031067"/>
                      <a:pt x="2517565" y="2091080"/>
                    </a:cubicBezTo>
                    <a:cubicBezTo>
                      <a:pt x="2523882" y="2151093"/>
                      <a:pt x="2523092" y="2219002"/>
                      <a:pt x="2527040" y="2294807"/>
                    </a:cubicBezTo>
                    <a:cubicBezTo>
                      <a:pt x="2530988" y="2370612"/>
                      <a:pt x="2542044" y="2494585"/>
                      <a:pt x="2541254" y="2545911"/>
                    </a:cubicBezTo>
                    <a:cubicBezTo>
                      <a:pt x="2540464" y="2597237"/>
                      <a:pt x="2540464" y="2593289"/>
                      <a:pt x="2522302" y="2602765"/>
                    </a:cubicBezTo>
                    <a:cubicBezTo>
                      <a:pt x="2504140" y="2612241"/>
                      <a:pt x="2464659" y="2601186"/>
                      <a:pt x="2432284" y="2602765"/>
                    </a:cubicBezTo>
                    <a:cubicBezTo>
                      <a:pt x="2399909" y="2604344"/>
                      <a:pt x="2351741" y="2612241"/>
                      <a:pt x="2328052" y="2612241"/>
                    </a:cubicBezTo>
                    <a:cubicBezTo>
                      <a:pt x="2304363" y="2612241"/>
                      <a:pt x="2309100" y="2624085"/>
                      <a:pt x="2290149" y="2602765"/>
                    </a:cubicBezTo>
                    <a:cubicBezTo>
                      <a:pt x="2271198" y="2581445"/>
                      <a:pt x="2235664" y="2518274"/>
                      <a:pt x="2214344" y="2484320"/>
                    </a:cubicBezTo>
                    <a:cubicBezTo>
                      <a:pt x="2193024" y="2450366"/>
                      <a:pt x="2186707" y="2430624"/>
                      <a:pt x="2162228" y="2399039"/>
                    </a:cubicBezTo>
                    <a:cubicBezTo>
                      <a:pt x="2137749" y="2367454"/>
                      <a:pt x="2091160" y="2317706"/>
                      <a:pt x="2067471" y="2294807"/>
                    </a:cubicBezTo>
                    <a:cubicBezTo>
                      <a:pt x="2043782" y="2271908"/>
                      <a:pt x="2037465" y="2275066"/>
                      <a:pt x="2020093" y="2261642"/>
                    </a:cubicBezTo>
                    <a:cubicBezTo>
                      <a:pt x="2002721" y="2248218"/>
                      <a:pt x="1991666" y="2222160"/>
                      <a:pt x="1963239" y="2214264"/>
                    </a:cubicBezTo>
                    <a:cubicBezTo>
                      <a:pt x="1934812" y="2206368"/>
                      <a:pt x="1881906" y="2216633"/>
                      <a:pt x="1849531" y="2214264"/>
                    </a:cubicBezTo>
                    <a:cubicBezTo>
                      <a:pt x="1817156" y="2211895"/>
                      <a:pt x="1791887" y="2213474"/>
                      <a:pt x="1768988" y="2200050"/>
                    </a:cubicBezTo>
                    <a:cubicBezTo>
                      <a:pt x="1746089" y="2186626"/>
                      <a:pt x="1735034" y="2151093"/>
                      <a:pt x="1712135" y="2133721"/>
                    </a:cubicBezTo>
                    <a:cubicBezTo>
                      <a:pt x="1689236" y="2116349"/>
                      <a:pt x="1667126" y="2110821"/>
                      <a:pt x="1631592" y="2095818"/>
                    </a:cubicBezTo>
                    <a:cubicBezTo>
                      <a:pt x="1596058" y="2080815"/>
                      <a:pt x="1530518" y="2056336"/>
                      <a:pt x="1498933" y="2043702"/>
                    </a:cubicBezTo>
                    <a:cubicBezTo>
                      <a:pt x="1467348" y="2031068"/>
                      <a:pt x="1468137" y="2023172"/>
                      <a:pt x="1442079" y="2020013"/>
                    </a:cubicBezTo>
                    <a:cubicBezTo>
                      <a:pt x="1416021" y="2016855"/>
                      <a:pt x="1374169" y="2037385"/>
                      <a:pt x="1342584" y="2024751"/>
                    </a:cubicBezTo>
                    <a:cubicBezTo>
                      <a:pt x="1310999" y="2012117"/>
                      <a:pt x="1280203" y="1965528"/>
                      <a:pt x="1252566" y="1944208"/>
                    </a:cubicBezTo>
                    <a:cubicBezTo>
                      <a:pt x="1224929" y="1922888"/>
                      <a:pt x="1204397" y="1903937"/>
                      <a:pt x="1176760" y="1896830"/>
                    </a:cubicBezTo>
                    <a:cubicBezTo>
                      <a:pt x="1149123" y="1889723"/>
                      <a:pt x="1118327" y="1896040"/>
                      <a:pt x="1086742" y="1901567"/>
                    </a:cubicBezTo>
                    <a:cubicBezTo>
                      <a:pt x="1055157" y="1907094"/>
                      <a:pt x="1024361" y="1944207"/>
                      <a:pt x="987248" y="1929994"/>
                    </a:cubicBezTo>
                    <a:cubicBezTo>
                      <a:pt x="950135" y="1915781"/>
                      <a:pt x="909073" y="1855769"/>
                      <a:pt x="864064" y="1816287"/>
                    </a:cubicBezTo>
                    <a:cubicBezTo>
                      <a:pt x="819055" y="1776805"/>
                      <a:pt x="776415" y="1740481"/>
                      <a:pt x="717192" y="1693103"/>
                    </a:cubicBezTo>
                    <a:cubicBezTo>
                      <a:pt x="657969" y="1645725"/>
                      <a:pt x="562422" y="1562813"/>
                      <a:pt x="508727" y="1532017"/>
                    </a:cubicBezTo>
                    <a:cubicBezTo>
                      <a:pt x="455032" y="1501221"/>
                      <a:pt x="424237" y="1512276"/>
                      <a:pt x="395020" y="1508328"/>
                    </a:cubicBezTo>
                    <a:cubicBezTo>
                      <a:pt x="365804" y="1504380"/>
                      <a:pt x="340535" y="1520172"/>
                      <a:pt x="333428" y="1508328"/>
                    </a:cubicBezTo>
                    <a:cubicBezTo>
                      <a:pt x="326321" y="1496484"/>
                      <a:pt x="370541" y="1451474"/>
                      <a:pt x="352379" y="1437261"/>
                    </a:cubicBezTo>
                    <a:cubicBezTo>
                      <a:pt x="334217" y="1423048"/>
                      <a:pt x="259992" y="1434102"/>
                      <a:pt x="224458" y="1423047"/>
                    </a:cubicBezTo>
                    <a:cubicBezTo>
                      <a:pt x="188924" y="1411992"/>
                      <a:pt x="150232" y="1388303"/>
                      <a:pt x="139177" y="1370931"/>
                    </a:cubicBezTo>
                    <a:cubicBezTo>
                      <a:pt x="128122" y="1353559"/>
                      <a:pt x="162076" y="1330659"/>
                      <a:pt x="158128" y="1318815"/>
                    </a:cubicBezTo>
                    <a:cubicBezTo>
                      <a:pt x="154180" y="1306971"/>
                      <a:pt x="131281" y="1311709"/>
                      <a:pt x="115488" y="1299864"/>
                    </a:cubicBezTo>
                    <a:cubicBezTo>
                      <a:pt x="99695" y="1288020"/>
                      <a:pt x="64951" y="1265120"/>
                      <a:pt x="63372" y="1247748"/>
                    </a:cubicBezTo>
                    <a:cubicBezTo>
                      <a:pt x="61793" y="1230376"/>
                      <a:pt x="89430" y="1213004"/>
                      <a:pt x="106012" y="1195632"/>
                    </a:cubicBezTo>
                    <a:cubicBezTo>
                      <a:pt x="122594" y="1178260"/>
                      <a:pt x="143125" y="1145095"/>
                      <a:pt x="162866" y="1143516"/>
                    </a:cubicBezTo>
                    <a:cubicBezTo>
                      <a:pt x="182607" y="1141937"/>
                      <a:pt x="207876" y="1188525"/>
                      <a:pt x="224458" y="1186156"/>
                    </a:cubicBezTo>
                    <a:cubicBezTo>
                      <a:pt x="241040" y="1183787"/>
                      <a:pt x="251305" y="1147464"/>
                      <a:pt x="262360" y="1129302"/>
                    </a:cubicBezTo>
                    <a:cubicBezTo>
                      <a:pt x="273415" y="1111140"/>
                      <a:pt x="290787" y="1100085"/>
                      <a:pt x="290787" y="1077186"/>
                    </a:cubicBezTo>
                    <a:cubicBezTo>
                      <a:pt x="290787" y="1054287"/>
                      <a:pt x="276573" y="1010856"/>
                      <a:pt x="262360" y="991905"/>
                    </a:cubicBezTo>
                    <a:cubicBezTo>
                      <a:pt x="248147" y="972954"/>
                      <a:pt x="216562" y="975322"/>
                      <a:pt x="205507" y="963478"/>
                    </a:cubicBezTo>
                    <a:cubicBezTo>
                      <a:pt x="194452" y="951634"/>
                      <a:pt x="190504" y="933472"/>
                      <a:pt x="196031" y="920838"/>
                    </a:cubicBezTo>
                    <a:cubicBezTo>
                      <a:pt x="201558" y="908204"/>
                      <a:pt x="231564" y="899518"/>
                      <a:pt x="238671" y="887673"/>
                    </a:cubicBezTo>
                    <a:cubicBezTo>
                      <a:pt x="245778" y="875828"/>
                      <a:pt x="242619" y="862404"/>
                      <a:pt x="238671" y="849770"/>
                    </a:cubicBezTo>
                    <a:cubicBezTo>
                      <a:pt x="234723" y="837136"/>
                      <a:pt x="229195" y="822133"/>
                      <a:pt x="214982" y="811868"/>
                    </a:cubicBezTo>
                    <a:cubicBezTo>
                      <a:pt x="200769" y="801603"/>
                      <a:pt x="158129" y="800024"/>
                      <a:pt x="153391" y="788179"/>
                    </a:cubicBezTo>
                    <a:cubicBezTo>
                      <a:pt x="148653" y="776335"/>
                      <a:pt x="192872" y="755015"/>
                      <a:pt x="186555" y="740801"/>
                    </a:cubicBezTo>
                    <a:cubicBezTo>
                      <a:pt x="180238" y="726588"/>
                      <a:pt x="146284" y="721849"/>
                      <a:pt x="115488" y="702898"/>
                    </a:cubicBezTo>
                    <a:cubicBezTo>
                      <a:pt x="84692" y="683947"/>
                      <a:pt x="12835" y="655520"/>
                      <a:pt x="1780" y="627093"/>
                    </a:cubicBezTo>
                    <a:cubicBezTo>
                      <a:pt x="-9275" y="598666"/>
                      <a:pt x="34155" y="571028"/>
                      <a:pt x="49158" y="532336"/>
                    </a:cubicBezTo>
                    <a:cubicBezTo>
                      <a:pt x="64161" y="493644"/>
                      <a:pt x="72058" y="406784"/>
                      <a:pt x="96537" y="394939"/>
                    </a:cubicBezTo>
                    <a:close/>
                  </a:path>
                </a:pathLst>
              </a:custGeom>
              <a:solidFill>
                <a:srgbClr val="44546A">
                  <a:lumMod val="40000"/>
                  <a:lumOff val="60000"/>
                </a:srgbClr>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2" name="Freeform: Shape 151">
                <a:extLst>
                  <a:ext uri="{FF2B5EF4-FFF2-40B4-BE49-F238E27FC236}">
                    <a16:creationId xmlns:a16="http://schemas.microsoft.com/office/drawing/2014/main" id="{C8F7C667-4191-7878-AE7F-457271AC6786}"/>
                  </a:ext>
                </a:extLst>
              </p:cNvPr>
              <p:cNvSpPr/>
              <p:nvPr/>
            </p:nvSpPr>
            <p:spPr>
              <a:xfrm>
                <a:off x="6710004" y="695299"/>
                <a:ext cx="1187875" cy="1264981"/>
              </a:xfrm>
              <a:custGeom>
                <a:avLst/>
                <a:gdLst>
                  <a:gd name="connsiteX0" fmla="*/ 6574 w 2799222"/>
                  <a:gd name="connsiteY0" fmla="*/ 1241141 h 2240356"/>
                  <a:gd name="connsiteX1" fmla="*/ 10051 w 2799222"/>
                  <a:gd name="connsiteY1" fmla="*/ 1178558 h 2240356"/>
                  <a:gd name="connsiteX2" fmla="*/ 41342 w 2799222"/>
                  <a:gd name="connsiteY2" fmla="*/ 1161174 h 2240356"/>
                  <a:gd name="connsiteX3" fmla="*/ 135216 w 2799222"/>
                  <a:gd name="connsiteY3" fmla="*/ 1150744 h 2240356"/>
                  <a:gd name="connsiteX4" fmla="*/ 236043 w 2799222"/>
                  <a:gd name="connsiteY4" fmla="*/ 1147267 h 2240356"/>
                  <a:gd name="connsiteX5" fmla="*/ 392499 w 2799222"/>
                  <a:gd name="connsiteY5" fmla="*/ 1129883 h 2240356"/>
                  <a:gd name="connsiteX6" fmla="*/ 535048 w 2799222"/>
                  <a:gd name="connsiteY6" fmla="*/ 1088161 h 2240356"/>
                  <a:gd name="connsiteX7" fmla="*/ 625445 w 2799222"/>
                  <a:gd name="connsiteY7" fmla="*/ 1088161 h 2240356"/>
                  <a:gd name="connsiteX8" fmla="*/ 747133 w 2799222"/>
                  <a:gd name="connsiteY8" fmla="*/ 1088161 h 2240356"/>
                  <a:gd name="connsiteX9" fmla="*/ 927927 w 2799222"/>
                  <a:gd name="connsiteY9" fmla="*/ 1036009 h 2240356"/>
                  <a:gd name="connsiteX10" fmla="*/ 997464 w 2799222"/>
                  <a:gd name="connsiteY10" fmla="*/ 990811 h 2240356"/>
                  <a:gd name="connsiteX11" fmla="*/ 952265 w 2799222"/>
                  <a:gd name="connsiteY11" fmla="*/ 869123 h 2240356"/>
                  <a:gd name="connsiteX12" fmla="*/ 917497 w 2799222"/>
                  <a:gd name="connsiteY12" fmla="*/ 806540 h 2240356"/>
                  <a:gd name="connsiteX13" fmla="*/ 980080 w 2799222"/>
                  <a:gd name="connsiteY13" fmla="*/ 726573 h 2240356"/>
                  <a:gd name="connsiteX14" fmla="*/ 1091337 w 2799222"/>
                  <a:gd name="connsiteY14" fmla="*/ 646607 h 2240356"/>
                  <a:gd name="connsiteX15" fmla="*/ 1094814 w 2799222"/>
                  <a:gd name="connsiteY15" fmla="*/ 618792 h 2240356"/>
                  <a:gd name="connsiteX16" fmla="*/ 1115675 w 2799222"/>
                  <a:gd name="connsiteY16" fmla="*/ 587501 h 2240356"/>
                  <a:gd name="connsiteX17" fmla="*/ 1042662 w 2799222"/>
                  <a:gd name="connsiteY17" fmla="*/ 504058 h 2240356"/>
                  <a:gd name="connsiteX18" fmla="*/ 1018324 w 2799222"/>
                  <a:gd name="connsiteY18" fmla="*/ 437999 h 2240356"/>
                  <a:gd name="connsiteX19" fmla="*/ 1039185 w 2799222"/>
                  <a:gd name="connsiteY19" fmla="*/ 354555 h 2240356"/>
                  <a:gd name="connsiteX20" fmla="*/ 1112198 w 2799222"/>
                  <a:gd name="connsiteY20" fmla="*/ 375416 h 2240356"/>
                  <a:gd name="connsiteX21" fmla="*/ 1146966 w 2799222"/>
                  <a:gd name="connsiteY21" fmla="*/ 316310 h 2240356"/>
                  <a:gd name="connsiteX22" fmla="*/ 1199118 w 2799222"/>
                  <a:gd name="connsiteY22" fmla="*/ 285019 h 2240356"/>
                  <a:gd name="connsiteX23" fmla="*/ 1313853 w 2799222"/>
                  <a:gd name="connsiteY23" fmla="*/ 243297 h 2240356"/>
                  <a:gd name="connsiteX24" fmla="*/ 1414680 w 2799222"/>
                  <a:gd name="connsiteY24" fmla="*/ 173761 h 2240356"/>
                  <a:gd name="connsiteX25" fmla="*/ 1494647 w 2799222"/>
                  <a:gd name="connsiteY25" fmla="*/ 111179 h 2240356"/>
                  <a:gd name="connsiteX26" fmla="*/ 1550276 w 2799222"/>
                  <a:gd name="connsiteY26" fmla="*/ 128563 h 2240356"/>
                  <a:gd name="connsiteX27" fmla="*/ 1661533 w 2799222"/>
                  <a:gd name="connsiteY27" fmla="*/ 114656 h 2240356"/>
                  <a:gd name="connsiteX28" fmla="*/ 1731070 w 2799222"/>
                  <a:gd name="connsiteY28" fmla="*/ 72934 h 2240356"/>
                  <a:gd name="connsiteX29" fmla="*/ 1783222 w 2799222"/>
                  <a:gd name="connsiteY29" fmla="*/ 6875 h 2240356"/>
                  <a:gd name="connsiteX30" fmla="*/ 1880572 w 2799222"/>
                  <a:gd name="connsiteY30" fmla="*/ 20782 h 2240356"/>
                  <a:gd name="connsiteX31" fmla="*/ 2005737 w 2799222"/>
                  <a:gd name="connsiteY31" fmla="*/ 3398 h 2240356"/>
                  <a:gd name="connsiteX32" fmla="*/ 2078750 w 2799222"/>
                  <a:gd name="connsiteY32" fmla="*/ 100748 h 2240356"/>
                  <a:gd name="connsiteX33" fmla="*/ 2165670 w 2799222"/>
                  <a:gd name="connsiteY33" fmla="*/ 194622 h 2240356"/>
                  <a:gd name="connsiteX34" fmla="*/ 2242160 w 2799222"/>
                  <a:gd name="connsiteY34" fmla="*/ 274589 h 2240356"/>
                  <a:gd name="connsiteX35" fmla="*/ 2360372 w 2799222"/>
                  <a:gd name="connsiteY35" fmla="*/ 399754 h 2240356"/>
                  <a:gd name="connsiteX36" fmla="*/ 2377756 w 2799222"/>
                  <a:gd name="connsiteY36" fmla="*/ 500581 h 2240356"/>
                  <a:gd name="connsiteX37" fmla="*/ 2416000 w 2799222"/>
                  <a:gd name="connsiteY37" fmla="*/ 608362 h 2240356"/>
                  <a:gd name="connsiteX38" fmla="*/ 2447292 w 2799222"/>
                  <a:gd name="connsiteY38" fmla="*/ 719620 h 2240356"/>
                  <a:gd name="connsiteX39" fmla="*/ 2398616 w 2799222"/>
                  <a:gd name="connsiteY39" fmla="*/ 782202 h 2240356"/>
                  <a:gd name="connsiteX40" fmla="*/ 2412524 w 2799222"/>
                  <a:gd name="connsiteY40" fmla="*/ 816970 h 2240356"/>
                  <a:gd name="connsiteX41" fmla="*/ 2454245 w 2799222"/>
                  <a:gd name="connsiteY41" fmla="*/ 841308 h 2240356"/>
                  <a:gd name="connsiteX42" fmla="*/ 2520305 w 2799222"/>
                  <a:gd name="connsiteY42" fmla="*/ 830878 h 2240356"/>
                  <a:gd name="connsiteX43" fmla="*/ 2555073 w 2799222"/>
                  <a:gd name="connsiteY43" fmla="*/ 816970 h 2240356"/>
                  <a:gd name="connsiteX44" fmla="*/ 2579410 w 2799222"/>
                  <a:gd name="connsiteY44" fmla="*/ 837831 h 2240356"/>
                  <a:gd name="connsiteX45" fmla="*/ 2617655 w 2799222"/>
                  <a:gd name="connsiteY45" fmla="*/ 813494 h 2240356"/>
                  <a:gd name="connsiteX46" fmla="*/ 2666330 w 2799222"/>
                  <a:gd name="connsiteY46" fmla="*/ 851738 h 2240356"/>
                  <a:gd name="connsiteX47" fmla="*/ 2701099 w 2799222"/>
                  <a:gd name="connsiteY47" fmla="*/ 876076 h 2240356"/>
                  <a:gd name="connsiteX48" fmla="*/ 2694145 w 2799222"/>
                  <a:gd name="connsiteY48" fmla="*/ 914321 h 2240356"/>
                  <a:gd name="connsiteX49" fmla="*/ 2739343 w 2799222"/>
                  <a:gd name="connsiteY49" fmla="*/ 910844 h 2240356"/>
                  <a:gd name="connsiteX50" fmla="*/ 2742820 w 2799222"/>
                  <a:gd name="connsiteY50" fmla="*/ 935182 h 2240356"/>
                  <a:gd name="connsiteX51" fmla="*/ 2798449 w 2799222"/>
                  <a:gd name="connsiteY51" fmla="*/ 931705 h 2240356"/>
                  <a:gd name="connsiteX52" fmla="*/ 2774111 w 2799222"/>
                  <a:gd name="connsiteY52" fmla="*/ 976904 h 2240356"/>
                  <a:gd name="connsiteX53" fmla="*/ 2756727 w 2799222"/>
                  <a:gd name="connsiteY53" fmla="*/ 1001241 h 2240356"/>
                  <a:gd name="connsiteX54" fmla="*/ 2763681 w 2799222"/>
                  <a:gd name="connsiteY54" fmla="*/ 1032532 h 2240356"/>
                  <a:gd name="connsiteX55" fmla="*/ 2788019 w 2799222"/>
                  <a:gd name="connsiteY55" fmla="*/ 1056870 h 2240356"/>
                  <a:gd name="connsiteX56" fmla="*/ 2794972 w 2799222"/>
                  <a:gd name="connsiteY56" fmla="*/ 1081208 h 2240356"/>
                  <a:gd name="connsiteX57" fmla="*/ 2756727 w 2799222"/>
                  <a:gd name="connsiteY57" fmla="*/ 1074254 h 2240356"/>
                  <a:gd name="connsiteX58" fmla="*/ 2749774 w 2799222"/>
                  <a:gd name="connsiteY58" fmla="*/ 1109022 h 2240356"/>
                  <a:gd name="connsiteX59" fmla="*/ 2753251 w 2799222"/>
                  <a:gd name="connsiteY59" fmla="*/ 1140313 h 2240356"/>
                  <a:gd name="connsiteX60" fmla="*/ 2770635 w 2799222"/>
                  <a:gd name="connsiteY60" fmla="*/ 1157697 h 2240356"/>
                  <a:gd name="connsiteX61" fmla="*/ 2770635 w 2799222"/>
                  <a:gd name="connsiteY61" fmla="*/ 1168128 h 2240356"/>
                  <a:gd name="connsiteX62" fmla="*/ 2721959 w 2799222"/>
                  <a:gd name="connsiteY62" fmla="*/ 1171605 h 2240356"/>
                  <a:gd name="connsiteX63" fmla="*/ 2694145 w 2799222"/>
                  <a:gd name="connsiteY63" fmla="*/ 1216803 h 2240356"/>
                  <a:gd name="connsiteX64" fmla="*/ 2756727 w 2799222"/>
                  <a:gd name="connsiteY64" fmla="*/ 1248094 h 2240356"/>
                  <a:gd name="connsiteX65" fmla="*/ 2791495 w 2799222"/>
                  <a:gd name="connsiteY65" fmla="*/ 1268955 h 2240356"/>
                  <a:gd name="connsiteX66" fmla="*/ 2777588 w 2799222"/>
                  <a:gd name="connsiteY66" fmla="*/ 1321107 h 2240356"/>
                  <a:gd name="connsiteX67" fmla="*/ 2697622 w 2799222"/>
                  <a:gd name="connsiteY67" fmla="*/ 1345445 h 2240356"/>
                  <a:gd name="connsiteX68" fmla="*/ 2582887 w 2799222"/>
                  <a:gd name="connsiteY68" fmla="*/ 1428888 h 2240356"/>
                  <a:gd name="connsiteX69" fmla="*/ 2457722 w 2799222"/>
                  <a:gd name="connsiteY69" fmla="*/ 1456703 h 2240356"/>
                  <a:gd name="connsiteX70" fmla="*/ 2436861 w 2799222"/>
                  <a:gd name="connsiteY70" fmla="*/ 1505378 h 2240356"/>
                  <a:gd name="connsiteX71" fmla="*/ 2363848 w 2799222"/>
                  <a:gd name="connsiteY71" fmla="*/ 1474087 h 2240356"/>
                  <a:gd name="connsiteX72" fmla="*/ 2249114 w 2799222"/>
                  <a:gd name="connsiteY72" fmla="*/ 1449749 h 2240356"/>
                  <a:gd name="connsiteX73" fmla="*/ 2231730 w 2799222"/>
                  <a:gd name="connsiteY73" fmla="*/ 1505378 h 2240356"/>
                  <a:gd name="connsiteX74" fmla="*/ 2169147 w 2799222"/>
                  <a:gd name="connsiteY74" fmla="*/ 1526239 h 2240356"/>
                  <a:gd name="connsiteX75" fmla="*/ 2169147 w 2799222"/>
                  <a:gd name="connsiteY75" fmla="*/ 1574914 h 2240356"/>
                  <a:gd name="connsiteX76" fmla="*/ 2176101 w 2799222"/>
                  <a:gd name="connsiteY76" fmla="*/ 1595775 h 2240356"/>
                  <a:gd name="connsiteX77" fmla="*/ 2137856 w 2799222"/>
                  <a:gd name="connsiteY77" fmla="*/ 1595775 h 2240356"/>
                  <a:gd name="connsiteX78" fmla="*/ 2127426 w 2799222"/>
                  <a:gd name="connsiteY78" fmla="*/ 1640973 h 2240356"/>
                  <a:gd name="connsiteX79" fmla="*/ 2075273 w 2799222"/>
                  <a:gd name="connsiteY79" fmla="*/ 1640973 h 2240356"/>
                  <a:gd name="connsiteX80" fmla="*/ 2037029 w 2799222"/>
                  <a:gd name="connsiteY80" fmla="*/ 1686172 h 2240356"/>
                  <a:gd name="connsiteX81" fmla="*/ 2068320 w 2799222"/>
                  <a:gd name="connsiteY81" fmla="*/ 1727894 h 2240356"/>
                  <a:gd name="connsiteX82" fmla="*/ 2054413 w 2799222"/>
                  <a:gd name="connsiteY82" fmla="*/ 1738324 h 2240356"/>
                  <a:gd name="connsiteX83" fmla="*/ 1981400 w 2799222"/>
                  <a:gd name="connsiteY83" fmla="*/ 1720940 h 2240356"/>
                  <a:gd name="connsiteX84" fmla="*/ 1884049 w 2799222"/>
                  <a:gd name="connsiteY84" fmla="*/ 1731370 h 2240356"/>
                  <a:gd name="connsiteX85" fmla="*/ 1842327 w 2799222"/>
                  <a:gd name="connsiteY85" fmla="*/ 1790476 h 2240356"/>
                  <a:gd name="connsiteX86" fmla="*/ 1772791 w 2799222"/>
                  <a:gd name="connsiteY86" fmla="*/ 1908688 h 2240356"/>
                  <a:gd name="connsiteX87" fmla="*/ 1678918 w 2799222"/>
                  <a:gd name="connsiteY87" fmla="*/ 1873919 h 2240356"/>
                  <a:gd name="connsiteX88" fmla="*/ 1543322 w 2799222"/>
                  <a:gd name="connsiteY88" fmla="*/ 1811337 h 2240356"/>
                  <a:gd name="connsiteX89" fmla="*/ 1428587 w 2799222"/>
                  <a:gd name="connsiteY89" fmla="*/ 1846105 h 2240356"/>
                  <a:gd name="connsiteX90" fmla="*/ 1320807 w 2799222"/>
                  <a:gd name="connsiteY90" fmla="*/ 1905211 h 2240356"/>
                  <a:gd name="connsiteX91" fmla="*/ 1230410 w 2799222"/>
                  <a:gd name="connsiteY91" fmla="*/ 2026899 h 2240356"/>
                  <a:gd name="connsiteX92" fmla="*/ 1195641 w 2799222"/>
                  <a:gd name="connsiteY92" fmla="*/ 2051237 h 2240356"/>
                  <a:gd name="connsiteX93" fmla="*/ 1077430 w 2799222"/>
                  <a:gd name="connsiteY93" fmla="*/ 2006038 h 2240356"/>
                  <a:gd name="connsiteX94" fmla="*/ 934881 w 2799222"/>
                  <a:gd name="connsiteY94" fmla="*/ 2117296 h 2240356"/>
                  <a:gd name="connsiteX95" fmla="*/ 820146 w 2799222"/>
                  <a:gd name="connsiteY95" fmla="*/ 2207693 h 2240356"/>
                  <a:gd name="connsiteX96" fmla="*/ 767994 w 2799222"/>
                  <a:gd name="connsiteY96" fmla="*/ 2179878 h 2240356"/>
                  <a:gd name="connsiteX97" fmla="*/ 615015 w 2799222"/>
                  <a:gd name="connsiteY97" fmla="*/ 2238984 h 2240356"/>
                  <a:gd name="connsiteX98" fmla="*/ 510711 w 2799222"/>
                  <a:gd name="connsiteY98" fmla="*/ 2110342 h 2240356"/>
                  <a:gd name="connsiteX99" fmla="*/ 406407 w 2799222"/>
                  <a:gd name="connsiteY99" fmla="*/ 2068621 h 2240356"/>
                  <a:gd name="connsiteX100" fmla="*/ 455082 w 2799222"/>
                  <a:gd name="connsiteY100" fmla="*/ 2033853 h 2240356"/>
                  <a:gd name="connsiteX101" fmla="*/ 409883 w 2799222"/>
                  <a:gd name="connsiteY101" fmla="*/ 1856535 h 2240356"/>
                  <a:gd name="connsiteX102" fmla="*/ 368162 w 2799222"/>
                  <a:gd name="connsiteY102" fmla="*/ 1623589 h 2240356"/>
                  <a:gd name="connsiteX103" fmla="*/ 333394 w 2799222"/>
                  <a:gd name="connsiteY103" fmla="*/ 1634020 h 2240356"/>
                  <a:gd name="connsiteX104" fmla="*/ 277765 w 2799222"/>
                  <a:gd name="connsiteY104" fmla="*/ 1595775 h 2240356"/>
                  <a:gd name="connsiteX105" fmla="*/ 229089 w 2799222"/>
                  <a:gd name="connsiteY105" fmla="*/ 1540146 h 2240356"/>
                  <a:gd name="connsiteX106" fmla="*/ 218659 w 2799222"/>
                  <a:gd name="connsiteY106" fmla="*/ 1411504 h 2240356"/>
                  <a:gd name="connsiteX107" fmla="*/ 93494 w 2799222"/>
                  <a:gd name="connsiteY107" fmla="*/ 1303723 h 2240356"/>
                  <a:gd name="connsiteX108" fmla="*/ 6574 w 2799222"/>
                  <a:gd name="connsiteY108" fmla="*/ 1241141 h 224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799222" h="2240356">
                    <a:moveTo>
                      <a:pt x="6574" y="1241141"/>
                    </a:moveTo>
                    <a:cubicBezTo>
                      <a:pt x="-7333" y="1220280"/>
                      <a:pt x="4256" y="1191886"/>
                      <a:pt x="10051" y="1178558"/>
                    </a:cubicBezTo>
                    <a:cubicBezTo>
                      <a:pt x="15846" y="1165230"/>
                      <a:pt x="20481" y="1165810"/>
                      <a:pt x="41342" y="1161174"/>
                    </a:cubicBezTo>
                    <a:cubicBezTo>
                      <a:pt x="62203" y="1156538"/>
                      <a:pt x="102766" y="1153062"/>
                      <a:pt x="135216" y="1150744"/>
                    </a:cubicBezTo>
                    <a:cubicBezTo>
                      <a:pt x="167666" y="1148426"/>
                      <a:pt x="193163" y="1150744"/>
                      <a:pt x="236043" y="1147267"/>
                    </a:cubicBezTo>
                    <a:cubicBezTo>
                      <a:pt x="278924" y="1143790"/>
                      <a:pt x="342665" y="1139734"/>
                      <a:pt x="392499" y="1129883"/>
                    </a:cubicBezTo>
                    <a:cubicBezTo>
                      <a:pt x="442333" y="1120032"/>
                      <a:pt x="496224" y="1095115"/>
                      <a:pt x="535048" y="1088161"/>
                    </a:cubicBezTo>
                    <a:cubicBezTo>
                      <a:pt x="573872" y="1081207"/>
                      <a:pt x="590098" y="1088161"/>
                      <a:pt x="625445" y="1088161"/>
                    </a:cubicBezTo>
                    <a:cubicBezTo>
                      <a:pt x="660792" y="1088161"/>
                      <a:pt x="696719" y="1096853"/>
                      <a:pt x="747133" y="1088161"/>
                    </a:cubicBezTo>
                    <a:cubicBezTo>
                      <a:pt x="797547" y="1079469"/>
                      <a:pt x="886205" y="1052234"/>
                      <a:pt x="927927" y="1036009"/>
                    </a:cubicBezTo>
                    <a:cubicBezTo>
                      <a:pt x="969649" y="1019784"/>
                      <a:pt x="993408" y="1018625"/>
                      <a:pt x="997464" y="990811"/>
                    </a:cubicBezTo>
                    <a:cubicBezTo>
                      <a:pt x="1001520" y="962997"/>
                      <a:pt x="965593" y="899835"/>
                      <a:pt x="952265" y="869123"/>
                    </a:cubicBezTo>
                    <a:cubicBezTo>
                      <a:pt x="938937" y="838411"/>
                      <a:pt x="912861" y="830298"/>
                      <a:pt x="917497" y="806540"/>
                    </a:cubicBezTo>
                    <a:cubicBezTo>
                      <a:pt x="922133" y="782782"/>
                      <a:pt x="951107" y="753228"/>
                      <a:pt x="980080" y="726573"/>
                    </a:cubicBezTo>
                    <a:cubicBezTo>
                      <a:pt x="1009053" y="699918"/>
                      <a:pt x="1072215" y="664570"/>
                      <a:pt x="1091337" y="646607"/>
                    </a:cubicBezTo>
                    <a:cubicBezTo>
                      <a:pt x="1110459" y="628643"/>
                      <a:pt x="1090758" y="628643"/>
                      <a:pt x="1094814" y="618792"/>
                    </a:cubicBezTo>
                    <a:cubicBezTo>
                      <a:pt x="1098870" y="608941"/>
                      <a:pt x="1124367" y="606623"/>
                      <a:pt x="1115675" y="587501"/>
                    </a:cubicBezTo>
                    <a:cubicBezTo>
                      <a:pt x="1106983" y="568379"/>
                      <a:pt x="1058887" y="528975"/>
                      <a:pt x="1042662" y="504058"/>
                    </a:cubicBezTo>
                    <a:cubicBezTo>
                      <a:pt x="1026437" y="479141"/>
                      <a:pt x="1018903" y="462916"/>
                      <a:pt x="1018324" y="437999"/>
                    </a:cubicBezTo>
                    <a:cubicBezTo>
                      <a:pt x="1017745" y="413082"/>
                      <a:pt x="1023539" y="364985"/>
                      <a:pt x="1039185" y="354555"/>
                    </a:cubicBezTo>
                    <a:cubicBezTo>
                      <a:pt x="1054831" y="344125"/>
                      <a:pt x="1094235" y="381790"/>
                      <a:pt x="1112198" y="375416"/>
                    </a:cubicBezTo>
                    <a:cubicBezTo>
                      <a:pt x="1130161" y="369042"/>
                      <a:pt x="1132479" y="331376"/>
                      <a:pt x="1146966" y="316310"/>
                    </a:cubicBezTo>
                    <a:cubicBezTo>
                      <a:pt x="1161453" y="301244"/>
                      <a:pt x="1171304" y="297188"/>
                      <a:pt x="1199118" y="285019"/>
                    </a:cubicBezTo>
                    <a:cubicBezTo>
                      <a:pt x="1226932" y="272850"/>
                      <a:pt x="1277926" y="261840"/>
                      <a:pt x="1313853" y="243297"/>
                    </a:cubicBezTo>
                    <a:cubicBezTo>
                      <a:pt x="1349780" y="224754"/>
                      <a:pt x="1384548" y="195781"/>
                      <a:pt x="1414680" y="173761"/>
                    </a:cubicBezTo>
                    <a:cubicBezTo>
                      <a:pt x="1444812" y="151741"/>
                      <a:pt x="1472048" y="118712"/>
                      <a:pt x="1494647" y="111179"/>
                    </a:cubicBezTo>
                    <a:cubicBezTo>
                      <a:pt x="1517246" y="103646"/>
                      <a:pt x="1522462" y="127983"/>
                      <a:pt x="1550276" y="128563"/>
                    </a:cubicBezTo>
                    <a:cubicBezTo>
                      <a:pt x="1578090" y="129142"/>
                      <a:pt x="1631401" y="123927"/>
                      <a:pt x="1661533" y="114656"/>
                    </a:cubicBezTo>
                    <a:cubicBezTo>
                      <a:pt x="1691665" y="105385"/>
                      <a:pt x="1710789" y="90897"/>
                      <a:pt x="1731070" y="72934"/>
                    </a:cubicBezTo>
                    <a:cubicBezTo>
                      <a:pt x="1751352" y="54970"/>
                      <a:pt x="1758305" y="15567"/>
                      <a:pt x="1783222" y="6875"/>
                    </a:cubicBezTo>
                    <a:cubicBezTo>
                      <a:pt x="1808139" y="-1817"/>
                      <a:pt x="1843486" y="21361"/>
                      <a:pt x="1880572" y="20782"/>
                    </a:cubicBezTo>
                    <a:cubicBezTo>
                      <a:pt x="1917658" y="20203"/>
                      <a:pt x="1972707" y="-9930"/>
                      <a:pt x="2005737" y="3398"/>
                    </a:cubicBezTo>
                    <a:cubicBezTo>
                      <a:pt x="2038767" y="16726"/>
                      <a:pt x="2052095" y="68878"/>
                      <a:pt x="2078750" y="100748"/>
                    </a:cubicBezTo>
                    <a:cubicBezTo>
                      <a:pt x="2105405" y="132618"/>
                      <a:pt x="2165670" y="194622"/>
                      <a:pt x="2165670" y="194622"/>
                    </a:cubicBezTo>
                    <a:cubicBezTo>
                      <a:pt x="2192905" y="223595"/>
                      <a:pt x="2242160" y="274589"/>
                      <a:pt x="2242160" y="274589"/>
                    </a:cubicBezTo>
                    <a:cubicBezTo>
                      <a:pt x="2274610" y="308778"/>
                      <a:pt x="2337773" y="362089"/>
                      <a:pt x="2360372" y="399754"/>
                    </a:cubicBezTo>
                    <a:cubicBezTo>
                      <a:pt x="2382971" y="437419"/>
                      <a:pt x="2368485" y="465813"/>
                      <a:pt x="2377756" y="500581"/>
                    </a:cubicBezTo>
                    <a:cubicBezTo>
                      <a:pt x="2387027" y="535349"/>
                      <a:pt x="2404411" y="571856"/>
                      <a:pt x="2416000" y="608362"/>
                    </a:cubicBezTo>
                    <a:cubicBezTo>
                      <a:pt x="2427589" y="644868"/>
                      <a:pt x="2450189" y="690647"/>
                      <a:pt x="2447292" y="719620"/>
                    </a:cubicBezTo>
                    <a:cubicBezTo>
                      <a:pt x="2444395" y="748593"/>
                      <a:pt x="2404411" y="765977"/>
                      <a:pt x="2398616" y="782202"/>
                    </a:cubicBezTo>
                    <a:cubicBezTo>
                      <a:pt x="2392821" y="798427"/>
                      <a:pt x="2403253" y="807119"/>
                      <a:pt x="2412524" y="816970"/>
                    </a:cubicBezTo>
                    <a:cubicBezTo>
                      <a:pt x="2421796" y="826821"/>
                      <a:pt x="2436282" y="838990"/>
                      <a:pt x="2454245" y="841308"/>
                    </a:cubicBezTo>
                    <a:cubicBezTo>
                      <a:pt x="2472208" y="843626"/>
                      <a:pt x="2503500" y="834934"/>
                      <a:pt x="2520305" y="830878"/>
                    </a:cubicBezTo>
                    <a:cubicBezTo>
                      <a:pt x="2537110" y="826822"/>
                      <a:pt x="2545222" y="815811"/>
                      <a:pt x="2555073" y="816970"/>
                    </a:cubicBezTo>
                    <a:cubicBezTo>
                      <a:pt x="2564924" y="818129"/>
                      <a:pt x="2568980" y="838410"/>
                      <a:pt x="2579410" y="837831"/>
                    </a:cubicBezTo>
                    <a:cubicBezTo>
                      <a:pt x="2589840" y="837252"/>
                      <a:pt x="2603168" y="811176"/>
                      <a:pt x="2617655" y="813494"/>
                    </a:cubicBezTo>
                    <a:cubicBezTo>
                      <a:pt x="2632142" y="815812"/>
                      <a:pt x="2652423" y="841308"/>
                      <a:pt x="2666330" y="851738"/>
                    </a:cubicBezTo>
                    <a:cubicBezTo>
                      <a:pt x="2680237" y="862168"/>
                      <a:pt x="2696463" y="865646"/>
                      <a:pt x="2701099" y="876076"/>
                    </a:cubicBezTo>
                    <a:cubicBezTo>
                      <a:pt x="2705735" y="886506"/>
                      <a:pt x="2687771" y="908526"/>
                      <a:pt x="2694145" y="914321"/>
                    </a:cubicBezTo>
                    <a:cubicBezTo>
                      <a:pt x="2700519" y="920116"/>
                      <a:pt x="2731231" y="907367"/>
                      <a:pt x="2739343" y="910844"/>
                    </a:cubicBezTo>
                    <a:cubicBezTo>
                      <a:pt x="2747456" y="914321"/>
                      <a:pt x="2732969" y="931705"/>
                      <a:pt x="2742820" y="935182"/>
                    </a:cubicBezTo>
                    <a:cubicBezTo>
                      <a:pt x="2752671" y="938659"/>
                      <a:pt x="2793234" y="924751"/>
                      <a:pt x="2798449" y="931705"/>
                    </a:cubicBezTo>
                    <a:cubicBezTo>
                      <a:pt x="2803664" y="938659"/>
                      <a:pt x="2781065" y="965315"/>
                      <a:pt x="2774111" y="976904"/>
                    </a:cubicBezTo>
                    <a:cubicBezTo>
                      <a:pt x="2767157" y="988493"/>
                      <a:pt x="2758465" y="991970"/>
                      <a:pt x="2756727" y="1001241"/>
                    </a:cubicBezTo>
                    <a:cubicBezTo>
                      <a:pt x="2754989" y="1010512"/>
                      <a:pt x="2758466" y="1023261"/>
                      <a:pt x="2763681" y="1032532"/>
                    </a:cubicBezTo>
                    <a:cubicBezTo>
                      <a:pt x="2768896" y="1041803"/>
                      <a:pt x="2782804" y="1048757"/>
                      <a:pt x="2788019" y="1056870"/>
                    </a:cubicBezTo>
                    <a:cubicBezTo>
                      <a:pt x="2793234" y="1064983"/>
                      <a:pt x="2800187" y="1078311"/>
                      <a:pt x="2794972" y="1081208"/>
                    </a:cubicBezTo>
                    <a:cubicBezTo>
                      <a:pt x="2789757" y="1084105"/>
                      <a:pt x="2764260" y="1069618"/>
                      <a:pt x="2756727" y="1074254"/>
                    </a:cubicBezTo>
                    <a:cubicBezTo>
                      <a:pt x="2749194" y="1078890"/>
                      <a:pt x="2750353" y="1098012"/>
                      <a:pt x="2749774" y="1109022"/>
                    </a:cubicBezTo>
                    <a:cubicBezTo>
                      <a:pt x="2749195" y="1120032"/>
                      <a:pt x="2749774" y="1132200"/>
                      <a:pt x="2753251" y="1140313"/>
                    </a:cubicBezTo>
                    <a:cubicBezTo>
                      <a:pt x="2756728" y="1148425"/>
                      <a:pt x="2770635" y="1157697"/>
                      <a:pt x="2770635" y="1157697"/>
                    </a:cubicBezTo>
                    <a:cubicBezTo>
                      <a:pt x="2773532" y="1162333"/>
                      <a:pt x="2778748" y="1165810"/>
                      <a:pt x="2770635" y="1168128"/>
                    </a:cubicBezTo>
                    <a:cubicBezTo>
                      <a:pt x="2762522" y="1170446"/>
                      <a:pt x="2734707" y="1163493"/>
                      <a:pt x="2721959" y="1171605"/>
                    </a:cubicBezTo>
                    <a:cubicBezTo>
                      <a:pt x="2709211" y="1179717"/>
                      <a:pt x="2688350" y="1204055"/>
                      <a:pt x="2694145" y="1216803"/>
                    </a:cubicBezTo>
                    <a:cubicBezTo>
                      <a:pt x="2699940" y="1229551"/>
                      <a:pt x="2740502" y="1239402"/>
                      <a:pt x="2756727" y="1248094"/>
                    </a:cubicBezTo>
                    <a:cubicBezTo>
                      <a:pt x="2772952" y="1256786"/>
                      <a:pt x="2788018" y="1256786"/>
                      <a:pt x="2791495" y="1268955"/>
                    </a:cubicBezTo>
                    <a:cubicBezTo>
                      <a:pt x="2794972" y="1281124"/>
                      <a:pt x="2793233" y="1308359"/>
                      <a:pt x="2777588" y="1321107"/>
                    </a:cubicBezTo>
                    <a:cubicBezTo>
                      <a:pt x="2761943" y="1333855"/>
                      <a:pt x="2730072" y="1327482"/>
                      <a:pt x="2697622" y="1345445"/>
                    </a:cubicBezTo>
                    <a:cubicBezTo>
                      <a:pt x="2665172" y="1363409"/>
                      <a:pt x="2622870" y="1410345"/>
                      <a:pt x="2582887" y="1428888"/>
                    </a:cubicBezTo>
                    <a:cubicBezTo>
                      <a:pt x="2542904" y="1447431"/>
                      <a:pt x="2482060" y="1443955"/>
                      <a:pt x="2457722" y="1456703"/>
                    </a:cubicBezTo>
                    <a:cubicBezTo>
                      <a:pt x="2433384" y="1469451"/>
                      <a:pt x="2452507" y="1502481"/>
                      <a:pt x="2436861" y="1505378"/>
                    </a:cubicBezTo>
                    <a:cubicBezTo>
                      <a:pt x="2421215" y="1508275"/>
                      <a:pt x="2395139" y="1483358"/>
                      <a:pt x="2363848" y="1474087"/>
                    </a:cubicBezTo>
                    <a:cubicBezTo>
                      <a:pt x="2332557" y="1464816"/>
                      <a:pt x="2271134" y="1444534"/>
                      <a:pt x="2249114" y="1449749"/>
                    </a:cubicBezTo>
                    <a:cubicBezTo>
                      <a:pt x="2227094" y="1454964"/>
                      <a:pt x="2245058" y="1492630"/>
                      <a:pt x="2231730" y="1505378"/>
                    </a:cubicBezTo>
                    <a:cubicBezTo>
                      <a:pt x="2218402" y="1518126"/>
                      <a:pt x="2179578" y="1514650"/>
                      <a:pt x="2169147" y="1526239"/>
                    </a:cubicBezTo>
                    <a:cubicBezTo>
                      <a:pt x="2158717" y="1537828"/>
                      <a:pt x="2167988" y="1563325"/>
                      <a:pt x="2169147" y="1574914"/>
                    </a:cubicBezTo>
                    <a:cubicBezTo>
                      <a:pt x="2170306" y="1586503"/>
                      <a:pt x="2181316" y="1592298"/>
                      <a:pt x="2176101" y="1595775"/>
                    </a:cubicBezTo>
                    <a:cubicBezTo>
                      <a:pt x="2170886" y="1599252"/>
                      <a:pt x="2145968" y="1588242"/>
                      <a:pt x="2137856" y="1595775"/>
                    </a:cubicBezTo>
                    <a:cubicBezTo>
                      <a:pt x="2129744" y="1603308"/>
                      <a:pt x="2137856" y="1633440"/>
                      <a:pt x="2127426" y="1640973"/>
                    </a:cubicBezTo>
                    <a:cubicBezTo>
                      <a:pt x="2116996" y="1648506"/>
                      <a:pt x="2090339" y="1633440"/>
                      <a:pt x="2075273" y="1640973"/>
                    </a:cubicBezTo>
                    <a:cubicBezTo>
                      <a:pt x="2060207" y="1648506"/>
                      <a:pt x="2038188" y="1671685"/>
                      <a:pt x="2037029" y="1686172"/>
                    </a:cubicBezTo>
                    <a:cubicBezTo>
                      <a:pt x="2035870" y="1700659"/>
                      <a:pt x="2068320" y="1727894"/>
                      <a:pt x="2068320" y="1727894"/>
                    </a:cubicBezTo>
                    <a:cubicBezTo>
                      <a:pt x="2071217" y="1736586"/>
                      <a:pt x="2068900" y="1739483"/>
                      <a:pt x="2054413" y="1738324"/>
                    </a:cubicBezTo>
                    <a:cubicBezTo>
                      <a:pt x="2039926" y="1737165"/>
                      <a:pt x="2009794" y="1722099"/>
                      <a:pt x="1981400" y="1720940"/>
                    </a:cubicBezTo>
                    <a:cubicBezTo>
                      <a:pt x="1953006" y="1719781"/>
                      <a:pt x="1907228" y="1719781"/>
                      <a:pt x="1884049" y="1731370"/>
                    </a:cubicBezTo>
                    <a:cubicBezTo>
                      <a:pt x="1860870" y="1742959"/>
                      <a:pt x="1860870" y="1760923"/>
                      <a:pt x="1842327" y="1790476"/>
                    </a:cubicBezTo>
                    <a:cubicBezTo>
                      <a:pt x="1823784" y="1820029"/>
                      <a:pt x="1800026" y="1894781"/>
                      <a:pt x="1772791" y="1908688"/>
                    </a:cubicBezTo>
                    <a:cubicBezTo>
                      <a:pt x="1745556" y="1922595"/>
                      <a:pt x="1717163" y="1890144"/>
                      <a:pt x="1678918" y="1873919"/>
                    </a:cubicBezTo>
                    <a:cubicBezTo>
                      <a:pt x="1640673" y="1857694"/>
                      <a:pt x="1585044" y="1815973"/>
                      <a:pt x="1543322" y="1811337"/>
                    </a:cubicBezTo>
                    <a:cubicBezTo>
                      <a:pt x="1501600" y="1806701"/>
                      <a:pt x="1465673" y="1830459"/>
                      <a:pt x="1428587" y="1846105"/>
                    </a:cubicBezTo>
                    <a:cubicBezTo>
                      <a:pt x="1391501" y="1861751"/>
                      <a:pt x="1353837" y="1875079"/>
                      <a:pt x="1320807" y="1905211"/>
                    </a:cubicBezTo>
                    <a:cubicBezTo>
                      <a:pt x="1287777" y="1935343"/>
                      <a:pt x="1251271" y="2002561"/>
                      <a:pt x="1230410" y="2026899"/>
                    </a:cubicBezTo>
                    <a:cubicBezTo>
                      <a:pt x="1209549" y="2051237"/>
                      <a:pt x="1221138" y="2054714"/>
                      <a:pt x="1195641" y="2051237"/>
                    </a:cubicBezTo>
                    <a:cubicBezTo>
                      <a:pt x="1170144" y="2047760"/>
                      <a:pt x="1120890" y="1995028"/>
                      <a:pt x="1077430" y="2006038"/>
                    </a:cubicBezTo>
                    <a:cubicBezTo>
                      <a:pt x="1033970" y="2017048"/>
                      <a:pt x="934881" y="2117296"/>
                      <a:pt x="934881" y="2117296"/>
                    </a:cubicBezTo>
                    <a:cubicBezTo>
                      <a:pt x="892000" y="2150905"/>
                      <a:pt x="847960" y="2197263"/>
                      <a:pt x="820146" y="2207693"/>
                    </a:cubicBezTo>
                    <a:cubicBezTo>
                      <a:pt x="792332" y="2218123"/>
                      <a:pt x="802182" y="2174663"/>
                      <a:pt x="767994" y="2179878"/>
                    </a:cubicBezTo>
                    <a:cubicBezTo>
                      <a:pt x="733806" y="2185093"/>
                      <a:pt x="657895" y="2250573"/>
                      <a:pt x="615015" y="2238984"/>
                    </a:cubicBezTo>
                    <a:cubicBezTo>
                      <a:pt x="572135" y="2227395"/>
                      <a:pt x="545479" y="2138736"/>
                      <a:pt x="510711" y="2110342"/>
                    </a:cubicBezTo>
                    <a:cubicBezTo>
                      <a:pt x="475943" y="2081948"/>
                      <a:pt x="415678" y="2081369"/>
                      <a:pt x="406407" y="2068621"/>
                    </a:cubicBezTo>
                    <a:cubicBezTo>
                      <a:pt x="397136" y="2055873"/>
                      <a:pt x="454503" y="2069201"/>
                      <a:pt x="455082" y="2033853"/>
                    </a:cubicBezTo>
                    <a:cubicBezTo>
                      <a:pt x="455661" y="1998505"/>
                      <a:pt x="424370" y="1924912"/>
                      <a:pt x="409883" y="1856535"/>
                    </a:cubicBezTo>
                    <a:cubicBezTo>
                      <a:pt x="395396" y="1788158"/>
                      <a:pt x="380910" y="1660675"/>
                      <a:pt x="368162" y="1623589"/>
                    </a:cubicBezTo>
                    <a:cubicBezTo>
                      <a:pt x="355414" y="1586503"/>
                      <a:pt x="348460" y="1638656"/>
                      <a:pt x="333394" y="1634020"/>
                    </a:cubicBezTo>
                    <a:cubicBezTo>
                      <a:pt x="318328" y="1629384"/>
                      <a:pt x="295149" y="1611421"/>
                      <a:pt x="277765" y="1595775"/>
                    </a:cubicBezTo>
                    <a:cubicBezTo>
                      <a:pt x="260381" y="1580129"/>
                      <a:pt x="238940" y="1570858"/>
                      <a:pt x="229089" y="1540146"/>
                    </a:cubicBezTo>
                    <a:cubicBezTo>
                      <a:pt x="219238" y="1509434"/>
                      <a:pt x="241258" y="1450908"/>
                      <a:pt x="218659" y="1411504"/>
                    </a:cubicBezTo>
                    <a:cubicBezTo>
                      <a:pt x="196060" y="1372100"/>
                      <a:pt x="129421" y="1332696"/>
                      <a:pt x="93494" y="1303723"/>
                    </a:cubicBezTo>
                    <a:cubicBezTo>
                      <a:pt x="57567" y="1274750"/>
                      <a:pt x="20481" y="1262002"/>
                      <a:pt x="6574" y="1241141"/>
                    </a:cubicBezTo>
                    <a:close/>
                  </a:path>
                </a:pathLst>
              </a:custGeom>
              <a:solidFill>
                <a:srgbClr val="FFC000">
                  <a:lumMod val="75000"/>
                </a:srgbClr>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3" name="Freeform: Shape 152">
                <a:extLst>
                  <a:ext uri="{FF2B5EF4-FFF2-40B4-BE49-F238E27FC236}">
                    <a16:creationId xmlns:a16="http://schemas.microsoft.com/office/drawing/2014/main" id="{B2323608-16D4-4441-33F2-D5F38DF870C3}"/>
                  </a:ext>
                </a:extLst>
              </p:cNvPr>
              <p:cNvSpPr/>
              <p:nvPr/>
            </p:nvSpPr>
            <p:spPr>
              <a:xfrm>
                <a:off x="5290333" y="2123584"/>
                <a:ext cx="345732" cy="576961"/>
              </a:xfrm>
              <a:custGeom>
                <a:avLst/>
                <a:gdLst>
                  <a:gd name="connsiteX0" fmla="*/ 373908 w 814714"/>
                  <a:gd name="connsiteY0" fmla="*/ 532 h 1021833"/>
                  <a:gd name="connsiteX1" fmla="*/ 556059 w 814714"/>
                  <a:gd name="connsiteY1" fmla="*/ 22390 h 1021833"/>
                  <a:gd name="connsiteX2" fmla="*/ 756426 w 814714"/>
                  <a:gd name="connsiteY2" fmla="*/ 22390 h 1021833"/>
                  <a:gd name="connsiteX3" fmla="*/ 814714 w 814714"/>
                  <a:gd name="connsiteY3" fmla="*/ 160825 h 1021833"/>
                  <a:gd name="connsiteX4" fmla="*/ 756426 w 814714"/>
                  <a:gd name="connsiteY4" fmla="*/ 135324 h 1021833"/>
                  <a:gd name="connsiteX5" fmla="*/ 738211 w 814714"/>
                  <a:gd name="connsiteY5" fmla="*/ 179040 h 1021833"/>
                  <a:gd name="connsiteX6" fmla="*/ 698137 w 814714"/>
                  <a:gd name="connsiteY6" fmla="*/ 230043 h 1021833"/>
                  <a:gd name="connsiteX7" fmla="*/ 679922 w 814714"/>
                  <a:gd name="connsiteY7" fmla="*/ 291974 h 1021833"/>
                  <a:gd name="connsiteX8" fmla="*/ 643492 w 814714"/>
                  <a:gd name="connsiteY8" fmla="*/ 288331 h 1021833"/>
                  <a:gd name="connsiteX9" fmla="*/ 610705 w 814714"/>
                  <a:gd name="connsiteY9" fmla="*/ 313832 h 1021833"/>
                  <a:gd name="connsiteX10" fmla="*/ 577917 w 814714"/>
                  <a:gd name="connsiteY10" fmla="*/ 299260 h 1021833"/>
                  <a:gd name="connsiteX11" fmla="*/ 566988 w 814714"/>
                  <a:gd name="connsiteY11" fmla="*/ 353905 h 1021833"/>
                  <a:gd name="connsiteX12" fmla="*/ 505057 w 814714"/>
                  <a:gd name="connsiteY12" fmla="*/ 350262 h 1021833"/>
                  <a:gd name="connsiteX13" fmla="*/ 676279 w 814714"/>
                  <a:gd name="connsiteY13" fmla="*/ 441338 h 1021833"/>
                  <a:gd name="connsiteX14" fmla="*/ 690851 w 814714"/>
                  <a:gd name="connsiteY14" fmla="*/ 590702 h 1021833"/>
                  <a:gd name="connsiteX15" fmla="*/ 727282 w 814714"/>
                  <a:gd name="connsiteY15" fmla="*/ 740066 h 1021833"/>
                  <a:gd name="connsiteX16" fmla="*/ 778284 w 814714"/>
                  <a:gd name="connsiteY16" fmla="*/ 918575 h 1021833"/>
                  <a:gd name="connsiteX17" fmla="*/ 599776 w 814714"/>
                  <a:gd name="connsiteY17" fmla="*/ 893074 h 1021833"/>
                  <a:gd name="connsiteX18" fmla="*/ 501414 w 814714"/>
                  <a:gd name="connsiteY18" fmla="*/ 922218 h 1021833"/>
                  <a:gd name="connsiteX19" fmla="*/ 311976 w 814714"/>
                  <a:gd name="connsiteY19" fmla="*/ 944076 h 1021833"/>
                  <a:gd name="connsiteX20" fmla="*/ 253688 w 814714"/>
                  <a:gd name="connsiteY20" fmla="*/ 955005 h 1021833"/>
                  <a:gd name="connsiteX21" fmla="*/ 56964 w 814714"/>
                  <a:gd name="connsiteY21" fmla="*/ 1020580 h 1021833"/>
                  <a:gd name="connsiteX22" fmla="*/ 60607 w 814714"/>
                  <a:gd name="connsiteY22" fmla="*/ 889431 h 1021833"/>
                  <a:gd name="connsiteX23" fmla="*/ 56964 w 814714"/>
                  <a:gd name="connsiteY23" fmla="*/ 729137 h 1021833"/>
                  <a:gd name="connsiteX24" fmla="*/ 38749 w 814714"/>
                  <a:gd name="connsiteY24" fmla="*/ 517842 h 1021833"/>
                  <a:gd name="connsiteX25" fmla="*/ 27820 w 814714"/>
                  <a:gd name="connsiteY25" fmla="*/ 353905 h 1021833"/>
                  <a:gd name="connsiteX26" fmla="*/ 5962 w 814714"/>
                  <a:gd name="connsiteY26" fmla="*/ 215470 h 1021833"/>
                  <a:gd name="connsiteX27" fmla="*/ 148040 w 814714"/>
                  <a:gd name="connsiteY27" fmla="*/ 157182 h 1021833"/>
                  <a:gd name="connsiteX28" fmla="*/ 304690 w 814714"/>
                  <a:gd name="connsiteY28" fmla="*/ 47891 h 1021833"/>
                  <a:gd name="connsiteX29" fmla="*/ 373908 w 814714"/>
                  <a:gd name="connsiteY29" fmla="*/ 532 h 102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714" h="1021833">
                    <a:moveTo>
                      <a:pt x="373908" y="532"/>
                    </a:moveTo>
                    <a:cubicBezTo>
                      <a:pt x="415803" y="-3718"/>
                      <a:pt x="492306" y="18747"/>
                      <a:pt x="556059" y="22390"/>
                    </a:cubicBezTo>
                    <a:cubicBezTo>
                      <a:pt x="619812" y="26033"/>
                      <a:pt x="713317" y="-683"/>
                      <a:pt x="756426" y="22390"/>
                    </a:cubicBezTo>
                    <a:cubicBezTo>
                      <a:pt x="799535" y="45463"/>
                      <a:pt x="814714" y="142003"/>
                      <a:pt x="814714" y="160825"/>
                    </a:cubicBezTo>
                    <a:cubicBezTo>
                      <a:pt x="814714" y="179647"/>
                      <a:pt x="769177" y="132288"/>
                      <a:pt x="756426" y="135324"/>
                    </a:cubicBezTo>
                    <a:cubicBezTo>
                      <a:pt x="743676" y="138360"/>
                      <a:pt x="747926" y="163254"/>
                      <a:pt x="738211" y="179040"/>
                    </a:cubicBezTo>
                    <a:cubicBezTo>
                      <a:pt x="728496" y="194827"/>
                      <a:pt x="707852" y="211221"/>
                      <a:pt x="698137" y="230043"/>
                    </a:cubicBezTo>
                    <a:cubicBezTo>
                      <a:pt x="688422" y="248865"/>
                      <a:pt x="689029" y="282259"/>
                      <a:pt x="679922" y="291974"/>
                    </a:cubicBezTo>
                    <a:cubicBezTo>
                      <a:pt x="670815" y="301689"/>
                      <a:pt x="655028" y="284688"/>
                      <a:pt x="643492" y="288331"/>
                    </a:cubicBezTo>
                    <a:cubicBezTo>
                      <a:pt x="631956" y="291974"/>
                      <a:pt x="621634" y="312011"/>
                      <a:pt x="610705" y="313832"/>
                    </a:cubicBezTo>
                    <a:cubicBezTo>
                      <a:pt x="599776" y="315654"/>
                      <a:pt x="585203" y="292581"/>
                      <a:pt x="577917" y="299260"/>
                    </a:cubicBezTo>
                    <a:cubicBezTo>
                      <a:pt x="570631" y="305939"/>
                      <a:pt x="579131" y="345405"/>
                      <a:pt x="566988" y="353905"/>
                    </a:cubicBezTo>
                    <a:cubicBezTo>
                      <a:pt x="554845" y="362405"/>
                      <a:pt x="486842" y="335690"/>
                      <a:pt x="505057" y="350262"/>
                    </a:cubicBezTo>
                    <a:cubicBezTo>
                      <a:pt x="523272" y="364834"/>
                      <a:pt x="645313" y="401265"/>
                      <a:pt x="676279" y="441338"/>
                    </a:cubicBezTo>
                    <a:cubicBezTo>
                      <a:pt x="707245" y="481411"/>
                      <a:pt x="682351" y="540914"/>
                      <a:pt x="690851" y="590702"/>
                    </a:cubicBezTo>
                    <a:cubicBezTo>
                      <a:pt x="699351" y="640490"/>
                      <a:pt x="712710" y="685421"/>
                      <a:pt x="727282" y="740066"/>
                    </a:cubicBezTo>
                    <a:cubicBezTo>
                      <a:pt x="741854" y="794711"/>
                      <a:pt x="799535" y="893074"/>
                      <a:pt x="778284" y="918575"/>
                    </a:cubicBezTo>
                    <a:cubicBezTo>
                      <a:pt x="757033" y="944076"/>
                      <a:pt x="645921" y="892467"/>
                      <a:pt x="599776" y="893074"/>
                    </a:cubicBezTo>
                    <a:cubicBezTo>
                      <a:pt x="553631" y="893681"/>
                      <a:pt x="549381" y="913718"/>
                      <a:pt x="501414" y="922218"/>
                    </a:cubicBezTo>
                    <a:cubicBezTo>
                      <a:pt x="453447" y="930718"/>
                      <a:pt x="353264" y="938611"/>
                      <a:pt x="311976" y="944076"/>
                    </a:cubicBezTo>
                    <a:cubicBezTo>
                      <a:pt x="270688" y="949541"/>
                      <a:pt x="296190" y="942254"/>
                      <a:pt x="253688" y="955005"/>
                    </a:cubicBezTo>
                    <a:cubicBezTo>
                      <a:pt x="211186" y="967756"/>
                      <a:pt x="89144" y="1031509"/>
                      <a:pt x="56964" y="1020580"/>
                    </a:cubicBezTo>
                    <a:cubicBezTo>
                      <a:pt x="24784" y="1009651"/>
                      <a:pt x="60607" y="938005"/>
                      <a:pt x="60607" y="889431"/>
                    </a:cubicBezTo>
                    <a:cubicBezTo>
                      <a:pt x="60607" y="840857"/>
                      <a:pt x="60607" y="791069"/>
                      <a:pt x="56964" y="729137"/>
                    </a:cubicBezTo>
                    <a:cubicBezTo>
                      <a:pt x="53321" y="667206"/>
                      <a:pt x="43606" y="580381"/>
                      <a:pt x="38749" y="517842"/>
                    </a:cubicBezTo>
                    <a:cubicBezTo>
                      <a:pt x="33892" y="455303"/>
                      <a:pt x="33284" y="404300"/>
                      <a:pt x="27820" y="353905"/>
                    </a:cubicBezTo>
                    <a:cubicBezTo>
                      <a:pt x="22356" y="303510"/>
                      <a:pt x="-14075" y="248257"/>
                      <a:pt x="5962" y="215470"/>
                    </a:cubicBezTo>
                    <a:cubicBezTo>
                      <a:pt x="25999" y="182683"/>
                      <a:pt x="98252" y="185112"/>
                      <a:pt x="148040" y="157182"/>
                    </a:cubicBezTo>
                    <a:cubicBezTo>
                      <a:pt x="197828" y="129252"/>
                      <a:pt x="260974" y="73392"/>
                      <a:pt x="304690" y="47891"/>
                    </a:cubicBezTo>
                    <a:cubicBezTo>
                      <a:pt x="348406" y="22390"/>
                      <a:pt x="332013" y="4782"/>
                      <a:pt x="373908" y="532"/>
                    </a:cubicBezTo>
                    <a:close/>
                  </a:path>
                </a:pathLst>
              </a:custGeom>
              <a:solidFill>
                <a:srgbClr val="44546A">
                  <a:lumMod val="40000"/>
                  <a:lumOff val="60000"/>
                </a:srgbClr>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4" name="Freeform: Shape 153">
                <a:extLst>
                  <a:ext uri="{FF2B5EF4-FFF2-40B4-BE49-F238E27FC236}">
                    <a16:creationId xmlns:a16="http://schemas.microsoft.com/office/drawing/2014/main" id="{1079D5D3-ADC6-73CC-2469-1058127580CC}"/>
                  </a:ext>
                </a:extLst>
              </p:cNvPr>
              <p:cNvSpPr/>
              <p:nvPr/>
            </p:nvSpPr>
            <p:spPr>
              <a:xfrm>
                <a:off x="5509201" y="2142620"/>
                <a:ext cx="666662" cy="586327"/>
              </a:xfrm>
              <a:custGeom>
                <a:avLst/>
                <a:gdLst>
                  <a:gd name="connsiteX0" fmla="*/ 328094 w 1570985"/>
                  <a:gd name="connsiteY0" fmla="*/ 112539 h 1038420"/>
                  <a:gd name="connsiteX1" fmla="*/ 615894 w 1570985"/>
                  <a:gd name="connsiteY1" fmla="*/ 247331 h 1038420"/>
                  <a:gd name="connsiteX2" fmla="*/ 798045 w 1570985"/>
                  <a:gd name="connsiteY2" fmla="*/ 298333 h 1038420"/>
                  <a:gd name="connsiteX3" fmla="*/ 838118 w 1570985"/>
                  <a:gd name="connsiteY3" fmla="*/ 221830 h 1038420"/>
                  <a:gd name="connsiteX4" fmla="*/ 867263 w 1570985"/>
                  <a:gd name="connsiteY4" fmla="*/ 57893 h 1038420"/>
                  <a:gd name="connsiteX5" fmla="*/ 936480 w 1570985"/>
                  <a:gd name="connsiteY5" fmla="*/ 3248 h 1038420"/>
                  <a:gd name="connsiteX6" fmla="*/ 1045771 w 1570985"/>
                  <a:gd name="connsiteY6" fmla="*/ 17820 h 1038420"/>
                  <a:gd name="connsiteX7" fmla="*/ 1009341 w 1570985"/>
                  <a:gd name="connsiteY7" fmla="*/ 112539 h 1038420"/>
                  <a:gd name="connsiteX8" fmla="*/ 1005698 w 1570985"/>
                  <a:gd name="connsiteY8" fmla="*/ 178113 h 1038420"/>
                  <a:gd name="connsiteX9" fmla="*/ 1074915 w 1570985"/>
                  <a:gd name="connsiteY9" fmla="*/ 261903 h 1038420"/>
                  <a:gd name="connsiteX10" fmla="*/ 1136847 w 1570985"/>
                  <a:gd name="connsiteY10" fmla="*/ 272832 h 1038420"/>
                  <a:gd name="connsiteX11" fmla="*/ 1308069 w 1570985"/>
                  <a:gd name="connsiteY11" fmla="*/ 269189 h 1038420"/>
                  <a:gd name="connsiteX12" fmla="*/ 1344499 w 1570985"/>
                  <a:gd name="connsiteY12" fmla="*/ 385766 h 1038420"/>
                  <a:gd name="connsiteX13" fmla="*/ 1366357 w 1570985"/>
                  <a:gd name="connsiteY13" fmla="*/ 454983 h 1038420"/>
                  <a:gd name="connsiteX14" fmla="*/ 1479291 w 1570985"/>
                  <a:gd name="connsiteY14" fmla="*/ 433125 h 1038420"/>
                  <a:gd name="connsiteX15" fmla="*/ 1523008 w 1570985"/>
                  <a:gd name="connsiteY15" fmla="*/ 575203 h 1038420"/>
                  <a:gd name="connsiteX16" fmla="*/ 1570367 w 1570985"/>
                  <a:gd name="connsiteY16" fmla="*/ 724568 h 1038420"/>
                  <a:gd name="connsiteX17" fmla="*/ 1541223 w 1570985"/>
                  <a:gd name="connsiteY17" fmla="*/ 790142 h 1038420"/>
                  <a:gd name="connsiteX18" fmla="*/ 1424646 w 1570985"/>
                  <a:gd name="connsiteY18" fmla="*/ 841144 h 1038420"/>
                  <a:gd name="connsiteX19" fmla="*/ 1216993 w 1570985"/>
                  <a:gd name="connsiteY19" fmla="*/ 826572 h 1038420"/>
                  <a:gd name="connsiteX20" fmla="*/ 1056700 w 1570985"/>
                  <a:gd name="connsiteY20" fmla="*/ 815643 h 1038420"/>
                  <a:gd name="connsiteX21" fmla="*/ 907336 w 1570985"/>
                  <a:gd name="connsiteY21" fmla="*/ 804714 h 1038420"/>
                  <a:gd name="connsiteX22" fmla="*/ 889121 w 1570985"/>
                  <a:gd name="connsiteY22" fmla="*/ 943149 h 1038420"/>
                  <a:gd name="connsiteX23" fmla="*/ 841761 w 1570985"/>
                  <a:gd name="connsiteY23" fmla="*/ 1037868 h 1038420"/>
                  <a:gd name="connsiteX24" fmla="*/ 717898 w 1570985"/>
                  <a:gd name="connsiteY24" fmla="*/ 979580 h 1038420"/>
                  <a:gd name="connsiteX25" fmla="*/ 557605 w 1570985"/>
                  <a:gd name="connsiteY25" fmla="*/ 924934 h 1038420"/>
                  <a:gd name="connsiteX26" fmla="*/ 433742 w 1570985"/>
                  <a:gd name="connsiteY26" fmla="*/ 881218 h 1038420"/>
                  <a:gd name="connsiteX27" fmla="*/ 277092 w 1570985"/>
                  <a:gd name="connsiteY27" fmla="*/ 873932 h 1038420"/>
                  <a:gd name="connsiteX28" fmla="*/ 237019 w 1570985"/>
                  <a:gd name="connsiteY28" fmla="*/ 739140 h 1038420"/>
                  <a:gd name="connsiteX29" fmla="*/ 178730 w 1570985"/>
                  <a:gd name="connsiteY29" fmla="*/ 560631 h 1038420"/>
                  <a:gd name="connsiteX30" fmla="*/ 175087 w 1570985"/>
                  <a:gd name="connsiteY30" fmla="*/ 407624 h 1038420"/>
                  <a:gd name="connsiteX31" fmla="*/ 36652 w 1570985"/>
                  <a:gd name="connsiteY31" fmla="*/ 338407 h 1038420"/>
                  <a:gd name="connsiteX32" fmla="*/ 222 w 1570985"/>
                  <a:gd name="connsiteY32" fmla="*/ 305619 h 1038420"/>
                  <a:gd name="connsiteX33" fmla="*/ 47581 w 1570985"/>
                  <a:gd name="connsiteY33" fmla="*/ 301976 h 1038420"/>
                  <a:gd name="connsiteX34" fmla="*/ 62153 w 1570985"/>
                  <a:gd name="connsiteY34" fmla="*/ 269189 h 1038420"/>
                  <a:gd name="connsiteX35" fmla="*/ 135014 w 1570985"/>
                  <a:gd name="connsiteY35" fmla="*/ 254617 h 1038420"/>
                  <a:gd name="connsiteX36" fmla="*/ 171444 w 1570985"/>
                  <a:gd name="connsiteY36" fmla="*/ 265546 h 1038420"/>
                  <a:gd name="connsiteX37" fmla="*/ 218804 w 1570985"/>
                  <a:gd name="connsiteY37" fmla="*/ 141683 h 1038420"/>
                  <a:gd name="connsiteX38" fmla="*/ 240662 w 1570985"/>
                  <a:gd name="connsiteY38" fmla="*/ 97967 h 1038420"/>
                  <a:gd name="connsiteX39" fmla="*/ 328094 w 1570985"/>
                  <a:gd name="connsiteY39" fmla="*/ 112539 h 103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70985" h="1038420">
                    <a:moveTo>
                      <a:pt x="328094" y="112539"/>
                    </a:moveTo>
                    <a:cubicBezTo>
                      <a:pt x="390632" y="137433"/>
                      <a:pt x="537569" y="216365"/>
                      <a:pt x="615894" y="247331"/>
                    </a:cubicBezTo>
                    <a:cubicBezTo>
                      <a:pt x="694219" y="278297"/>
                      <a:pt x="761008" y="302583"/>
                      <a:pt x="798045" y="298333"/>
                    </a:cubicBezTo>
                    <a:cubicBezTo>
                      <a:pt x="835082" y="294083"/>
                      <a:pt x="826582" y="261903"/>
                      <a:pt x="838118" y="221830"/>
                    </a:cubicBezTo>
                    <a:cubicBezTo>
                      <a:pt x="849654" y="181757"/>
                      <a:pt x="850869" y="94323"/>
                      <a:pt x="867263" y="57893"/>
                    </a:cubicBezTo>
                    <a:cubicBezTo>
                      <a:pt x="883657" y="21463"/>
                      <a:pt x="906729" y="9927"/>
                      <a:pt x="936480" y="3248"/>
                    </a:cubicBezTo>
                    <a:cubicBezTo>
                      <a:pt x="966231" y="-3431"/>
                      <a:pt x="1033628" y="-395"/>
                      <a:pt x="1045771" y="17820"/>
                    </a:cubicBezTo>
                    <a:cubicBezTo>
                      <a:pt x="1057914" y="36035"/>
                      <a:pt x="1016020" y="85824"/>
                      <a:pt x="1009341" y="112539"/>
                    </a:cubicBezTo>
                    <a:cubicBezTo>
                      <a:pt x="1002662" y="139254"/>
                      <a:pt x="994769" y="153219"/>
                      <a:pt x="1005698" y="178113"/>
                    </a:cubicBezTo>
                    <a:cubicBezTo>
                      <a:pt x="1016627" y="203007"/>
                      <a:pt x="1053057" y="246117"/>
                      <a:pt x="1074915" y="261903"/>
                    </a:cubicBezTo>
                    <a:cubicBezTo>
                      <a:pt x="1096773" y="277689"/>
                      <a:pt x="1136847" y="272832"/>
                      <a:pt x="1136847" y="272832"/>
                    </a:cubicBezTo>
                    <a:cubicBezTo>
                      <a:pt x="1175706" y="274046"/>
                      <a:pt x="1273460" y="250367"/>
                      <a:pt x="1308069" y="269189"/>
                    </a:cubicBezTo>
                    <a:cubicBezTo>
                      <a:pt x="1342678" y="288011"/>
                      <a:pt x="1334784" y="354800"/>
                      <a:pt x="1344499" y="385766"/>
                    </a:cubicBezTo>
                    <a:cubicBezTo>
                      <a:pt x="1354214" y="416732"/>
                      <a:pt x="1343892" y="447090"/>
                      <a:pt x="1366357" y="454983"/>
                    </a:cubicBezTo>
                    <a:cubicBezTo>
                      <a:pt x="1388822" y="462876"/>
                      <a:pt x="1453182" y="413088"/>
                      <a:pt x="1479291" y="433125"/>
                    </a:cubicBezTo>
                    <a:cubicBezTo>
                      <a:pt x="1505400" y="453162"/>
                      <a:pt x="1507829" y="526629"/>
                      <a:pt x="1523008" y="575203"/>
                    </a:cubicBezTo>
                    <a:cubicBezTo>
                      <a:pt x="1538187" y="623777"/>
                      <a:pt x="1567331" y="688745"/>
                      <a:pt x="1570367" y="724568"/>
                    </a:cubicBezTo>
                    <a:cubicBezTo>
                      <a:pt x="1573403" y="760391"/>
                      <a:pt x="1565510" y="770713"/>
                      <a:pt x="1541223" y="790142"/>
                    </a:cubicBezTo>
                    <a:cubicBezTo>
                      <a:pt x="1516936" y="809571"/>
                      <a:pt x="1478684" y="835072"/>
                      <a:pt x="1424646" y="841144"/>
                    </a:cubicBezTo>
                    <a:cubicBezTo>
                      <a:pt x="1370608" y="847216"/>
                      <a:pt x="1216993" y="826572"/>
                      <a:pt x="1216993" y="826572"/>
                    </a:cubicBezTo>
                    <a:lnTo>
                      <a:pt x="1056700" y="815643"/>
                    </a:lnTo>
                    <a:cubicBezTo>
                      <a:pt x="1005091" y="812000"/>
                      <a:pt x="935266" y="783463"/>
                      <a:pt x="907336" y="804714"/>
                    </a:cubicBezTo>
                    <a:cubicBezTo>
                      <a:pt x="879406" y="825965"/>
                      <a:pt x="900050" y="904290"/>
                      <a:pt x="889121" y="943149"/>
                    </a:cubicBezTo>
                    <a:cubicBezTo>
                      <a:pt x="878192" y="982008"/>
                      <a:pt x="870298" y="1031796"/>
                      <a:pt x="841761" y="1037868"/>
                    </a:cubicBezTo>
                    <a:cubicBezTo>
                      <a:pt x="813224" y="1043940"/>
                      <a:pt x="765257" y="998402"/>
                      <a:pt x="717898" y="979580"/>
                    </a:cubicBezTo>
                    <a:cubicBezTo>
                      <a:pt x="670539" y="960758"/>
                      <a:pt x="604964" y="941328"/>
                      <a:pt x="557605" y="924934"/>
                    </a:cubicBezTo>
                    <a:cubicBezTo>
                      <a:pt x="510246" y="908540"/>
                      <a:pt x="480494" y="889718"/>
                      <a:pt x="433742" y="881218"/>
                    </a:cubicBezTo>
                    <a:cubicBezTo>
                      <a:pt x="386990" y="872718"/>
                      <a:pt x="309879" y="897612"/>
                      <a:pt x="277092" y="873932"/>
                    </a:cubicBezTo>
                    <a:cubicBezTo>
                      <a:pt x="244305" y="850252"/>
                      <a:pt x="253413" y="791357"/>
                      <a:pt x="237019" y="739140"/>
                    </a:cubicBezTo>
                    <a:cubicBezTo>
                      <a:pt x="220625" y="686923"/>
                      <a:pt x="189052" y="615884"/>
                      <a:pt x="178730" y="560631"/>
                    </a:cubicBezTo>
                    <a:cubicBezTo>
                      <a:pt x="168408" y="505378"/>
                      <a:pt x="198767" y="444661"/>
                      <a:pt x="175087" y="407624"/>
                    </a:cubicBezTo>
                    <a:cubicBezTo>
                      <a:pt x="151407" y="370587"/>
                      <a:pt x="65796" y="355408"/>
                      <a:pt x="36652" y="338407"/>
                    </a:cubicBezTo>
                    <a:cubicBezTo>
                      <a:pt x="7508" y="321406"/>
                      <a:pt x="-1599" y="311691"/>
                      <a:pt x="222" y="305619"/>
                    </a:cubicBezTo>
                    <a:cubicBezTo>
                      <a:pt x="2043" y="299547"/>
                      <a:pt x="37259" y="308048"/>
                      <a:pt x="47581" y="301976"/>
                    </a:cubicBezTo>
                    <a:cubicBezTo>
                      <a:pt x="57903" y="295904"/>
                      <a:pt x="47581" y="277082"/>
                      <a:pt x="62153" y="269189"/>
                    </a:cubicBezTo>
                    <a:cubicBezTo>
                      <a:pt x="76725" y="261296"/>
                      <a:pt x="116799" y="255224"/>
                      <a:pt x="135014" y="254617"/>
                    </a:cubicBezTo>
                    <a:cubicBezTo>
                      <a:pt x="153229" y="254010"/>
                      <a:pt x="157479" y="284368"/>
                      <a:pt x="171444" y="265546"/>
                    </a:cubicBezTo>
                    <a:cubicBezTo>
                      <a:pt x="185409" y="246724"/>
                      <a:pt x="207268" y="169613"/>
                      <a:pt x="218804" y="141683"/>
                    </a:cubicBezTo>
                    <a:cubicBezTo>
                      <a:pt x="230340" y="113753"/>
                      <a:pt x="226697" y="99181"/>
                      <a:pt x="240662" y="97967"/>
                    </a:cubicBezTo>
                    <a:cubicBezTo>
                      <a:pt x="254627" y="96753"/>
                      <a:pt x="265556" y="87645"/>
                      <a:pt x="328094" y="112539"/>
                    </a:cubicBezTo>
                    <a:close/>
                  </a:path>
                </a:pathLst>
              </a:custGeom>
              <a:solidFill>
                <a:srgbClr val="44546A">
                  <a:lumMod val="40000"/>
                  <a:lumOff val="60000"/>
                </a:srgbClr>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5" name="Freeform: Shape 154">
                <a:extLst>
                  <a:ext uri="{FF2B5EF4-FFF2-40B4-BE49-F238E27FC236}">
                    <a16:creationId xmlns:a16="http://schemas.microsoft.com/office/drawing/2014/main" id="{96AEE785-1FF7-6F6D-E5B5-5EDB7A92E4F0}"/>
                  </a:ext>
                </a:extLst>
              </p:cNvPr>
              <p:cNvSpPr/>
              <p:nvPr/>
            </p:nvSpPr>
            <p:spPr>
              <a:xfrm>
                <a:off x="3962677" y="1930598"/>
                <a:ext cx="1203557" cy="1028823"/>
              </a:xfrm>
              <a:custGeom>
                <a:avLst/>
                <a:gdLst>
                  <a:gd name="connsiteX0" fmla="*/ 778559 w 2836175"/>
                  <a:gd name="connsiteY0" fmla="*/ 21 h 1822107"/>
                  <a:gd name="connsiteX1" fmla="*/ 734492 w 2836175"/>
                  <a:gd name="connsiteY1" fmla="*/ 66123 h 1822107"/>
                  <a:gd name="connsiteX2" fmla="*/ 741836 w 2836175"/>
                  <a:gd name="connsiteY2" fmla="*/ 88156 h 1822107"/>
                  <a:gd name="connsiteX3" fmla="*/ 664718 w 2836175"/>
                  <a:gd name="connsiteY3" fmla="*/ 143241 h 1822107"/>
                  <a:gd name="connsiteX4" fmla="*/ 547205 w 2836175"/>
                  <a:gd name="connsiteY4" fmla="*/ 157930 h 1822107"/>
                  <a:gd name="connsiteX5" fmla="*/ 514154 w 2836175"/>
                  <a:gd name="connsiteY5" fmla="*/ 194653 h 1822107"/>
                  <a:gd name="connsiteX6" fmla="*/ 554549 w 2836175"/>
                  <a:gd name="connsiteY6" fmla="*/ 235048 h 1822107"/>
                  <a:gd name="connsiteX7" fmla="*/ 521499 w 2836175"/>
                  <a:gd name="connsiteY7" fmla="*/ 268099 h 1822107"/>
                  <a:gd name="connsiteX8" fmla="*/ 470087 w 2836175"/>
                  <a:gd name="connsiteY8" fmla="*/ 271771 h 1822107"/>
                  <a:gd name="connsiteX9" fmla="*/ 363590 w 2836175"/>
                  <a:gd name="connsiteY9" fmla="*/ 392956 h 1822107"/>
                  <a:gd name="connsiteX10" fmla="*/ 392969 w 2836175"/>
                  <a:gd name="connsiteY10" fmla="*/ 429679 h 1822107"/>
                  <a:gd name="connsiteX11" fmla="*/ 400313 w 2836175"/>
                  <a:gd name="connsiteY11" fmla="*/ 484764 h 1822107"/>
                  <a:gd name="connsiteX12" fmla="*/ 363590 w 2836175"/>
                  <a:gd name="connsiteY12" fmla="*/ 506797 h 1822107"/>
                  <a:gd name="connsiteX13" fmla="*/ 356246 w 2836175"/>
                  <a:gd name="connsiteY13" fmla="*/ 558209 h 1822107"/>
                  <a:gd name="connsiteX14" fmla="*/ 330540 w 2836175"/>
                  <a:gd name="connsiteY14" fmla="*/ 605949 h 1822107"/>
                  <a:gd name="connsiteX15" fmla="*/ 227716 w 2836175"/>
                  <a:gd name="connsiteY15" fmla="*/ 613294 h 1822107"/>
                  <a:gd name="connsiteX16" fmla="*/ 84496 w 2836175"/>
                  <a:gd name="connsiteY16" fmla="*/ 620638 h 1822107"/>
                  <a:gd name="connsiteX17" fmla="*/ 95513 w 2836175"/>
                  <a:gd name="connsiteY17" fmla="*/ 672050 h 1822107"/>
                  <a:gd name="connsiteX18" fmla="*/ 113875 w 2836175"/>
                  <a:gd name="connsiteY18" fmla="*/ 690412 h 1822107"/>
                  <a:gd name="connsiteX19" fmla="*/ 77152 w 2836175"/>
                  <a:gd name="connsiteY19" fmla="*/ 727135 h 1822107"/>
                  <a:gd name="connsiteX20" fmla="*/ 99186 w 2836175"/>
                  <a:gd name="connsiteY20" fmla="*/ 745496 h 1822107"/>
                  <a:gd name="connsiteX21" fmla="*/ 91841 w 2836175"/>
                  <a:gd name="connsiteY21" fmla="*/ 771202 h 1822107"/>
                  <a:gd name="connsiteX22" fmla="*/ 66135 w 2836175"/>
                  <a:gd name="connsiteY22" fmla="*/ 789564 h 1822107"/>
                  <a:gd name="connsiteX23" fmla="*/ 66135 w 2836175"/>
                  <a:gd name="connsiteY23" fmla="*/ 870354 h 1822107"/>
                  <a:gd name="connsiteX24" fmla="*/ 91841 w 2836175"/>
                  <a:gd name="connsiteY24" fmla="*/ 921766 h 1822107"/>
                  <a:gd name="connsiteX25" fmla="*/ 99186 w 2836175"/>
                  <a:gd name="connsiteY25" fmla="*/ 962161 h 1822107"/>
                  <a:gd name="connsiteX26" fmla="*/ 29412 w 2836175"/>
                  <a:gd name="connsiteY26" fmla="*/ 1009901 h 1822107"/>
                  <a:gd name="connsiteX27" fmla="*/ 25740 w 2836175"/>
                  <a:gd name="connsiteY27" fmla="*/ 1053968 h 1822107"/>
                  <a:gd name="connsiteX28" fmla="*/ 55118 w 2836175"/>
                  <a:gd name="connsiteY28" fmla="*/ 1090691 h 1822107"/>
                  <a:gd name="connsiteX29" fmla="*/ 91841 w 2836175"/>
                  <a:gd name="connsiteY29" fmla="*/ 1123742 h 1822107"/>
                  <a:gd name="connsiteX30" fmla="*/ 77152 w 2836175"/>
                  <a:gd name="connsiteY30" fmla="*/ 1153120 h 1822107"/>
                  <a:gd name="connsiteX31" fmla="*/ 58790 w 2836175"/>
                  <a:gd name="connsiteY31" fmla="*/ 1197188 h 1822107"/>
                  <a:gd name="connsiteX32" fmla="*/ 58790 w 2836175"/>
                  <a:gd name="connsiteY32" fmla="*/ 1248600 h 1822107"/>
                  <a:gd name="connsiteX33" fmla="*/ 40429 w 2836175"/>
                  <a:gd name="connsiteY33" fmla="*/ 1288995 h 1822107"/>
                  <a:gd name="connsiteX34" fmla="*/ 34 w 2836175"/>
                  <a:gd name="connsiteY34" fmla="*/ 1329390 h 1822107"/>
                  <a:gd name="connsiteX35" fmla="*/ 47774 w 2836175"/>
                  <a:gd name="connsiteY35" fmla="*/ 1351424 h 1822107"/>
                  <a:gd name="connsiteX36" fmla="*/ 51446 w 2836175"/>
                  <a:gd name="connsiteY36" fmla="*/ 1410180 h 1822107"/>
                  <a:gd name="connsiteX37" fmla="*/ 55118 w 2836175"/>
                  <a:gd name="connsiteY37" fmla="*/ 1479954 h 1822107"/>
                  <a:gd name="connsiteX38" fmla="*/ 216699 w 2836175"/>
                  <a:gd name="connsiteY38" fmla="*/ 1424870 h 1822107"/>
                  <a:gd name="connsiteX39" fmla="*/ 392969 w 2836175"/>
                  <a:gd name="connsiteY39" fmla="*/ 1406508 h 1822107"/>
                  <a:gd name="connsiteX40" fmla="*/ 503137 w 2836175"/>
                  <a:gd name="connsiteY40" fmla="*/ 1373458 h 1822107"/>
                  <a:gd name="connsiteX41" fmla="*/ 624323 w 2836175"/>
                  <a:gd name="connsiteY41" fmla="*/ 1340407 h 1822107"/>
                  <a:gd name="connsiteX42" fmla="*/ 800593 w 2836175"/>
                  <a:gd name="connsiteY42" fmla="*/ 1347752 h 1822107"/>
                  <a:gd name="connsiteX43" fmla="*/ 940140 w 2836175"/>
                  <a:gd name="connsiteY43" fmla="*/ 1369785 h 1822107"/>
                  <a:gd name="connsiteX44" fmla="*/ 958501 w 2836175"/>
                  <a:gd name="connsiteY44" fmla="*/ 1307356 h 1822107"/>
                  <a:gd name="connsiteX45" fmla="*/ 1013586 w 2836175"/>
                  <a:gd name="connsiteY45" fmla="*/ 1329390 h 1822107"/>
                  <a:gd name="connsiteX46" fmla="*/ 1061325 w 2836175"/>
                  <a:gd name="connsiteY46" fmla="*/ 1288995 h 1822107"/>
                  <a:gd name="connsiteX47" fmla="*/ 1109065 w 2836175"/>
                  <a:gd name="connsiteY47" fmla="*/ 1259617 h 1822107"/>
                  <a:gd name="connsiteX48" fmla="*/ 1182511 w 2836175"/>
                  <a:gd name="connsiteY48" fmla="*/ 1215549 h 1822107"/>
                  <a:gd name="connsiteX49" fmla="*/ 1175166 w 2836175"/>
                  <a:gd name="connsiteY49" fmla="*/ 1175154 h 1822107"/>
                  <a:gd name="connsiteX50" fmla="*/ 1167822 w 2836175"/>
                  <a:gd name="connsiteY50" fmla="*/ 1116397 h 1822107"/>
                  <a:gd name="connsiteX51" fmla="*/ 1255957 w 2836175"/>
                  <a:gd name="connsiteY51" fmla="*/ 1109053 h 1822107"/>
                  <a:gd name="connsiteX52" fmla="*/ 1296352 w 2836175"/>
                  <a:gd name="connsiteY52" fmla="*/ 1046624 h 1822107"/>
                  <a:gd name="connsiteX53" fmla="*/ 1380815 w 2836175"/>
                  <a:gd name="connsiteY53" fmla="*/ 954817 h 1822107"/>
                  <a:gd name="connsiteX54" fmla="*/ 1443243 w 2836175"/>
                  <a:gd name="connsiteY54" fmla="*/ 896060 h 1822107"/>
                  <a:gd name="connsiteX55" fmla="*/ 1502000 w 2836175"/>
                  <a:gd name="connsiteY55" fmla="*/ 829959 h 1822107"/>
                  <a:gd name="connsiteX56" fmla="*/ 1546068 w 2836175"/>
                  <a:gd name="connsiteY56" fmla="*/ 855665 h 1822107"/>
                  <a:gd name="connsiteX57" fmla="*/ 1626858 w 2836175"/>
                  <a:gd name="connsiteY57" fmla="*/ 892388 h 1822107"/>
                  <a:gd name="connsiteX58" fmla="*/ 1619513 w 2836175"/>
                  <a:gd name="connsiteY58" fmla="*/ 976850 h 1822107"/>
                  <a:gd name="connsiteX59" fmla="*/ 1608496 w 2836175"/>
                  <a:gd name="connsiteY59" fmla="*/ 1134759 h 1822107"/>
                  <a:gd name="connsiteX60" fmla="*/ 1597480 w 2836175"/>
                  <a:gd name="connsiteY60" fmla="*/ 1160465 h 1822107"/>
                  <a:gd name="connsiteX61" fmla="*/ 1476294 w 2836175"/>
                  <a:gd name="connsiteY61" fmla="*/ 1193515 h 1822107"/>
                  <a:gd name="connsiteX62" fmla="*/ 1322058 w 2836175"/>
                  <a:gd name="connsiteY62" fmla="*/ 1208205 h 1822107"/>
                  <a:gd name="connsiteX63" fmla="*/ 1296352 w 2836175"/>
                  <a:gd name="connsiteY63" fmla="*/ 1270633 h 1822107"/>
                  <a:gd name="connsiteX64" fmla="*/ 1329402 w 2836175"/>
                  <a:gd name="connsiteY64" fmla="*/ 1311029 h 1822107"/>
                  <a:gd name="connsiteX65" fmla="*/ 1369798 w 2836175"/>
                  <a:gd name="connsiteY65" fmla="*/ 1288995 h 1822107"/>
                  <a:gd name="connsiteX66" fmla="*/ 1413865 w 2836175"/>
                  <a:gd name="connsiteY66" fmla="*/ 1303684 h 1822107"/>
                  <a:gd name="connsiteX67" fmla="*/ 1457933 w 2836175"/>
                  <a:gd name="connsiteY67" fmla="*/ 1351424 h 1822107"/>
                  <a:gd name="connsiteX68" fmla="*/ 1524034 w 2836175"/>
                  <a:gd name="connsiteY68" fmla="*/ 1322046 h 1822107"/>
                  <a:gd name="connsiteX69" fmla="*/ 1527706 w 2836175"/>
                  <a:gd name="connsiteY69" fmla="*/ 1377130 h 1822107"/>
                  <a:gd name="connsiteX70" fmla="*/ 1531378 w 2836175"/>
                  <a:gd name="connsiteY70" fmla="*/ 1417525 h 1822107"/>
                  <a:gd name="connsiteX71" fmla="*/ 1406521 w 2836175"/>
                  <a:gd name="connsiteY71" fmla="*/ 1443231 h 1822107"/>
                  <a:gd name="connsiteX72" fmla="*/ 1369798 w 2836175"/>
                  <a:gd name="connsiteY72" fmla="*/ 1402836 h 1822107"/>
                  <a:gd name="connsiteX73" fmla="*/ 1145788 w 2836175"/>
                  <a:gd name="connsiteY73" fmla="*/ 1446903 h 1822107"/>
                  <a:gd name="connsiteX74" fmla="*/ 1156805 w 2836175"/>
                  <a:gd name="connsiteY74" fmla="*/ 1505660 h 1822107"/>
                  <a:gd name="connsiteX75" fmla="*/ 1193528 w 2836175"/>
                  <a:gd name="connsiteY75" fmla="*/ 1549727 h 1822107"/>
                  <a:gd name="connsiteX76" fmla="*/ 1156805 w 2836175"/>
                  <a:gd name="connsiteY76" fmla="*/ 1630518 h 1822107"/>
                  <a:gd name="connsiteX77" fmla="*/ 1123754 w 2836175"/>
                  <a:gd name="connsiteY77" fmla="*/ 1678258 h 1822107"/>
                  <a:gd name="connsiteX78" fmla="*/ 1204545 w 2836175"/>
                  <a:gd name="connsiteY78" fmla="*/ 1748031 h 1822107"/>
                  <a:gd name="connsiteX79" fmla="*/ 1197200 w 2836175"/>
                  <a:gd name="connsiteY79" fmla="*/ 1821477 h 1822107"/>
                  <a:gd name="connsiteX80" fmla="*/ 1266974 w 2836175"/>
                  <a:gd name="connsiteY80" fmla="*/ 1784754 h 1822107"/>
                  <a:gd name="connsiteX81" fmla="*/ 1322058 w 2836175"/>
                  <a:gd name="connsiteY81" fmla="*/ 1806788 h 1822107"/>
                  <a:gd name="connsiteX82" fmla="*/ 1432227 w 2836175"/>
                  <a:gd name="connsiteY82" fmla="*/ 1755376 h 1822107"/>
                  <a:gd name="connsiteX83" fmla="*/ 1505672 w 2836175"/>
                  <a:gd name="connsiteY83" fmla="*/ 1792099 h 1822107"/>
                  <a:gd name="connsiteX84" fmla="*/ 1524034 w 2836175"/>
                  <a:gd name="connsiteY84" fmla="*/ 1663568 h 1822107"/>
                  <a:gd name="connsiteX85" fmla="*/ 1626858 w 2836175"/>
                  <a:gd name="connsiteY85" fmla="*/ 1630518 h 1822107"/>
                  <a:gd name="connsiteX86" fmla="*/ 1707648 w 2836175"/>
                  <a:gd name="connsiteY86" fmla="*/ 1608484 h 1822107"/>
                  <a:gd name="connsiteX87" fmla="*/ 1744371 w 2836175"/>
                  <a:gd name="connsiteY87" fmla="*/ 1546055 h 1822107"/>
                  <a:gd name="connsiteX88" fmla="*/ 1678270 w 2836175"/>
                  <a:gd name="connsiteY88" fmla="*/ 1472609 h 1822107"/>
                  <a:gd name="connsiteX89" fmla="*/ 1711321 w 2836175"/>
                  <a:gd name="connsiteY89" fmla="*/ 1395491 h 1822107"/>
                  <a:gd name="connsiteX90" fmla="*/ 1755388 w 2836175"/>
                  <a:gd name="connsiteY90" fmla="*/ 1432214 h 1822107"/>
                  <a:gd name="connsiteX91" fmla="*/ 1773749 w 2836175"/>
                  <a:gd name="connsiteY91" fmla="*/ 1391819 h 1822107"/>
                  <a:gd name="connsiteX92" fmla="*/ 1828834 w 2836175"/>
                  <a:gd name="connsiteY92" fmla="*/ 1410180 h 1822107"/>
                  <a:gd name="connsiteX93" fmla="*/ 1898607 w 2836175"/>
                  <a:gd name="connsiteY93" fmla="*/ 1333062 h 1822107"/>
                  <a:gd name="connsiteX94" fmla="*/ 1946347 w 2836175"/>
                  <a:gd name="connsiteY94" fmla="*/ 1333062 h 1822107"/>
                  <a:gd name="connsiteX95" fmla="*/ 1883918 w 2836175"/>
                  <a:gd name="connsiteY95" fmla="*/ 1263289 h 1822107"/>
                  <a:gd name="connsiteX96" fmla="*/ 1990415 w 2836175"/>
                  <a:gd name="connsiteY96" fmla="*/ 1222894 h 1822107"/>
                  <a:gd name="connsiteX97" fmla="*/ 2155668 w 2836175"/>
                  <a:gd name="connsiteY97" fmla="*/ 1171482 h 1822107"/>
                  <a:gd name="connsiteX98" fmla="*/ 2251147 w 2836175"/>
                  <a:gd name="connsiteY98" fmla="*/ 1120070 h 1822107"/>
                  <a:gd name="connsiteX99" fmla="*/ 2320921 w 2836175"/>
                  <a:gd name="connsiteY99" fmla="*/ 1072330 h 1822107"/>
                  <a:gd name="connsiteX100" fmla="*/ 2387022 w 2836175"/>
                  <a:gd name="connsiteY100" fmla="*/ 1101708 h 1822107"/>
                  <a:gd name="connsiteX101" fmla="*/ 2467812 w 2836175"/>
                  <a:gd name="connsiteY101" fmla="*/ 1083347 h 1822107"/>
                  <a:gd name="connsiteX102" fmla="*/ 2508207 w 2836175"/>
                  <a:gd name="connsiteY102" fmla="*/ 1149448 h 1822107"/>
                  <a:gd name="connsiteX103" fmla="*/ 2522896 w 2836175"/>
                  <a:gd name="connsiteY103" fmla="*/ 1197188 h 1822107"/>
                  <a:gd name="connsiteX104" fmla="*/ 2508207 w 2836175"/>
                  <a:gd name="connsiteY104" fmla="*/ 1222894 h 1822107"/>
                  <a:gd name="connsiteX105" fmla="*/ 2585325 w 2836175"/>
                  <a:gd name="connsiteY105" fmla="*/ 1255944 h 1822107"/>
                  <a:gd name="connsiteX106" fmla="*/ 2699166 w 2836175"/>
                  <a:gd name="connsiteY106" fmla="*/ 1175154 h 1822107"/>
                  <a:gd name="connsiteX107" fmla="*/ 2816680 w 2836175"/>
                  <a:gd name="connsiteY107" fmla="*/ 1087019 h 1822107"/>
                  <a:gd name="connsiteX108" fmla="*/ 2824024 w 2836175"/>
                  <a:gd name="connsiteY108" fmla="*/ 1061313 h 1822107"/>
                  <a:gd name="connsiteX109" fmla="*/ 2695494 w 2836175"/>
                  <a:gd name="connsiteY109" fmla="*/ 914421 h 1822107"/>
                  <a:gd name="connsiteX110" fmla="*/ 2658771 w 2836175"/>
                  <a:gd name="connsiteY110" fmla="*/ 877699 h 1822107"/>
                  <a:gd name="connsiteX111" fmla="*/ 2611031 w 2836175"/>
                  <a:gd name="connsiteY111" fmla="*/ 837303 h 1822107"/>
                  <a:gd name="connsiteX112" fmla="*/ 2423745 w 2836175"/>
                  <a:gd name="connsiteY112" fmla="*/ 840976 h 1822107"/>
                  <a:gd name="connsiteX113" fmla="*/ 2390694 w 2836175"/>
                  <a:gd name="connsiteY113" fmla="*/ 829959 h 1822107"/>
                  <a:gd name="connsiteX114" fmla="*/ 2353971 w 2836175"/>
                  <a:gd name="connsiteY114" fmla="*/ 767530 h 1822107"/>
                  <a:gd name="connsiteX115" fmla="*/ 2218096 w 2836175"/>
                  <a:gd name="connsiteY115" fmla="*/ 701429 h 1822107"/>
                  <a:gd name="connsiteX116" fmla="*/ 2096911 w 2836175"/>
                  <a:gd name="connsiteY116" fmla="*/ 653689 h 1822107"/>
                  <a:gd name="connsiteX117" fmla="*/ 1997759 w 2836175"/>
                  <a:gd name="connsiteY117" fmla="*/ 672050 h 1822107"/>
                  <a:gd name="connsiteX118" fmla="*/ 1924313 w 2836175"/>
                  <a:gd name="connsiteY118" fmla="*/ 602277 h 1822107"/>
                  <a:gd name="connsiteX119" fmla="*/ 1828834 w 2836175"/>
                  <a:gd name="connsiteY119" fmla="*/ 528831 h 1822107"/>
                  <a:gd name="connsiteX120" fmla="*/ 1711321 w 2836175"/>
                  <a:gd name="connsiteY120" fmla="*/ 528831 h 1822107"/>
                  <a:gd name="connsiteX121" fmla="*/ 1637875 w 2836175"/>
                  <a:gd name="connsiteY121" fmla="*/ 565554 h 1822107"/>
                  <a:gd name="connsiteX122" fmla="*/ 1564429 w 2836175"/>
                  <a:gd name="connsiteY122" fmla="*/ 517814 h 1822107"/>
                  <a:gd name="connsiteX123" fmla="*/ 1490983 w 2836175"/>
                  <a:gd name="connsiteY123" fmla="*/ 437024 h 1822107"/>
                  <a:gd name="connsiteX124" fmla="*/ 1355109 w 2836175"/>
                  <a:gd name="connsiteY124" fmla="*/ 323183 h 1822107"/>
                  <a:gd name="connsiteX125" fmla="*/ 1211889 w 2836175"/>
                  <a:gd name="connsiteY125" fmla="*/ 205670 h 1822107"/>
                  <a:gd name="connsiteX126" fmla="*/ 1098048 w 2836175"/>
                  <a:gd name="connsiteY126" fmla="*/ 139568 h 1822107"/>
                  <a:gd name="connsiteX127" fmla="*/ 973190 w 2836175"/>
                  <a:gd name="connsiteY127" fmla="*/ 150585 h 1822107"/>
                  <a:gd name="connsiteX128" fmla="*/ 1006241 w 2836175"/>
                  <a:gd name="connsiteY128" fmla="*/ 84484 h 1822107"/>
                  <a:gd name="connsiteX129" fmla="*/ 987880 w 2836175"/>
                  <a:gd name="connsiteY129" fmla="*/ 55106 h 1822107"/>
                  <a:gd name="connsiteX130" fmla="*/ 892400 w 2836175"/>
                  <a:gd name="connsiteY130" fmla="*/ 58778 h 1822107"/>
                  <a:gd name="connsiteX131" fmla="*/ 778559 w 2836175"/>
                  <a:gd name="connsiteY131" fmla="*/ 21 h 182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36175" h="1822107">
                    <a:moveTo>
                      <a:pt x="778559" y="21"/>
                    </a:moveTo>
                    <a:cubicBezTo>
                      <a:pt x="752241" y="1245"/>
                      <a:pt x="740612" y="51434"/>
                      <a:pt x="734492" y="66123"/>
                    </a:cubicBezTo>
                    <a:cubicBezTo>
                      <a:pt x="728372" y="80812"/>
                      <a:pt x="753465" y="75303"/>
                      <a:pt x="741836" y="88156"/>
                    </a:cubicBezTo>
                    <a:cubicBezTo>
                      <a:pt x="730207" y="101009"/>
                      <a:pt x="697156" y="131612"/>
                      <a:pt x="664718" y="143241"/>
                    </a:cubicBezTo>
                    <a:cubicBezTo>
                      <a:pt x="632280" y="154870"/>
                      <a:pt x="572299" y="149361"/>
                      <a:pt x="547205" y="157930"/>
                    </a:cubicBezTo>
                    <a:cubicBezTo>
                      <a:pt x="522111" y="166499"/>
                      <a:pt x="512930" y="181800"/>
                      <a:pt x="514154" y="194653"/>
                    </a:cubicBezTo>
                    <a:cubicBezTo>
                      <a:pt x="515378" y="207506"/>
                      <a:pt x="553325" y="222807"/>
                      <a:pt x="554549" y="235048"/>
                    </a:cubicBezTo>
                    <a:cubicBezTo>
                      <a:pt x="555773" y="247289"/>
                      <a:pt x="535576" y="261979"/>
                      <a:pt x="521499" y="268099"/>
                    </a:cubicBezTo>
                    <a:cubicBezTo>
                      <a:pt x="507422" y="274219"/>
                      <a:pt x="496405" y="250962"/>
                      <a:pt x="470087" y="271771"/>
                    </a:cubicBezTo>
                    <a:cubicBezTo>
                      <a:pt x="443769" y="292580"/>
                      <a:pt x="376443" y="366638"/>
                      <a:pt x="363590" y="392956"/>
                    </a:cubicBezTo>
                    <a:cubicBezTo>
                      <a:pt x="350737" y="419274"/>
                      <a:pt x="386848" y="414378"/>
                      <a:pt x="392969" y="429679"/>
                    </a:cubicBezTo>
                    <a:cubicBezTo>
                      <a:pt x="399089" y="444980"/>
                      <a:pt x="405209" y="471911"/>
                      <a:pt x="400313" y="484764"/>
                    </a:cubicBezTo>
                    <a:cubicBezTo>
                      <a:pt x="395417" y="497617"/>
                      <a:pt x="370934" y="494556"/>
                      <a:pt x="363590" y="506797"/>
                    </a:cubicBezTo>
                    <a:cubicBezTo>
                      <a:pt x="356246" y="519038"/>
                      <a:pt x="361754" y="541684"/>
                      <a:pt x="356246" y="558209"/>
                    </a:cubicBezTo>
                    <a:cubicBezTo>
                      <a:pt x="350738" y="574734"/>
                      <a:pt x="351962" y="596768"/>
                      <a:pt x="330540" y="605949"/>
                    </a:cubicBezTo>
                    <a:cubicBezTo>
                      <a:pt x="309118" y="615130"/>
                      <a:pt x="227716" y="613294"/>
                      <a:pt x="227716" y="613294"/>
                    </a:cubicBezTo>
                    <a:cubicBezTo>
                      <a:pt x="186709" y="615742"/>
                      <a:pt x="106530" y="610845"/>
                      <a:pt x="84496" y="620638"/>
                    </a:cubicBezTo>
                    <a:cubicBezTo>
                      <a:pt x="62462" y="630431"/>
                      <a:pt x="90617" y="660421"/>
                      <a:pt x="95513" y="672050"/>
                    </a:cubicBezTo>
                    <a:cubicBezTo>
                      <a:pt x="100409" y="683679"/>
                      <a:pt x="116935" y="681231"/>
                      <a:pt x="113875" y="690412"/>
                    </a:cubicBezTo>
                    <a:cubicBezTo>
                      <a:pt x="110815" y="699593"/>
                      <a:pt x="79600" y="717954"/>
                      <a:pt x="77152" y="727135"/>
                    </a:cubicBezTo>
                    <a:cubicBezTo>
                      <a:pt x="74704" y="736316"/>
                      <a:pt x="96738" y="738152"/>
                      <a:pt x="99186" y="745496"/>
                    </a:cubicBezTo>
                    <a:cubicBezTo>
                      <a:pt x="101634" y="752840"/>
                      <a:pt x="97349" y="763857"/>
                      <a:pt x="91841" y="771202"/>
                    </a:cubicBezTo>
                    <a:cubicBezTo>
                      <a:pt x="86333" y="778547"/>
                      <a:pt x="70419" y="773039"/>
                      <a:pt x="66135" y="789564"/>
                    </a:cubicBezTo>
                    <a:cubicBezTo>
                      <a:pt x="61851" y="806089"/>
                      <a:pt x="61851" y="848320"/>
                      <a:pt x="66135" y="870354"/>
                    </a:cubicBezTo>
                    <a:cubicBezTo>
                      <a:pt x="70419" y="892388"/>
                      <a:pt x="86333" y="906465"/>
                      <a:pt x="91841" y="921766"/>
                    </a:cubicBezTo>
                    <a:cubicBezTo>
                      <a:pt x="97349" y="937067"/>
                      <a:pt x="109591" y="947472"/>
                      <a:pt x="99186" y="962161"/>
                    </a:cubicBezTo>
                    <a:cubicBezTo>
                      <a:pt x="88781" y="976850"/>
                      <a:pt x="41653" y="994600"/>
                      <a:pt x="29412" y="1009901"/>
                    </a:cubicBezTo>
                    <a:cubicBezTo>
                      <a:pt x="17171" y="1025202"/>
                      <a:pt x="21456" y="1040503"/>
                      <a:pt x="25740" y="1053968"/>
                    </a:cubicBezTo>
                    <a:cubicBezTo>
                      <a:pt x="30024" y="1067433"/>
                      <a:pt x="44101" y="1079062"/>
                      <a:pt x="55118" y="1090691"/>
                    </a:cubicBezTo>
                    <a:cubicBezTo>
                      <a:pt x="66135" y="1102320"/>
                      <a:pt x="88169" y="1113337"/>
                      <a:pt x="91841" y="1123742"/>
                    </a:cubicBezTo>
                    <a:cubicBezTo>
                      <a:pt x="95513" y="1134147"/>
                      <a:pt x="82661" y="1140879"/>
                      <a:pt x="77152" y="1153120"/>
                    </a:cubicBezTo>
                    <a:cubicBezTo>
                      <a:pt x="71643" y="1165361"/>
                      <a:pt x="61850" y="1181275"/>
                      <a:pt x="58790" y="1197188"/>
                    </a:cubicBezTo>
                    <a:cubicBezTo>
                      <a:pt x="55730" y="1213101"/>
                      <a:pt x="61850" y="1233299"/>
                      <a:pt x="58790" y="1248600"/>
                    </a:cubicBezTo>
                    <a:cubicBezTo>
                      <a:pt x="55730" y="1263901"/>
                      <a:pt x="50222" y="1275530"/>
                      <a:pt x="40429" y="1288995"/>
                    </a:cubicBezTo>
                    <a:cubicBezTo>
                      <a:pt x="30636" y="1302460"/>
                      <a:pt x="-1190" y="1318985"/>
                      <a:pt x="34" y="1329390"/>
                    </a:cubicBezTo>
                    <a:cubicBezTo>
                      <a:pt x="1258" y="1339795"/>
                      <a:pt x="39205" y="1337959"/>
                      <a:pt x="47774" y="1351424"/>
                    </a:cubicBezTo>
                    <a:cubicBezTo>
                      <a:pt x="56343" y="1364889"/>
                      <a:pt x="50222" y="1388758"/>
                      <a:pt x="51446" y="1410180"/>
                    </a:cubicBezTo>
                    <a:cubicBezTo>
                      <a:pt x="52670" y="1431602"/>
                      <a:pt x="27576" y="1477506"/>
                      <a:pt x="55118" y="1479954"/>
                    </a:cubicBezTo>
                    <a:cubicBezTo>
                      <a:pt x="82660" y="1482402"/>
                      <a:pt x="160391" y="1437111"/>
                      <a:pt x="216699" y="1424870"/>
                    </a:cubicBezTo>
                    <a:cubicBezTo>
                      <a:pt x="273007" y="1412629"/>
                      <a:pt x="345229" y="1415077"/>
                      <a:pt x="392969" y="1406508"/>
                    </a:cubicBezTo>
                    <a:cubicBezTo>
                      <a:pt x="440709" y="1397939"/>
                      <a:pt x="503137" y="1373458"/>
                      <a:pt x="503137" y="1373458"/>
                    </a:cubicBezTo>
                    <a:cubicBezTo>
                      <a:pt x="541696" y="1362441"/>
                      <a:pt x="574747" y="1344691"/>
                      <a:pt x="624323" y="1340407"/>
                    </a:cubicBezTo>
                    <a:cubicBezTo>
                      <a:pt x="673899" y="1336123"/>
                      <a:pt x="747957" y="1342856"/>
                      <a:pt x="800593" y="1347752"/>
                    </a:cubicBezTo>
                    <a:cubicBezTo>
                      <a:pt x="853229" y="1352648"/>
                      <a:pt x="913822" y="1376518"/>
                      <a:pt x="940140" y="1369785"/>
                    </a:cubicBezTo>
                    <a:cubicBezTo>
                      <a:pt x="966458" y="1363052"/>
                      <a:pt x="946260" y="1314088"/>
                      <a:pt x="958501" y="1307356"/>
                    </a:cubicBezTo>
                    <a:cubicBezTo>
                      <a:pt x="970742" y="1300624"/>
                      <a:pt x="996449" y="1332450"/>
                      <a:pt x="1013586" y="1329390"/>
                    </a:cubicBezTo>
                    <a:cubicBezTo>
                      <a:pt x="1030723" y="1326330"/>
                      <a:pt x="1045412" y="1300624"/>
                      <a:pt x="1061325" y="1288995"/>
                    </a:cubicBezTo>
                    <a:cubicBezTo>
                      <a:pt x="1077238" y="1277366"/>
                      <a:pt x="1109065" y="1259617"/>
                      <a:pt x="1109065" y="1259617"/>
                    </a:cubicBezTo>
                    <a:cubicBezTo>
                      <a:pt x="1129263" y="1247376"/>
                      <a:pt x="1171494" y="1229626"/>
                      <a:pt x="1182511" y="1215549"/>
                    </a:cubicBezTo>
                    <a:cubicBezTo>
                      <a:pt x="1193528" y="1201472"/>
                      <a:pt x="1177614" y="1191679"/>
                      <a:pt x="1175166" y="1175154"/>
                    </a:cubicBezTo>
                    <a:cubicBezTo>
                      <a:pt x="1172718" y="1158629"/>
                      <a:pt x="1154357" y="1127414"/>
                      <a:pt x="1167822" y="1116397"/>
                    </a:cubicBezTo>
                    <a:cubicBezTo>
                      <a:pt x="1181287" y="1105380"/>
                      <a:pt x="1234535" y="1120682"/>
                      <a:pt x="1255957" y="1109053"/>
                    </a:cubicBezTo>
                    <a:cubicBezTo>
                      <a:pt x="1277379" y="1097424"/>
                      <a:pt x="1275542" y="1072330"/>
                      <a:pt x="1296352" y="1046624"/>
                    </a:cubicBezTo>
                    <a:cubicBezTo>
                      <a:pt x="1317162" y="1020918"/>
                      <a:pt x="1356333" y="979911"/>
                      <a:pt x="1380815" y="954817"/>
                    </a:cubicBezTo>
                    <a:cubicBezTo>
                      <a:pt x="1405297" y="929723"/>
                      <a:pt x="1423046" y="916870"/>
                      <a:pt x="1443243" y="896060"/>
                    </a:cubicBezTo>
                    <a:cubicBezTo>
                      <a:pt x="1463440" y="875250"/>
                      <a:pt x="1484863" y="836692"/>
                      <a:pt x="1502000" y="829959"/>
                    </a:cubicBezTo>
                    <a:cubicBezTo>
                      <a:pt x="1519138" y="823227"/>
                      <a:pt x="1525258" y="845260"/>
                      <a:pt x="1546068" y="855665"/>
                    </a:cubicBezTo>
                    <a:cubicBezTo>
                      <a:pt x="1566878" y="866070"/>
                      <a:pt x="1614617" y="872191"/>
                      <a:pt x="1626858" y="892388"/>
                    </a:cubicBezTo>
                    <a:cubicBezTo>
                      <a:pt x="1639099" y="912586"/>
                      <a:pt x="1622573" y="936455"/>
                      <a:pt x="1619513" y="976850"/>
                    </a:cubicBezTo>
                    <a:cubicBezTo>
                      <a:pt x="1616453" y="1017245"/>
                      <a:pt x="1612168" y="1104157"/>
                      <a:pt x="1608496" y="1134759"/>
                    </a:cubicBezTo>
                    <a:cubicBezTo>
                      <a:pt x="1604824" y="1165361"/>
                      <a:pt x="1619514" y="1150672"/>
                      <a:pt x="1597480" y="1160465"/>
                    </a:cubicBezTo>
                    <a:cubicBezTo>
                      <a:pt x="1575446" y="1170258"/>
                      <a:pt x="1522198" y="1185558"/>
                      <a:pt x="1476294" y="1193515"/>
                    </a:cubicBezTo>
                    <a:cubicBezTo>
                      <a:pt x="1430390" y="1201472"/>
                      <a:pt x="1352048" y="1195352"/>
                      <a:pt x="1322058" y="1208205"/>
                    </a:cubicBezTo>
                    <a:cubicBezTo>
                      <a:pt x="1292068" y="1221058"/>
                      <a:pt x="1295128" y="1253496"/>
                      <a:pt x="1296352" y="1270633"/>
                    </a:cubicBezTo>
                    <a:cubicBezTo>
                      <a:pt x="1297576" y="1287770"/>
                      <a:pt x="1317161" y="1307969"/>
                      <a:pt x="1329402" y="1311029"/>
                    </a:cubicBezTo>
                    <a:cubicBezTo>
                      <a:pt x="1341643" y="1314089"/>
                      <a:pt x="1355721" y="1290219"/>
                      <a:pt x="1369798" y="1288995"/>
                    </a:cubicBezTo>
                    <a:cubicBezTo>
                      <a:pt x="1383875" y="1287771"/>
                      <a:pt x="1399176" y="1293279"/>
                      <a:pt x="1413865" y="1303684"/>
                    </a:cubicBezTo>
                    <a:cubicBezTo>
                      <a:pt x="1428554" y="1314089"/>
                      <a:pt x="1439572" y="1348364"/>
                      <a:pt x="1457933" y="1351424"/>
                    </a:cubicBezTo>
                    <a:cubicBezTo>
                      <a:pt x="1476294" y="1354484"/>
                      <a:pt x="1512405" y="1317762"/>
                      <a:pt x="1524034" y="1322046"/>
                    </a:cubicBezTo>
                    <a:cubicBezTo>
                      <a:pt x="1535663" y="1326330"/>
                      <a:pt x="1526482" y="1361217"/>
                      <a:pt x="1527706" y="1377130"/>
                    </a:cubicBezTo>
                    <a:cubicBezTo>
                      <a:pt x="1528930" y="1393043"/>
                      <a:pt x="1551575" y="1406508"/>
                      <a:pt x="1531378" y="1417525"/>
                    </a:cubicBezTo>
                    <a:cubicBezTo>
                      <a:pt x="1511181" y="1428542"/>
                      <a:pt x="1433451" y="1445679"/>
                      <a:pt x="1406521" y="1443231"/>
                    </a:cubicBezTo>
                    <a:cubicBezTo>
                      <a:pt x="1379591" y="1440783"/>
                      <a:pt x="1413254" y="1402224"/>
                      <a:pt x="1369798" y="1402836"/>
                    </a:cubicBezTo>
                    <a:cubicBezTo>
                      <a:pt x="1326343" y="1403448"/>
                      <a:pt x="1181287" y="1429766"/>
                      <a:pt x="1145788" y="1446903"/>
                    </a:cubicBezTo>
                    <a:cubicBezTo>
                      <a:pt x="1110289" y="1464040"/>
                      <a:pt x="1148848" y="1488523"/>
                      <a:pt x="1156805" y="1505660"/>
                    </a:cubicBezTo>
                    <a:cubicBezTo>
                      <a:pt x="1164762" y="1522797"/>
                      <a:pt x="1193528" y="1528917"/>
                      <a:pt x="1193528" y="1549727"/>
                    </a:cubicBezTo>
                    <a:cubicBezTo>
                      <a:pt x="1193528" y="1570537"/>
                      <a:pt x="1168434" y="1609096"/>
                      <a:pt x="1156805" y="1630518"/>
                    </a:cubicBezTo>
                    <a:cubicBezTo>
                      <a:pt x="1145176" y="1651940"/>
                      <a:pt x="1115797" y="1658673"/>
                      <a:pt x="1123754" y="1678258"/>
                    </a:cubicBezTo>
                    <a:cubicBezTo>
                      <a:pt x="1131711" y="1697843"/>
                      <a:pt x="1192304" y="1724161"/>
                      <a:pt x="1204545" y="1748031"/>
                    </a:cubicBezTo>
                    <a:cubicBezTo>
                      <a:pt x="1216786" y="1771901"/>
                      <a:pt x="1186795" y="1815357"/>
                      <a:pt x="1197200" y="1821477"/>
                    </a:cubicBezTo>
                    <a:cubicBezTo>
                      <a:pt x="1207605" y="1827598"/>
                      <a:pt x="1246164" y="1787202"/>
                      <a:pt x="1266974" y="1784754"/>
                    </a:cubicBezTo>
                    <a:cubicBezTo>
                      <a:pt x="1287784" y="1782306"/>
                      <a:pt x="1294516" y="1811684"/>
                      <a:pt x="1322058" y="1806788"/>
                    </a:cubicBezTo>
                    <a:cubicBezTo>
                      <a:pt x="1349600" y="1801892"/>
                      <a:pt x="1401625" y="1757824"/>
                      <a:pt x="1432227" y="1755376"/>
                    </a:cubicBezTo>
                    <a:cubicBezTo>
                      <a:pt x="1462829" y="1752928"/>
                      <a:pt x="1490371" y="1807400"/>
                      <a:pt x="1505672" y="1792099"/>
                    </a:cubicBezTo>
                    <a:cubicBezTo>
                      <a:pt x="1520973" y="1776798"/>
                      <a:pt x="1503836" y="1690498"/>
                      <a:pt x="1524034" y="1663568"/>
                    </a:cubicBezTo>
                    <a:cubicBezTo>
                      <a:pt x="1544232" y="1636638"/>
                      <a:pt x="1596256" y="1639699"/>
                      <a:pt x="1626858" y="1630518"/>
                    </a:cubicBezTo>
                    <a:cubicBezTo>
                      <a:pt x="1657460" y="1621337"/>
                      <a:pt x="1688063" y="1622561"/>
                      <a:pt x="1707648" y="1608484"/>
                    </a:cubicBezTo>
                    <a:cubicBezTo>
                      <a:pt x="1727233" y="1594407"/>
                      <a:pt x="1749267" y="1568701"/>
                      <a:pt x="1744371" y="1546055"/>
                    </a:cubicBezTo>
                    <a:cubicBezTo>
                      <a:pt x="1739475" y="1523409"/>
                      <a:pt x="1683778" y="1497703"/>
                      <a:pt x="1678270" y="1472609"/>
                    </a:cubicBezTo>
                    <a:cubicBezTo>
                      <a:pt x="1672762" y="1447515"/>
                      <a:pt x="1698468" y="1402223"/>
                      <a:pt x="1711321" y="1395491"/>
                    </a:cubicBezTo>
                    <a:cubicBezTo>
                      <a:pt x="1724174" y="1388759"/>
                      <a:pt x="1744983" y="1432826"/>
                      <a:pt x="1755388" y="1432214"/>
                    </a:cubicBezTo>
                    <a:cubicBezTo>
                      <a:pt x="1765793" y="1431602"/>
                      <a:pt x="1761508" y="1395491"/>
                      <a:pt x="1773749" y="1391819"/>
                    </a:cubicBezTo>
                    <a:cubicBezTo>
                      <a:pt x="1785990" y="1388147"/>
                      <a:pt x="1808024" y="1419973"/>
                      <a:pt x="1828834" y="1410180"/>
                    </a:cubicBezTo>
                    <a:cubicBezTo>
                      <a:pt x="1849644" y="1400387"/>
                      <a:pt x="1879022" y="1345915"/>
                      <a:pt x="1898607" y="1333062"/>
                    </a:cubicBezTo>
                    <a:cubicBezTo>
                      <a:pt x="1918192" y="1320209"/>
                      <a:pt x="1948795" y="1344691"/>
                      <a:pt x="1946347" y="1333062"/>
                    </a:cubicBezTo>
                    <a:cubicBezTo>
                      <a:pt x="1943899" y="1321433"/>
                      <a:pt x="1876573" y="1281650"/>
                      <a:pt x="1883918" y="1263289"/>
                    </a:cubicBezTo>
                    <a:cubicBezTo>
                      <a:pt x="1891263" y="1244928"/>
                      <a:pt x="1945123" y="1238195"/>
                      <a:pt x="1990415" y="1222894"/>
                    </a:cubicBezTo>
                    <a:cubicBezTo>
                      <a:pt x="2035707" y="1207593"/>
                      <a:pt x="2112213" y="1188619"/>
                      <a:pt x="2155668" y="1171482"/>
                    </a:cubicBezTo>
                    <a:cubicBezTo>
                      <a:pt x="2199123" y="1154345"/>
                      <a:pt x="2223605" y="1136595"/>
                      <a:pt x="2251147" y="1120070"/>
                    </a:cubicBezTo>
                    <a:cubicBezTo>
                      <a:pt x="2278689" y="1103545"/>
                      <a:pt x="2298275" y="1075390"/>
                      <a:pt x="2320921" y="1072330"/>
                    </a:cubicBezTo>
                    <a:cubicBezTo>
                      <a:pt x="2343567" y="1069270"/>
                      <a:pt x="2362540" y="1099872"/>
                      <a:pt x="2387022" y="1101708"/>
                    </a:cubicBezTo>
                    <a:cubicBezTo>
                      <a:pt x="2411504" y="1103544"/>
                      <a:pt x="2447615" y="1075390"/>
                      <a:pt x="2467812" y="1083347"/>
                    </a:cubicBezTo>
                    <a:cubicBezTo>
                      <a:pt x="2488010" y="1091304"/>
                      <a:pt x="2499026" y="1130475"/>
                      <a:pt x="2508207" y="1149448"/>
                    </a:cubicBezTo>
                    <a:cubicBezTo>
                      <a:pt x="2517388" y="1168422"/>
                      <a:pt x="2522896" y="1184947"/>
                      <a:pt x="2522896" y="1197188"/>
                    </a:cubicBezTo>
                    <a:cubicBezTo>
                      <a:pt x="2522896" y="1209429"/>
                      <a:pt x="2497802" y="1213101"/>
                      <a:pt x="2508207" y="1222894"/>
                    </a:cubicBezTo>
                    <a:cubicBezTo>
                      <a:pt x="2518612" y="1232687"/>
                      <a:pt x="2553499" y="1263901"/>
                      <a:pt x="2585325" y="1255944"/>
                    </a:cubicBezTo>
                    <a:cubicBezTo>
                      <a:pt x="2617151" y="1247987"/>
                      <a:pt x="2660607" y="1203308"/>
                      <a:pt x="2699166" y="1175154"/>
                    </a:cubicBezTo>
                    <a:cubicBezTo>
                      <a:pt x="2737725" y="1147000"/>
                      <a:pt x="2795870" y="1105993"/>
                      <a:pt x="2816680" y="1087019"/>
                    </a:cubicBezTo>
                    <a:cubicBezTo>
                      <a:pt x="2837490" y="1068046"/>
                      <a:pt x="2844222" y="1090079"/>
                      <a:pt x="2824024" y="1061313"/>
                    </a:cubicBezTo>
                    <a:cubicBezTo>
                      <a:pt x="2803826" y="1032547"/>
                      <a:pt x="2723036" y="945023"/>
                      <a:pt x="2695494" y="914421"/>
                    </a:cubicBezTo>
                    <a:cubicBezTo>
                      <a:pt x="2667952" y="883819"/>
                      <a:pt x="2672848" y="890552"/>
                      <a:pt x="2658771" y="877699"/>
                    </a:cubicBezTo>
                    <a:cubicBezTo>
                      <a:pt x="2644694" y="864846"/>
                      <a:pt x="2650202" y="843423"/>
                      <a:pt x="2611031" y="837303"/>
                    </a:cubicBezTo>
                    <a:cubicBezTo>
                      <a:pt x="2571860" y="831183"/>
                      <a:pt x="2460468" y="842200"/>
                      <a:pt x="2423745" y="840976"/>
                    </a:cubicBezTo>
                    <a:cubicBezTo>
                      <a:pt x="2387022" y="839752"/>
                      <a:pt x="2402323" y="842200"/>
                      <a:pt x="2390694" y="829959"/>
                    </a:cubicBezTo>
                    <a:cubicBezTo>
                      <a:pt x="2379065" y="817718"/>
                      <a:pt x="2382737" y="788952"/>
                      <a:pt x="2353971" y="767530"/>
                    </a:cubicBezTo>
                    <a:cubicBezTo>
                      <a:pt x="2325205" y="746108"/>
                      <a:pt x="2260939" y="720402"/>
                      <a:pt x="2218096" y="701429"/>
                    </a:cubicBezTo>
                    <a:cubicBezTo>
                      <a:pt x="2175253" y="682456"/>
                      <a:pt x="2133634" y="658585"/>
                      <a:pt x="2096911" y="653689"/>
                    </a:cubicBezTo>
                    <a:cubicBezTo>
                      <a:pt x="2060188" y="648793"/>
                      <a:pt x="2026525" y="680619"/>
                      <a:pt x="1997759" y="672050"/>
                    </a:cubicBezTo>
                    <a:cubicBezTo>
                      <a:pt x="1968993" y="663481"/>
                      <a:pt x="1952467" y="626147"/>
                      <a:pt x="1924313" y="602277"/>
                    </a:cubicBezTo>
                    <a:cubicBezTo>
                      <a:pt x="1896159" y="578407"/>
                      <a:pt x="1864333" y="541072"/>
                      <a:pt x="1828834" y="528831"/>
                    </a:cubicBezTo>
                    <a:cubicBezTo>
                      <a:pt x="1793335" y="516590"/>
                      <a:pt x="1743147" y="522711"/>
                      <a:pt x="1711321" y="528831"/>
                    </a:cubicBezTo>
                    <a:cubicBezTo>
                      <a:pt x="1679495" y="534951"/>
                      <a:pt x="1662357" y="567390"/>
                      <a:pt x="1637875" y="565554"/>
                    </a:cubicBezTo>
                    <a:cubicBezTo>
                      <a:pt x="1613393" y="563718"/>
                      <a:pt x="1588911" y="539236"/>
                      <a:pt x="1564429" y="517814"/>
                    </a:cubicBezTo>
                    <a:cubicBezTo>
                      <a:pt x="1539947" y="496392"/>
                      <a:pt x="1525870" y="469463"/>
                      <a:pt x="1490983" y="437024"/>
                    </a:cubicBezTo>
                    <a:cubicBezTo>
                      <a:pt x="1456096" y="404586"/>
                      <a:pt x="1355109" y="323183"/>
                      <a:pt x="1355109" y="323183"/>
                    </a:cubicBezTo>
                    <a:cubicBezTo>
                      <a:pt x="1308593" y="284624"/>
                      <a:pt x="1254732" y="236272"/>
                      <a:pt x="1211889" y="205670"/>
                    </a:cubicBezTo>
                    <a:cubicBezTo>
                      <a:pt x="1169046" y="175068"/>
                      <a:pt x="1137831" y="148749"/>
                      <a:pt x="1098048" y="139568"/>
                    </a:cubicBezTo>
                    <a:cubicBezTo>
                      <a:pt x="1058265" y="130387"/>
                      <a:pt x="988491" y="159766"/>
                      <a:pt x="973190" y="150585"/>
                    </a:cubicBezTo>
                    <a:cubicBezTo>
                      <a:pt x="957889" y="141404"/>
                      <a:pt x="1003793" y="100397"/>
                      <a:pt x="1006241" y="84484"/>
                    </a:cubicBezTo>
                    <a:cubicBezTo>
                      <a:pt x="1008689" y="68571"/>
                      <a:pt x="1006854" y="59390"/>
                      <a:pt x="987880" y="55106"/>
                    </a:cubicBezTo>
                    <a:cubicBezTo>
                      <a:pt x="968907" y="50822"/>
                      <a:pt x="927899" y="66123"/>
                      <a:pt x="892400" y="58778"/>
                    </a:cubicBezTo>
                    <a:cubicBezTo>
                      <a:pt x="856901" y="51433"/>
                      <a:pt x="804877" y="-1203"/>
                      <a:pt x="778559" y="21"/>
                    </a:cubicBezTo>
                    <a:close/>
                  </a:path>
                </a:pathLst>
              </a:custGeom>
              <a:solidFill>
                <a:srgbClr val="FFC00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6" name="Freeform: Shape 155">
                <a:extLst>
                  <a:ext uri="{FF2B5EF4-FFF2-40B4-BE49-F238E27FC236}">
                    <a16:creationId xmlns:a16="http://schemas.microsoft.com/office/drawing/2014/main" id="{133A014E-1277-0261-1FD1-E3486F3C86F4}"/>
                  </a:ext>
                </a:extLst>
              </p:cNvPr>
              <p:cNvSpPr/>
              <p:nvPr/>
            </p:nvSpPr>
            <p:spPr>
              <a:xfrm>
                <a:off x="4496511" y="2392892"/>
                <a:ext cx="160540" cy="222293"/>
              </a:xfrm>
              <a:custGeom>
                <a:avLst/>
                <a:gdLst>
                  <a:gd name="connsiteX0" fmla="*/ 1651 w 378310"/>
                  <a:gd name="connsiteY0" fmla="*/ 290303 h 393695"/>
                  <a:gd name="connsiteX1" fmla="*/ 53063 w 378310"/>
                  <a:gd name="connsiteY1" fmla="*/ 224202 h 393695"/>
                  <a:gd name="connsiteX2" fmla="*/ 119164 w 378310"/>
                  <a:gd name="connsiteY2" fmla="*/ 136067 h 393695"/>
                  <a:gd name="connsiteX3" fmla="*/ 199955 w 378310"/>
                  <a:gd name="connsiteY3" fmla="*/ 62621 h 393695"/>
                  <a:gd name="connsiteX4" fmla="*/ 262384 w 378310"/>
                  <a:gd name="connsiteY4" fmla="*/ 192 h 393695"/>
                  <a:gd name="connsiteX5" fmla="*/ 302779 w 378310"/>
                  <a:gd name="connsiteY5" fmla="*/ 44259 h 393695"/>
                  <a:gd name="connsiteX6" fmla="*/ 376224 w 378310"/>
                  <a:gd name="connsiteY6" fmla="*/ 77310 h 393695"/>
                  <a:gd name="connsiteX7" fmla="*/ 357863 w 378310"/>
                  <a:gd name="connsiteY7" fmla="*/ 158100 h 393695"/>
                  <a:gd name="connsiteX8" fmla="*/ 354191 w 378310"/>
                  <a:gd name="connsiteY8" fmla="*/ 338043 h 393695"/>
                  <a:gd name="connsiteX9" fmla="*/ 174249 w 378310"/>
                  <a:gd name="connsiteY9" fmla="*/ 367421 h 393695"/>
                  <a:gd name="connsiteX10" fmla="*/ 60408 w 378310"/>
                  <a:gd name="connsiteY10" fmla="*/ 389455 h 393695"/>
                  <a:gd name="connsiteX11" fmla="*/ 5323 w 378310"/>
                  <a:gd name="connsiteY11" fmla="*/ 389455 h 393695"/>
                  <a:gd name="connsiteX12" fmla="*/ 12668 w 378310"/>
                  <a:gd name="connsiteY12" fmla="*/ 345387 h 393695"/>
                  <a:gd name="connsiteX13" fmla="*/ 1651 w 378310"/>
                  <a:gd name="connsiteY13" fmla="*/ 290303 h 39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8310" h="393695">
                    <a:moveTo>
                      <a:pt x="1651" y="290303"/>
                    </a:moveTo>
                    <a:cubicBezTo>
                      <a:pt x="8384" y="270105"/>
                      <a:pt x="33478" y="249908"/>
                      <a:pt x="53063" y="224202"/>
                    </a:cubicBezTo>
                    <a:cubicBezTo>
                      <a:pt x="72649" y="198496"/>
                      <a:pt x="94682" y="162997"/>
                      <a:pt x="119164" y="136067"/>
                    </a:cubicBezTo>
                    <a:cubicBezTo>
                      <a:pt x="143646" y="109137"/>
                      <a:pt x="176085" y="85267"/>
                      <a:pt x="199955" y="62621"/>
                    </a:cubicBezTo>
                    <a:cubicBezTo>
                      <a:pt x="223825" y="39975"/>
                      <a:pt x="245247" y="3252"/>
                      <a:pt x="262384" y="192"/>
                    </a:cubicBezTo>
                    <a:cubicBezTo>
                      <a:pt x="279521" y="-2868"/>
                      <a:pt x="283806" y="31406"/>
                      <a:pt x="302779" y="44259"/>
                    </a:cubicBezTo>
                    <a:cubicBezTo>
                      <a:pt x="321752" y="57112"/>
                      <a:pt x="367043" y="58336"/>
                      <a:pt x="376224" y="77310"/>
                    </a:cubicBezTo>
                    <a:cubicBezTo>
                      <a:pt x="385405" y="96283"/>
                      <a:pt x="361535" y="114645"/>
                      <a:pt x="357863" y="158100"/>
                    </a:cubicBezTo>
                    <a:cubicBezTo>
                      <a:pt x="354191" y="201555"/>
                      <a:pt x="384793" y="303156"/>
                      <a:pt x="354191" y="338043"/>
                    </a:cubicBezTo>
                    <a:cubicBezTo>
                      <a:pt x="323589" y="372930"/>
                      <a:pt x="223213" y="358852"/>
                      <a:pt x="174249" y="367421"/>
                    </a:cubicBezTo>
                    <a:cubicBezTo>
                      <a:pt x="125285" y="375990"/>
                      <a:pt x="88562" y="385783"/>
                      <a:pt x="60408" y="389455"/>
                    </a:cubicBezTo>
                    <a:cubicBezTo>
                      <a:pt x="32254" y="393127"/>
                      <a:pt x="13280" y="396800"/>
                      <a:pt x="5323" y="389455"/>
                    </a:cubicBezTo>
                    <a:cubicBezTo>
                      <a:pt x="-2634" y="382110"/>
                      <a:pt x="14504" y="358240"/>
                      <a:pt x="12668" y="345387"/>
                    </a:cubicBezTo>
                    <a:cubicBezTo>
                      <a:pt x="10832" y="332534"/>
                      <a:pt x="-5082" y="310501"/>
                      <a:pt x="1651" y="290303"/>
                    </a:cubicBezTo>
                    <a:close/>
                  </a:path>
                </a:pathLst>
              </a:custGeom>
              <a:solidFill>
                <a:srgbClr val="FFC00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7" name="Freeform: Shape 156">
                <a:extLst>
                  <a:ext uri="{FF2B5EF4-FFF2-40B4-BE49-F238E27FC236}">
                    <a16:creationId xmlns:a16="http://schemas.microsoft.com/office/drawing/2014/main" id="{5E112595-63FC-9980-002F-3A3D61EB73A0}"/>
                  </a:ext>
                </a:extLst>
              </p:cNvPr>
              <p:cNvSpPr/>
              <p:nvPr/>
            </p:nvSpPr>
            <p:spPr>
              <a:xfrm>
                <a:off x="3979718" y="2680828"/>
                <a:ext cx="366336" cy="335758"/>
              </a:xfrm>
              <a:custGeom>
                <a:avLst/>
                <a:gdLst>
                  <a:gd name="connsiteX0" fmla="*/ 672301 w 863268"/>
                  <a:gd name="connsiteY0" fmla="*/ 19050 h 594647"/>
                  <a:gd name="connsiteX1" fmla="*/ 569477 w 863268"/>
                  <a:gd name="connsiteY1" fmla="*/ 8033 h 594647"/>
                  <a:gd name="connsiteX2" fmla="*/ 418913 w 863268"/>
                  <a:gd name="connsiteY2" fmla="*/ 59445 h 594647"/>
                  <a:gd name="connsiteX3" fmla="*/ 338123 w 863268"/>
                  <a:gd name="connsiteY3" fmla="*/ 85151 h 594647"/>
                  <a:gd name="connsiteX4" fmla="*/ 202248 w 863268"/>
                  <a:gd name="connsiteY4" fmla="*/ 88823 h 594647"/>
                  <a:gd name="connsiteX5" fmla="*/ 132474 w 863268"/>
                  <a:gd name="connsiteY5" fmla="*/ 114529 h 594647"/>
                  <a:gd name="connsiteX6" fmla="*/ 14961 w 863268"/>
                  <a:gd name="connsiteY6" fmla="*/ 154924 h 594647"/>
                  <a:gd name="connsiteX7" fmla="*/ 22306 w 863268"/>
                  <a:gd name="connsiteY7" fmla="*/ 191647 h 594647"/>
                  <a:gd name="connsiteX8" fmla="*/ 70045 w 863268"/>
                  <a:gd name="connsiteY8" fmla="*/ 232042 h 594647"/>
                  <a:gd name="connsiteX9" fmla="*/ 77390 w 863268"/>
                  <a:gd name="connsiteY9" fmla="*/ 268765 h 594647"/>
                  <a:gd name="connsiteX10" fmla="*/ 18633 w 863268"/>
                  <a:gd name="connsiteY10" fmla="*/ 287127 h 594647"/>
                  <a:gd name="connsiteX11" fmla="*/ 48012 w 863268"/>
                  <a:gd name="connsiteY11" fmla="*/ 419329 h 594647"/>
                  <a:gd name="connsiteX12" fmla="*/ 59029 w 863268"/>
                  <a:gd name="connsiteY12" fmla="*/ 441363 h 594647"/>
                  <a:gd name="connsiteX13" fmla="*/ 18633 w 863268"/>
                  <a:gd name="connsiteY13" fmla="*/ 459724 h 594647"/>
                  <a:gd name="connsiteX14" fmla="*/ 59029 w 863268"/>
                  <a:gd name="connsiteY14" fmla="*/ 481758 h 594647"/>
                  <a:gd name="connsiteX15" fmla="*/ 272 w 863268"/>
                  <a:gd name="connsiteY15" fmla="*/ 547859 h 594647"/>
                  <a:gd name="connsiteX16" fmla="*/ 40667 w 863268"/>
                  <a:gd name="connsiteY16" fmla="*/ 566221 h 594647"/>
                  <a:gd name="connsiteX17" fmla="*/ 121458 w 863268"/>
                  <a:gd name="connsiteY17" fmla="*/ 591927 h 594647"/>
                  <a:gd name="connsiteX18" fmla="*/ 246315 w 863268"/>
                  <a:gd name="connsiteY18" fmla="*/ 591927 h 594647"/>
                  <a:gd name="connsiteX19" fmla="*/ 385862 w 863268"/>
                  <a:gd name="connsiteY19" fmla="*/ 591927 h 594647"/>
                  <a:gd name="connsiteX20" fmla="*/ 407896 w 863268"/>
                  <a:gd name="connsiteY20" fmla="*/ 555204 h 594647"/>
                  <a:gd name="connsiteX21" fmla="*/ 540099 w 863268"/>
                  <a:gd name="connsiteY21" fmla="*/ 547859 h 594647"/>
                  <a:gd name="connsiteX22" fmla="*/ 679645 w 863268"/>
                  <a:gd name="connsiteY22" fmla="*/ 540515 h 594647"/>
                  <a:gd name="connsiteX23" fmla="*/ 745747 w 863268"/>
                  <a:gd name="connsiteY23" fmla="*/ 544187 h 594647"/>
                  <a:gd name="connsiteX24" fmla="*/ 822865 w 863268"/>
                  <a:gd name="connsiteY24" fmla="*/ 470741 h 594647"/>
                  <a:gd name="connsiteX25" fmla="*/ 863260 w 863268"/>
                  <a:gd name="connsiteY25" fmla="*/ 430346 h 594647"/>
                  <a:gd name="connsiteX26" fmla="*/ 826537 w 863268"/>
                  <a:gd name="connsiteY26" fmla="*/ 375262 h 594647"/>
                  <a:gd name="connsiteX27" fmla="*/ 833882 w 863268"/>
                  <a:gd name="connsiteY27" fmla="*/ 331194 h 594647"/>
                  <a:gd name="connsiteX28" fmla="*/ 723713 w 863268"/>
                  <a:gd name="connsiteY28" fmla="*/ 309160 h 594647"/>
                  <a:gd name="connsiteX29" fmla="*/ 709024 w 863268"/>
                  <a:gd name="connsiteY29" fmla="*/ 184303 h 594647"/>
                  <a:gd name="connsiteX30" fmla="*/ 672301 w 863268"/>
                  <a:gd name="connsiteY30" fmla="*/ 19050 h 59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63268" h="594647">
                    <a:moveTo>
                      <a:pt x="672301" y="19050"/>
                    </a:moveTo>
                    <a:cubicBezTo>
                      <a:pt x="649043" y="-10328"/>
                      <a:pt x="611708" y="1301"/>
                      <a:pt x="569477" y="8033"/>
                    </a:cubicBezTo>
                    <a:cubicBezTo>
                      <a:pt x="527246" y="14765"/>
                      <a:pt x="457472" y="46592"/>
                      <a:pt x="418913" y="59445"/>
                    </a:cubicBezTo>
                    <a:cubicBezTo>
                      <a:pt x="380354" y="72298"/>
                      <a:pt x="374234" y="80255"/>
                      <a:pt x="338123" y="85151"/>
                    </a:cubicBezTo>
                    <a:cubicBezTo>
                      <a:pt x="302012" y="90047"/>
                      <a:pt x="236523" y="83927"/>
                      <a:pt x="202248" y="88823"/>
                    </a:cubicBezTo>
                    <a:cubicBezTo>
                      <a:pt x="167973" y="93719"/>
                      <a:pt x="132474" y="114529"/>
                      <a:pt x="132474" y="114529"/>
                    </a:cubicBezTo>
                    <a:cubicBezTo>
                      <a:pt x="101260" y="125546"/>
                      <a:pt x="33322" y="142071"/>
                      <a:pt x="14961" y="154924"/>
                    </a:cubicBezTo>
                    <a:cubicBezTo>
                      <a:pt x="-3400" y="167777"/>
                      <a:pt x="13125" y="178794"/>
                      <a:pt x="22306" y="191647"/>
                    </a:cubicBezTo>
                    <a:cubicBezTo>
                      <a:pt x="31487" y="204500"/>
                      <a:pt x="60864" y="219189"/>
                      <a:pt x="70045" y="232042"/>
                    </a:cubicBezTo>
                    <a:cubicBezTo>
                      <a:pt x="79226" y="244895"/>
                      <a:pt x="85959" y="259584"/>
                      <a:pt x="77390" y="268765"/>
                    </a:cubicBezTo>
                    <a:cubicBezTo>
                      <a:pt x="68821" y="277946"/>
                      <a:pt x="23529" y="262033"/>
                      <a:pt x="18633" y="287127"/>
                    </a:cubicBezTo>
                    <a:cubicBezTo>
                      <a:pt x="13737" y="312221"/>
                      <a:pt x="41279" y="393623"/>
                      <a:pt x="48012" y="419329"/>
                    </a:cubicBezTo>
                    <a:cubicBezTo>
                      <a:pt x="54745" y="445035"/>
                      <a:pt x="63925" y="434631"/>
                      <a:pt x="59029" y="441363"/>
                    </a:cubicBezTo>
                    <a:cubicBezTo>
                      <a:pt x="54133" y="448095"/>
                      <a:pt x="18633" y="452992"/>
                      <a:pt x="18633" y="459724"/>
                    </a:cubicBezTo>
                    <a:cubicBezTo>
                      <a:pt x="18633" y="466456"/>
                      <a:pt x="62089" y="467069"/>
                      <a:pt x="59029" y="481758"/>
                    </a:cubicBezTo>
                    <a:cubicBezTo>
                      <a:pt x="55969" y="496447"/>
                      <a:pt x="3332" y="533782"/>
                      <a:pt x="272" y="547859"/>
                    </a:cubicBezTo>
                    <a:cubicBezTo>
                      <a:pt x="-2788" y="561936"/>
                      <a:pt x="20469" y="558876"/>
                      <a:pt x="40667" y="566221"/>
                    </a:cubicBezTo>
                    <a:cubicBezTo>
                      <a:pt x="60865" y="573566"/>
                      <a:pt x="87183" y="587643"/>
                      <a:pt x="121458" y="591927"/>
                    </a:cubicBezTo>
                    <a:cubicBezTo>
                      <a:pt x="155733" y="596211"/>
                      <a:pt x="246315" y="591927"/>
                      <a:pt x="246315" y="591927"/>
                    </a:cubicBezTo>
                    <a:cubicBezTo>
                      <a:pt x="290382" y="591927"/>
                      <a:pt x="358932" y="598047"/>
                      <a:pt x="385862" y="591927"/>
                    </a:cubicBezTo>
                    <a:cubicBezTo>
                      <a:pt x="412792" y="585807"/>
                      <a:pt x="382190" y="562549"/>
                      <a:pt x="407896" y="555204"/>
                    </a:cubicBezTo>
                    <a:cubicBezTo>
                      <a:pt x="433602" y="547859"/>
                      <a:pt x="494808" y="550307"/>
                      <a:pt x="540099" y="547859"/>
                    </a:cubicBezTo>
                    <a:cubicBezTo>
                      <a:pt x="585390" y="545411"/>
                      <a:pt x="645370" y="541127"/>
                      <a:pt x="679645" y="540515"/>
                    </a:cubicBezTo>
                    <a:cubicBezTo>
                      <a:pt x="713920" y="539903"/>
                      <a:pt x="721877" y="555816"/>
                      <a:pt x="745747" y="544187"/>
                    </a:cubicBezTo>
                    <a:cubicBezTo>
                      <a:pt x="769617" y="532558"/>
                      <a:pt x="803280" y="489715"/>
                      <a:pt x="822865" y="470741"/>
                    </a:cubicBezTo>
                    <a:cubicBezTo>
                      <a:pt x="842451" y="451768"/>
                      <a:pt x="862648" y="446259"/>
                      <a:pt x="863260" y="430346"/>
                    </a:cubicBezTo>
                    <a:cubicBezTo>
                      <a:pt x="863872" y="414433"/>
                      <a:pt x="831433" y="391787"/>
                      <a:pt x="826537" y="375262"/>
                    </a:cubicBezTo>
                    <a:cubicBezTo>
                      <a:pt x="821641" y="358737"/>
                      <a:pt x="851019" y="342211"/>
                      <a:pt x="833882" y="331194"/>
                    </a:cubicBezTo>
                    <a:cubicBezTo>
                      <a:pt x="816745" y="320177"/>
                      <a:pt x="744523" y="333642"/>
                      <a:pt x="723713" y="309160"/>
                    </a:cubicBezTo>
                    <a:cubicBezTo>
                      <a:pt x="702903" y="284678"/>
                      <a:pt x="716369" y="232043"/>
                      <a:pt x="709024" y="184303"/>
                    </a:cubicBezTo>
                    <a:cubicBezTo>
                      <a:pt x="701679" y="136563"/>
                      <a:pt x="695559" y="48428"/>
                      <a:pt x="672301" y="19050"/>
                    </a:cubicBezTo>
                    <a:close/>
                  </a:path>
                </a:pathLst>
              </a:custGeom>
              <a:solidFill>
                <a:srgbClr val="C0000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8" name="Freeform: Shape 157">
                <a:extLst>
                  <a:ext uri="{FF2B5EF4-FFF2-40B4-BE49-F238E27FC236}">
                    <a16:creationId xmlns:a16="http://schemas.microsoft.com/office/drawing/2014/main" id="{EC2ED3C8-826E-8892-2200-B6B3B4D10C4E}"/>
                  </a:ext>
                </a:extLst>
              </p:cNvPr>
              <p:cNvSpPr/>
              <p:nvPr/>
            </p:nvSpPr>
            <p:spPr>
              <a:xfrm>
                <a:off x="4263325" y="2552933"/>
                <a:ext cx="357194" cy="247279"/>
              </a:xfrm>
              <a:custGeom>
                <a:avLst/>
                <a:gdLst>
                  <a:gd name="connsiteX0" fmla="*/ 13039 w 841725"/>
                  <a:gd name="connsiteY0" fmla="*/ 240642 h 437946"/>
                  <a:gd name="connsiteX1" fmla="*/ 242384 w 841725"/>
                  <a:gd name="connsiteY1" fmla="*/ 270427 h 437946"/>
                  <a:gd name="connsiteX2" fmla="*/ 254298 w 841725"/>
                  <a:gd name="connsiteY2" fmla="*/ 207879 h 437946"/>
                  <a:gd name="connsiteX3" fmla="*/ 307911 w 841725"/>
                  <a:gd name="connsiteY3" fmla="*/ 228728 h 437946"/>
                  <a:gd name="connsiteX4" fmla="*/ 397266 w 841725"/>
                  <a:gd name="connsiteY4" fmla="*/ 172137 h 437946"/>
                  <a:gd name="connsiteX5" fmla="*/ 480664 w 841725"/>
                  <a:gd name="connsiteY5" fmla="*/ 103631 h 437946"/>
                  <a:gd name="connsiteX6" fmla="*/ 471728 w 841725"/>
                  <a:gd name="connsiteY6" fmla="*/ 8319 h 437946"/>
                  <a:gd name="connsiteX7" fmla="*/ 549169 w 841725"/>
                  <a:gd name="connsiteY7" fmla="*/ 11298 h 437946"/>
                  <a:gd name="connsiteX8" fmla="*/ 567040 w 841725"/>
                  <a:gd name="connsiteY8" fmla="*/ 64911 h 437946"/>
                  <a:gd name="connsiteX9" fmla="*/ 558105 w 841725"/>
                  <a:gd name="connsiteY9" fmla="*/ 112567 h 437946"/>
                  <a:gd name="connsiteX10" fmla="*/ 608739 w 841725"/>
                  <a:gd name="connsiteY10" fmla="*/ 124481 h 437946"/>
                  <a:gd name="connsiteX11" fmla="*/ 581933 w 841725"/>
                  <a:gd name="connsiteY11" fmla="*/ 181072 h 437946"/>
                  <a:gd name="connsiteX12" fmla="*/ 632567 w 841725"/>
                  <a:gd name="connsiteY12" fmla="*/ 207879 h 437946"/>
                  <a:gd name="connsiteX13" fmla="*/ 671288 w 841725"/>
                  <a:gd name="connsiteY13" fmla="*/ 187029 h 437946"/>
                  <a:gd name="connsiteX14" fmla="*/ 724901 w 841725"/>
                  <a:gd name="connsiteY14" fmla="*/ 219793 h 437946"/>
                  <a:gd name="connsiteX15" fmla="*/ 763621 w 841725"/>
                  <a:gd name="connsiteY15" fmla="*/ 255535 h 437946"/>
                  <a:gd name="connsiteX16" fmla="*/ 829148 w 841725"/>
                  <a:gd name="connsiteY16" fmla="*/ 213836 h 437946"/>
                  <a:gd name="connsiteX17" fmla="*/ 832127 w 841725"/>
                  <a:gd name="connsiteY17" fmla="*/ 270427 h 437946"/>
                  <a:gd name="connsiteX18" fmla="*/ 832127 w 841725"/>
                  <a:gd name="connsiteY18" fmla="*/ 321062 h 437946"/>
                  <a:gd name="connsiteX19" fmla="*/ 704051 w 841725"/>
                  <a:gd name="connsiteY19" fmla="*/ 335954 h 437946"/>
                  <a:gd name="connsiteX20" fmla="*/ 689159 w 841725"/>
                  <a:gd name="connsiteY20" fmla="*/ 297234 h 437946"/>
                  <a:gd name="connsiteX21" fmla="*/ 570019 w 841725"/>
                  <a:gd name="connsiteY21" fmla="*/ 300212 h 437946"/>
                  <a:gd name="connsiteX22" fmla="*/ 394287 w 841725"/>
                  <a:gd name="connsiteY22" fmla="*/ 312126 h 437946"/>
                  <a:gd name="connsiteX23" fmla="*/ 257276 w 841725"/>
                  <a:gd name="connsiteY23" fmla="*/ 312126 h 437946"/>
                  <a:gd name="connsiteX24" fmla="*/ 227491 w 841725"/>
                  <a:gd name="connsiteY24" fmla="*/ 350847 h 437946"/>
                  <a:gd name="connsiteX25" fmla="*/ 173878 w 841725"/>
                  <a:gd name="connsiteY25" fmla="*/ 327019 h 437946"/>
                  <a:gd name="connsiteX26" fmla="*/ 111330 w 841725"/>
                  <a:gd name="connsiteY26" fmla="*/ 392546 h 437946"/>
                  <a:gd name="connsiteX27" fmla="*/ 39846 w 841725"/>
                  <a:gd name="connsiteY27" fmla="*/ 437223 h 437946"/>
                  <a:gd name="connsiteX28" fmla="*/ 30910 w 841725"/>
                  <a:gd name="connsiteY28" fmla="*/ 356804 h 437946"/>
                  <a:gd name="connsiteX29" fmla="*/ 13039 w 841725"/>
                  <a:gd name="connsiteY29" fmla="*/ 240642 h 43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41725" h="437946">
                    <a:moveTo>
                      <a:pt x="13039" y="240642"/>
                    </a:moveTo>
                    <a:cubicBezTo>
                      <a:pt x="48285" y="226246"/>
                      <a:pt x="202174" y="275888"/>
                      <a:pt x="242384" y="270427"/>
                    </a:cubicBezTo>
                    <a:cubicBezTo>
                      <a:pt x="282594" y="264967"/>
                      <a:pt x="243377" y="214829"/>
                      <a:pt x="254298" y="207879"/>
                    </a:cubicBezTo>
                    <a:cubicBezTo>
                      <a:pt x="265219" y="200929"/>
                      <a:pt x="284083" y="234685"/>
                      <a:pt x="307911" y="228728"/>
                    </a:cubicBezTo>
                    <a:cubicBezTo>
                      <a:pt x="331739" y="222771"/>
                      <a:pt x="368474" y="192986"/>
                      <a:pt x="397266" y="172137"/>
                    </a:cubicBezTo>
                    <a:cubicBezTo>
                      <a:pt x="426058" y="151288"/>
                      <a:pt x="468254" y="130934"/>
                      <a:pt x="480664" y="103631"/>
                    </a:cubicBezTo>
                    <a:cubicBezTo>
                      <a:pt x="493074" y="76328"/>
                      <a:pt x="460311" y="23708"/>
                      <a:pt x="471728" y="8319"/>
                    </a:cubicBezTo>
                    <a:cubicBezTo>
                      <a:pt x="483145" y="-7070"/>
                      <a:pt x="533284" y="1866"/>
                      <a:pt x="549169" y="11298"/>
                    </a:cubicBezTo>
                    <a:cubicBezTo>
                      <a:pt x="565054" y="20730"/>
                      <a:pt x="565551" y="48033"/>
                      <a:pt x="567040" y="64911"/>
                    </a:cubicBezTo>
                    <a:cubicBezTo>
                      <a:pt x="568529" y="81789"/>
                      <a:pt x="551155" y="102639"/>
                      <a:pt x="558105" y="112567"/>
                    </a:cubicBezTo>
                    <a:cubicBezTo>
                      <a:pt x="565055" y="122495"/>
                      <a:pt x="604768" y="113064"/>
                      <a:pt x="608739" y="124481"/>
                    </a:cubicBezTo>
                    <a:cubicBezTo>
                      <a:pt x="612710" y="135898"/>
                      <a:pt x="577962" y="167172"/>
                      <a:pt x="581933" y="181072"/>
                    </a:cubicBezTo>
                    <a:cubicBezTo>
                      <a:pt x="585904" y="194972"/>
                      <a:pt x="617675" y="206886"/>
                      <a:pt x="632567" y="207879"/>
                    </a:cubicBezTo>
                    <a:cubicBezTo>
                      <a:pt x="647459" y="208872"/>
                      <a:pt x="655899" y="185043"/>
                      <a:pt x="671288" y="187029"/>
                    </a:cubicBezTo>
                    <a:cubicBezTo>
                      <a:pt x="686677" y="189015"/>
                      <a:pt x="709512" y="208375"/>
                      <a:pt x="724901" y="219793"/>
                    </a:cubicBezTo>
                    <a:cubicBezTo>
                      <a:pt x="740290" y="231211"/>
                      <a:pt x="746247" y="256528"/>
                      <a:pt x="763621" y="255535"/>
                    </a:cubicBezTo>
                    <a:cubicBezTo>
                      <a:pt x="780995" y="254542"/>
                      <a:pt x="817730" y="211354"/>
                      <a:pt x="829148" y="213836"/>
                    </a:cubicBezTo>
                    <a:cubicBezTo>
                      <a:pt x="840566" y="216318"/>
                      <a:pt x="831631" y="252556"/>
                      <a:pt x="832127" y="270427"/>
                    </a:cubicBezTo>
                    <a:cubicBezTo>
                      <a:pt x="832623" y="288298"/>
                      <a:pt x="853473" y="310141"/>
                      <a:pt x="832127" y="321062"/>
                    </a:cubicBezTo>
                    <a:cubicBezTo>
                      <a:pt x="810781" y="331983"/>
                      <a:pt x="727879" y="339925"/>
                      <a:pt x="704051" y="335954"/>
                    </a:cubicBezTo>
                    <a:cubicBezTo>
                      <a:pt x="680223" y="331983"/>
                      <a:pt x="711498" y="303191"/>
                      <a:pt x="689159" y="297234"/>
                    </a:cubicBezTo>
                    <a:cubicBezTo>
                      <a:pt x="666820" y="291277"/>
                      <a:pt x="619164" y="297730"/>
                      <a:pt x="570019" y="300212"/>
                    </a:cubicBezTo>
                    <a:cubicBezTo>
                      <a:pt x="520874" y="302694"/>
                      <a:pt x="446411" y="310140"/>
                      <a:pt x="394287" y="312126"/>
                    </a:cubicBezTo>
                    <a:cubicBezTo>
                      <a:pt x="342163" y="314112"/>
                      <a:pt x="285075" y="305673"/>
                      <a:pt x="257276" y="312126"/>
                    </a:cubicBezTo>
                    <a:cubicBezTo>
                      <a:pt x="229477" y="318580"/>
                      <a:pt x="241391" y="348365"/>
                      <a:pt x="227491" y="350847"/>
                    </a:cubicBezTo>
                    <a:cubicBezTo>
                      <a:pt x="213591" y="353329"/>
                      <a:pt x="193238" y="320069"/>
                      <a:pt x="173878" y="327019"/>
                    </a:cubicBezTo>
                    <a:cubicBezTo>
                      <a:pt x="154518" y="333969"/>
                      <a:pt x="133669" y="374179"/>
                      <a:pt x="111330" y="392546"/>
                    </a:cubicBezTo>
                    <a:cubicBezTo>
                      <a:pt x="88991" y="410913"/>
                      <a:pt x="53249" y="443180"/>
                      <a:pt x="39846" y="437223"/>
                    </a:cubicBezTo>
                    <a:cubicBezTo>
                      <a:pt x="26443" y="431266"/>
                      <a:pt x="37364" y="389568"/>
                      <a:pt x="30910" y="356804"/>
                    </a:cubicBezTo>
                    <a:cubicBezTo>
                      <a:pt x="24457" y="324041"/>
                      <a:pt x="-22207" y="255038"/>
                      <a:pt x="13039" y="240642"/>
                    </a:cubicBezTo>
                    <a:close/>
                  </a:path>
                </a:pathLst>
              </a:custGeom>
              <a:solidFill>
                <a:srgbClr val="FFC00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9" name="Freeform: Shape 158">
                <a:extLst>
                  <a:ext uri="{FF2B5EF4-FFF2-40B4-BE49-F238E27FC236}">
                    <a16:creationId xmlns:a16="http://schemas.microsoft.com/office/drawing/2014/main" id="{46D2326E-21EF-6323-637C-5DC36EA0DC66}"/>
                  </a:ext>
                </a:extLst>
              </p:cNvPr>
              <p:cNvSpPr/>
              <p:nvPr/>
            </p:nvSpPr>
            <p:spPr>
              <a:xfrm>
                <a:off x="4281484" y="2725414"/>
                <a:ext cx="180981" cy="140578"/>
              </a:xfrm>
              <a:custGeom>
                <a:avLst/>
                <a:gdLst>
                  <a:gd name="connsiteX0" fmla="*/ 11946 w 426480"/>
                  <a:gd name="connsiteY0" fmla="*/ 140686 h 248972"/>
                  <a:gd name="connsiteX1" fmla="*/ 11946 w 426480"/>
                  <a:gd name="connsiteY1" fmla="*/ 235998 h 248972"/>
                  <a:gd name="connsiteX2" fmla="*/ 68538 w 426480"/>
                  <a:gd name="connsiteY2" fmla="*/ 244933 h 248972"/>
                  <a:gd name="connsiteX3" fmla="*/ 68538 w 426480"/>
                  <a:gd name="connsiteY3" fmla="*/ 206213 h 248972"/>
                  <a:gd name="connsiteX4" fmla="*/ 104280 w 426480"/>
                  <a:gd name="connsiteY4" fmla="*/ 182385 h 248972"/>
                  <a:gd name="connsiteX5" fmla="*/ 134065 w 426480"/>
                  <a:gd name="connsiteY5" fmla="*/ 158557 h 248972"/>
                  <a:gd name="connsiteX6" fmla="*/ 175764 w 426480"/>
                  <a:gd name="connsiteY6" fmla="*/ 185363 h 248972"/>
                  <a:gd name="connsiteX7" fmla="*/ 202570 w 426480"/>
                  <a:gd name="connsiteY7" fmla="*/ 188342 h 248972"/>
                  <a:gd name="connsiteX8" fmla="*/ 232355 w 426480"/>
                  <a:gd name="connsiteY8" fmla="*/ 179406 h 248972"/>
                  <a:gd name="connsiteX9" fmla="*/ 226398 w 426480"/>
                  <a:gd name="connsiteY9" fmla="*/ 161535 h 248972"/>
                  <a:gd name="connsiteX10" fmla="*/ 223420 w 426480"/>
                  <a:gd name="connsiteY10" fmla="*/ 134729 h 248972"/>
                  <a:gd name="connsiteX11" fmla="*/ 256183 w 426480"/>
                  <a:gd name="connsiteY11" fmla="*/ 113879 h 248972"/>
                  <a:gd name="connsiteX12" fmla="*/ 285968 w 426480"/>
                  <a:gd name="connsiteY12" fmla="*/ 104944 h 248972"/>
                  <a:gd name="connsiteX13" fmla="*/ 360431 w 426480"/>
                  <a:gd name="connsiteY13" fmla="*/ 116858 h 248972"/>
                  <a:gd name="connsiteX14" fmla="*/ 405108 w 426480"/>
                  <a:gd name="connsiteY14" fmla="*/ 104944 h 248972"/>
                  <a:gd name="connsiteX15" fmla="*/ 405108 w 426480"/>
                  <a:gd name="connsiteY15" fmla="*/ 90051 h 248972"/>
                  <a:gd name="connsiteX16" fmla="*/ 390216 w 426480"/>
                  <a:gd name="connsiteY16" fmla="*/ 51331 h 248972"/>
                  <a:gd name="connsiteX17" fmla="*/ 420001 w 426480"/>
                  <a:gd name="connsiteY17" fmla="*/ 24524 h 248972"/>
                  <a:gd name="connsiteX18" fmla="*/ 417022 w 426480"/>
                  <a:gd name="connsiteY18" fmla="*/ 696 h 248972"/>
                  <a:gd name="connsiteX19" fmla="*/ 321710 w 426480"/>
                  <a:gd name="connsiteY19" fmla="*/ 6653 h 248972"/>
                  <a:gd name="connsiteX20" fmla="*/ 220441 w 426480"/>
                  <a:gd name="connsiteY20" fmla="*/ 9632 h 248972"/>
                  <a:gd name="connsiteX21" fmla="*/ 187678 w 426480"/>
                  <a:gd name="connsiteY21" fmla="*/ 51331 h 248972"/>
                  <a:gd name="connsiteX22" fmla="*/ 140022 w 426480"/>
                  <a:gd name="connsiteY22" fmla="*/ 18567 h 248972"/>
                  <a:gd name="connsiteX23" fmla="*/ 11946 w 426480"/>
                  <a:gd name="connsiteY23" fmla="*/ 140686 h 24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26480" h="248972">
                    <a:moveTo>
                      <a:pt x="11946" y="140686"/>
                    </a:moveTo>
                    <a:cubicBezTo>
                      <a:pt x="-9400" y="176924"/>
                      <a:pt x="2514" y="218624"/>
                      <a:pt x="11946" y="235998"/>
                    </a:cubicBezTo>
                    <a:cubicBezTo>
                      <a:pt x="21378" y="253372"/>
                      <a:pt x="59106" y="249897"/>
                      <a:pt x="68538" y="244933"/>
                    </a:cubicBezTo>
                    <a:cubicBezTo>
                      <a:pt x="77970" y="239969"/>
                      <a:pt x="62581" y="216638"/>
                      <a:pt x="68538" y="206213"/>
                    </a:cubicBezTo>
                    <a:cubicBezTo>
                      <a:pt x="74495" y="195788"/>
                      <a:pt x="93359" y="190328"/>
                      <a:pt x="104280" y="182385"/>
                    </a:cubicBezTo>
                    <a:cubicBezTo>
                      <a:pt x="115201" y="174442"/>
                      <a:pt x="122151" y="158061"/>
                      <a:pt x="134065" y="158557"/>
                    </a:cubicBezTo>
                    <a:cubicBezTo>
                      <a:pt x="145979" y="159053"/>
                      <a:pt x="164347" y="180399"/>
                      <a:pt x="175764" y="185363"/>
                    </a:cubicBezTo>
                    <a:cubicBezTo>
                      <a:pt x="187181" y="190327"/>
                      <a:pt x="193138" y="189335"/>
                      <a:pt x="202570" y="188342"/>
                    </a:cubicBezTo>
                    <a:cubicBezTo>
                      <a:pt x="212002" y="187349"/>
                      <a:pt x="228384" y="183874"/>
                      <a:pt x="232355" y="179406"/>
                    </a:cubicBezTo>
                    <a:cubicBezTo>
                      <a:pt x="236326" y="174938"/>
                      <a:pt x="227887" y="168981"/>
                      <a:pt x="226398" y="161535"/>
                    </a:cubicBezTo>
                    <a:cubicBezTo>
                      <a:pt x="224909" y="154089"/>
                      <a:pt x="218456" y="142672"/>
                      <a:pt x="223420" y="134729"/>
                    </a:cubicBezTo>
                    <a:cubicBezTo>
                      <a:pt x="228384" y="126786"/>
                      <a:pt x="245758" y="118843"/>
                      <a:pt x="256183" y="113879"/>
                    </a:cubicBezTo>
                    <a:cubicBezTo>
                      <a:pt x="266608" y="108915"/>
                      <a:pt x="268593" y="104447"/>
                      <a:pt x="285968" y="104944"/>
                    </a:cubicBezTo>
                    <a:cubicBezTo>
                      <a:pt x="303343" y="105440"/>
                      <a:pt x="340574" y="116858"/>
                      <a:pt x="360431" y="116858"/>
                    </a:cubicBezTo>
                    <a:cubicBezTo>
                      <a:pt x="380288" y="116858"/>
                      <a:pt x="397662" y="109412"/>
                      <a:pt x="405108" y="104944"/>
                    </a:cubicBezTo>
                    <a:cubicBezTo>
                      <a:pt x="412554" y="100476"/>
                      <a:pt x="407590" y="98986"/>
                      <a:pt x="405108" y="90051"/>
                    </a:cubicBezTo>
                    <a:cubicBezTo>
                      <a:pt x="402626" y="81116"/>
                      <a:pt x="387734" y="62252"/>
                      <a:pt x="390216" y="51331"/>
                    </a:cubicBezTo>
                    <a:cubicBezTo>
                      <a:pt x="392698" y="40410"/>
                      <a:pt x="415533" y="32963"/>
                      <a:pt x="420001" y="24524"/>
                    </a:cubicBezTo>
                    <a:cubicBezTo>
                      <a:pt x="424469" y="16085"/>
                      <a:pt x="433404" y="3674"/>
                      <a:pt x="417022" y="696"/>
                    </a:cubicBezTo>
                    <a:cubicBezTo>
                      <a:pt x="400640" y="-2283"/>
                      <a:pt x="354473" y="5164"/>
                      <a:pt x="321710" y="6653"/>
                    </a:cubicBezTo>
                    <a:cubicBezTo>
                      <a:pt x="288947" y="8142"/>
                      <a:pt x="242780" y="2186"/>
                      <a:pt x="220441" y="9632"/>
                    </a:cubicBezTo>
                    <a:cubicBezTo>
                      <a:pt x="198102" y="17078"/>
                      <a:pt x="201081" y="49842"/>
                      <a:pt x="187678" y="51331"/>
                    </a:cubicBezTo>
                    <a:cubicBezTo>
                      <a:pt x="174275" y="52820"/>
                      <a:pt x="163850" y="9135"/>
                      <a:pt x="140022" y="18567"/>
                    </a:cubicBezTo>
                    <a:cubicBezTo>
                      <a:pt x="116194" y="27999"/>
                      <a:pt x="33292" y="104448"/>
                      <a:pt x="11946" y="140686"/>
                    </a:cubicBezTo>
                    <a:close/>
                  </a:path>
                </a:pathLst>
              </a:custGeom>
              <a:solidFill>
                <a:srgbClr val="C0000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0" name="Freeform: Shape 159">
                <a:extLst>
                  <a:ext uri="{FF2B5EF4-FFF2-40B4-BE49-F238E27FC236}">
                    <a16:creationId xmlns:a16="http://schemas.microsoft.com/office/drawing/2014/main" id="{BF54A3E2-21C6-B4E2-4897-46C214FDD4F0}"/>
                  </a:ext>
                </a:extLst>
              </p:cNvPr>
              <p:cNvSpPr/>
              <p:nvPr/>
            </p:nvSpPr>
            <p:spPr>
              <a:xfrm>
                <a:off x="4370573" y="2785677"/>
                <a:ext cx="96686" cy="72342"/>
              </a:xfrm>
              <a:custGeom>
                <a:avLst/>
                <a:gdLst>
                  <a:gd name="connsiteX0" fmla="*/ 72204 w 227840"/>
                  <a:gd name="connsiteY0" fmla="*/ 790 h 128123"/>
                  <a:gd name="connsiteX1" fmla="*/ 29342 w 227840"/>
                  <a:gd name="connsiteY1" fmla="*/ 38890 h 128123"/>
                  <a:gd name="connsiteX2" fmla="*/ 41248 w 227840"/>
                  <a:gd name="connsiteY2" fmla="*/ 69846 h 128123"/>
                  <a:gd name="connsiteX3" fmla="*/ 767 w 227840"/>
                  <a:gd name="connsiteY3" fmla="*/ 100803 h 128123"/>
                  <a:gd name="connsiteX4" fmla="*/ 17436 w 227840"/>
                  <a:gd name="connsiteY4" fmla="*/ 110328 h 128123"/>
                  <a:gd name="connsiteX5" fmla="*/ 50773 w 227840"/>
                  <a:gd name="connsiteY5" fmla="*/ 96040 h 128123"/>
                  <a:gd name="connsiteX6" fmla="*/ 69823 w 227840"/>
                  <a:gd name="connsiteY6" fmla="*/ 117471 h 128123"/>
                  <a:gd name="connsiteX7" fmla="*/ 110304 w 227840"/>
                  <a:gd name="connsiteY7" fmla="*/ 115090 h 128123"/>
                  <a:gd name="connsiteX8" fmla="*/ 150786 w 227840"/>
                  <a:gd name="connsiteY8" fmla="*/ 126996 h 128123"/>
                  <a:gd name="connsiteX9" fmla="*/ 184123 w 227840"/>
                  <a:gd name="connsiteY9" fmla="*/ 122234 h 128123"/>
                  <a:gd name="connsiteX10" fmla="*/ 215079 w 227840"/>
                  <a:gd name="connsiteY10" fmla="*/ 79371 h 128123"/>
                  <a:gd name="connsiteX11" fmla="*/ 226986 w 227840"/>
                  <a:gd name="connsiteY11" fmla="*/ 29365 h 128123"/>
                  <a:gd name="connsiteX12" fmla="*/ 193648 w 227840"/>
                  <a:gd name="connsiteY12" fmla="*/ 5553 h 128123"/>
                  <a:gd name="connsiteX13" fmla="*/ 126973 w 227840"/>
                  <a:gd name="connsiteY13" fmla="*/ 12696 h 128123"/>
                  <a:gd name="connsiteX14" fmla="*/ 72204 w 227840"/>
                  <a:gd name="connsiteY14" fmla="*/ 790 h 12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840" h="128123">
                    <a:moveTo>
                      <a:pt x="72204" y="790"/>
                    </a:moveTo>
                    <a:cubicBezTo>
                      <a:pt x="55932" y="5156"/>
                      <a:pt x="34501" y="27381"/>
                      <a:pt x="29342" y="38890"/>
                    </a:cubicBezTo>
                    <a:cubicBezTo>
                      <a:pt x="24183" y="50399"/>
                      <a:pt x="46010" y="59527"/>
                      <a:pt x="41248" y="69846"/>
                    </a:cubicBezTo>
                    <a:cubicBezTo>
                      <a:pt x="36486" y="80165"/>
                      <a:pt x="4736" y="94056"/>
                      <a:pt x="767" y="100803"/>
                    </a:cubicBezTo>
                    <a:cubicBezTo>
                      <a:pt x="-3202" y="107550"/>
                      <a:pt x="9102" y="111122"/>
                      <a:pt x="17436" y="110328"/>
                    </a:cubicBezTo>
                    <a:cubicBezTo>
                      <a:pt x="25770" y="109534"/>
                      <a:pt x="42042" y="94850"/>
                      <a:pt x="50773" y="96040"/>
                    </a:cubicBezTo>
                    <a:cubicBezTo>
                      <a:pt x="59504" y="97230"/>
                      <a:pt x="59901" y="114296"/>
                      <a:pt x="69823" y="117471"/>
                    </a:cubicBezTo>
                    <a:cubicBezTo>
                      <a:pt x="79745" y="120646"/>
                      <a:pt x="96810" y="113503"/>
                      <a:pt x="110304" y="115090"/>
                    </a:cubicBezTo>
                    <a:cubicBezTo>
                      <a:pt x="123798" y="116677"/>
                      <a:pt x="138483" y="125805"/>
                      <a:pt x="150786" y="126996"/>
                    </a:cubicBezTo>
                    <a:cubicBezTo>
                      <a:pt x="163089" y="128187"/>
                      <a:pt x="173408" y="130172"/>
                      <a:pt x="184123" y="122234"/>
                    </a:cubicBezTo>
                    <a:cubicBezTo>
                      <a:pt x="194839" y="114297"/>
                      <a:pt x="207935" y="94849"/>
                      <a:pt x="215079" y="79371"/>
                    </a:cubicBezTo>
                    <a:cubicBezTo>
                      <a:pt x="222223" y="63893"/>
                      <a:pt x="230558" y="41668"/>
                      <a:pt x="226986" y="29365"/>
                    </a:cubicBezTo>
                    <a:cubicBezTo>
                      <a:pt x="223414" y="17062"/>
                      <a:pt x="210317" y="8331"/>
                      <a:pt x="193648" y="5553"/>
                    </a:cubicBezTo>
                    <a:cubicBezTo>
                      <a:pt x="176979" y="2775"/>
                      <a:pt x="145229" y="13887"/>
                      <a:pt x="126973" y="12696"/>
                    </a:cubicBezTo>
                    <a:cubicBezTo>
                      <a:pt x="108717" y="11505"/>
                      <a:pt x="88476" y="-3576"/>
                      <a:pt x="72204" y="790"/>
                    </a:cubicBezTo>
                    <a:close/>
                  </a:path>
                </a:pathLst>
              </a:custGeom>
              <a:solidFill>
                <a:srgbClr val="C0000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1" name="Freeform: Shape 160">
                <a:extLst>
                  <a:ext uri="{FF2B5EF4-FFF2-40B4-BE49-F238E27FC236}">
                    <a16:creationId xmlns:a16="http://schemas.microsoft.com/office/drawing/2014/main" id="{519C0488-BDD9-6A03-66A8-9ED0B195AE7C}"/>
                  </a:ext>
                </a:extLst>
              </p:cNvPr>
              <p:cNvSpPr/>
              <p:nvPr/>
            </p:nvSpPr>
            <p:spPr>
              <a:xfrm>
                <a:off x="4309904" y="2819647"/>
                <a:ext cx="146141" cy="126173"/>
              </a:xfrm>
              <a:custGeom>
                <a:avLst/>
                <a:gdLst>
                  <a:gd name="connsiteX0" fmla="*/ 79442 w 344380"/>
                  <a:gd name="connsiteY0" fmla="*/ 159 h 223461"/>
                  <a:gd name="connsiteX1" fmla="*/ 124686 w 344380"/>
                  <a:gd name="connsiteY1" fmla="*/ 21591 h 223461"/>
                  <a:gd name="connsiteX2" fmla="*/ 167548 w 344380"/>
                  <a:gd name="connsiteY2" fmla="*/ 38259 h 223461"/>
                  <a:gd name="connsiteX3" fmla="*/ 200886 w 344380"/>
                  <a:gd name="connsiteY3" fmla="*/ 47784 h 223461"/>
                  <a:gd name="connsiteX4" fmla="*/ 219936 w 344380"/>
                  <a:gd name="connsiteY4" fmla="*/ 69216 h 223461"/>
                  <a:gd name="connsiteX5" fmla="*/ 255655 w 344380"/>
                  <a:gd name="connsiteY5" fmla="*/ 57309 h 223461"/>
                  <a:gd name="connsiteX6" fmla="*/ 296136 w 344380"/>
                  <a:gd name="connsiteY6" fmla="*/ 64453 h 223461"/>
                  <a:gd name="connsiteX7" fmla="*/ 298517 w 344380"/>
                  <a:gd name="connsiteY7" fmla="*/ 102553 h 223461"/>
                  <a:gd name="connsiteX8" fmla="*/ 341380 w 344380"/>
                  <a:gd name="connsiteY8" fmla="*/ 147797 h 223461"/>
                  <a:gd name="connsiteX9" fmla="*/ 334236 w 344380"/>
                  <a:gd name="connsiteY9" fmla="*/ 164466 h 223461"/>
                  <a:gd name="connsiteX10" fmla="*/ 281848 w 344380"/>
                  <a:gd name="connsiteY10" fmla="*/ 169228 h 223461"/>
                  <a:gd name="connsiteX11" fmla="*/ 255655 w 344380"/>
                  <a:gd name="connsiteY11" fmla="*/ 185897 h 223461"/>
                  <a:gd name="connsiteX12" fmla="*/ 200886 w 344380"/>
                  <a:gd name="connsiteY12" fmla="*/ 193041 h 223461"/>
                  <a:gd name="connsiteX13" fmla="*/ 198505 w 344380"/>
                  <a:gd name="connsiteY13" fmla="*/ 219234 h 223461"/>
                  <a:gd name="connsiteX14" fmla="*/ 146117 w 344380"/>
                  <a:gd name="connsiteY14" fmla="*/ 216853 h 223461"/>
                  <a:gd name="connsiteX15" fmla="*/ 46105 w 344380"/>
                  <a:gd name="connsiteY15" fmla="*/ 221616 h 223461"/>
                  <a:gd name="connsiteX16" fmla="*/ 84205 w 344380"/>
                  <a:gd name="connsiteY16" fmla="*/ 181134 h 223461"/>
                  <a:gd name="connsiteX17" fmla="*/ 43723 w 344380"/>
                  <a:gd name="connsiteY17" fmla="*/ 126366 h 223461"/>
                  <a:gd name="connsiteX18" fmla="*/ 62773 w 344380"/>
                  <a:gd name="connsiteY18" fmla="*/ 78741 h 223461"/>
                  <a:gd name="connsiteX19" fmla="*/ 5623 w 344380"/>
                  <a:gd name="connsiteY19" fmla="*/ 71597 h 223461"/>
                  <a:gd name="connsiteX20" fmla="*/ 5623 w 344380"/>
                  <a:gd name="connsiteY20" fmla="*/ 33497 h 223461"/>
                  <a:gd name="connsiteX21" fmla="*/ 79442 w 344380"/>
                  <a:gd name="connsiteY21" fmla="*/ 159 h 22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4380" h="223461">
                    <a:moveTo>
                      <a:pt x="79442" y="159"/>
                    </a:moveTo>
                    <a:cubicBezTo>
                      <a:pt x="99286" y="-1825"/>
                      <a:pt x="110002" y="15241"/>
                      <a:pt x="124686" y="21591"/>
                    </a:cubicBezTo>
                    <a:cubicBezTo>
                      <a:pt x="139370" y="27941"/>
                      <a:pt x="154848" y="33894"/>
                      <a:pt x="167548" y="38259"/>
                    </a:cubicBezTo>
                    <a:cubicBezTo>
                      <a:pt x="180248" y="42624"/>
                      <a:pt x="192155" y="42625"/>
                      <a:pt x="200886" y="47784"/>
                    </a:cubicBezTo>
                    <a:cubicBezTo>
                      <a:pt x="209617" y="52943"/>
                      <a:pt x="210808" y="67629"/>
                      <a:pt x="219936" y="69216"/>
                    </a:cubicBezTo>
                    <a:cubicBezTo>
                      <a:pt x="229064" y="70804"/>
                      <a:pt x="242955" y="58103"/>
                      <a:pt x="255655" y="57309"/>
                    </a:cubicBezTo>
                    <a:cubicBezTo>
                      <a:pt x="268355" y="56515"/>
                      <a:pt x="288992" y="56912"/>
                      <a:pt x="296136" y="64453"/>
                    </a:cubicBezTo>
                    <a:cubicBezTo>
                      <a:pt x="303280" y="71994"/>
                      <a:pt x="290976" y="88662"/>
                      <a:pt x="298517" y="102553"/>
                    </a:cubicBezTo>
                    <a:cubicBezTo>
                      <a:pt x="306058" y="116444"/>
                      <a:pt x="335427" y="137478"/>
                      <a:pt x="341380" y="147797"/>
                    </a:cubicBezTo>
                    <a:cubicBezTo>
                      <a:pt x="347333" y="158116"/>
                      <a:pt x="344158" y="160894"/>
                      <a:pt x="334236" y="164466"/>
                    </a:cubicBezTo>
                    <a:cubicBezTo>
                      <a:pt x="324314" y="168038"/>
                      <a:pt x="294945" y="165656"/>
                      <a:pt x="281848" y="169228"/>
                    </a:cubicBezTo>
                    <a:cubicBezTo>
                      <a:pt x="268751" y="172800"/>
                      <a:pt x="269149" y="181928"/>
                      <a:pt x="255655" y="185897"/>
                    </a:cubicBezTo>
                    <a:cubicBezTo>
                      <a:pt x="242161" y="189866"/>
                      <a:pt x="210411" y="187485"/>
                      <a:pt x="200886" y="193041"/>
                    </a:cubicBezTo>
                    <a:cubicBezTo>
                      <a:pt x="191361" y="198597"/>
                      <a:pt x="207633" y="215265"/>
                      <a:pt x="198505" y="219234"/>
                    </a:cubicBezTo>
                    <a:cubicBezTo>
                      <a:pt x="189377" y="223203"/>
                      <a:pt x="171517" y="216456"/>
                      <a:pt x="146117" y="216853"/>
                    </a:cubicBezTo>
                    <a:cubicBezTo>
                      <a:pt x="120717" y="217250"/>
                      <a:pt x="56424" y="227569"/>
                      <a:pt x="46105" y="221616"/>
                    </a:cubicBezTo>
                    <a:cubicBezTo>
                      <a:pt x="35786" y="215663"/>
                      <a:pt x="84602" y="197009"/>
                      <a:pt x="84205" y="181134"/>
                    </a:cubicBezTo>
                    <a:cubicBezTo>
                      <a:pt x="83808" y="165259"/>
                      <a:pt x="47295" y="143431"/>
                      <a:pt x="43723" y="126366"/>
                    </a:cubicBezTo>
                    <a:cubicBezTo>
                      <a:pt x="40151" y="109301"/>
                      <a:pt x="69123" y="87869"/>
                      <a:pt x="62773" y="78741"/>
                    </a:cubicBezTo>
                    <a:cubicBezTo>
                      <a:pt x="56423" y="69613"/>
                      <a:pt x="15148" y="79138"/>
                      <a:pt x="5623" y="71597"/>
                    </a:cubicBezTo>
                    <a:cubicBezTo>
                      <a:pt x="-3902" y="64056"/>
                      <a:pt x="464" y="43419"/>
                      <a:pt x="5623" y="33497"/>
                    </a:cubicBezTo>
                    <a:cubicBezTo>
                      <a:pt x="10782" y="23575"/>
                      <a:pt x="59598" y="2143"/>
                      <a:pt x="79442" y="159"/>
                    </a:cubicBezTo>
                    <a:close/>
                  </a:path>
                </a:pathLst>
              </a:custGeom>
              <a:solidFill>
                <a:srgbClr val="C0000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2" name="Freeform: Shape 161">
                <a:extLst>
                  <a:ext uri="{FF2B5EF4-FFF2-40B4-BE49-F238E27FC236}">
                    <a16:creationId xmlns:a16="http://schemas.microsoft.com/office/drawing/2014/main" id="{32E9E98C-D19F-B475-CD0E-82E1D3B4684B}"/>
                  </a:ext>
                </a:extLst>
              </p:cNvPr>
              <p:cNvSpPr/>
              <p:nvPr/>
            </p:nvSpPr>
            <p:spPr>
              <a:xfrm>
                <a:off x="3980118" y="2998352"/>
                <a:ext cx="179146" cy="188249"/>
              </a:xfrm>
              <a:custGeom>
                <a:avLst/>
                <a:gdLst>
                  <a:gd name="connsiteX0" fmla="*/ 24227 w 422156"/>
                  <a:gd name="connsiteY0" fmla="*/ 1830 h 333400"/>
                  <a:gd name="connsiteX1" fmla="*/ 24227 w 422156"/>
                  <a:gd name="connsiteY1" fmla="*/ 81679 h 333400"/>
                  <a:gd name="connsiteX2" fmla="*/ 68015 w 422156"/>
                  <a:gd name="connsiteY2" fmla="*/ 97133 h 333400"/>
                  <a:gd name="connsiteX3" fmla="*/ 78318 w 422156"/>
                  <a:gd name="connsiteY3" fmla="*/ 110012 h 333400"/>
                  <a:gd name="connsiteX4" fmla="*/ 78318 w 422156"/>
                  <a:gd name="connsiteY4" fmla="*/ 151225 h 333400"/>
                  <a:gd name="connsiteX5" fmla="*/ 19076 w 422156"/>
                  <a:gd name="connsiteY5" fmla="*/ 174407 h 333400"/>
                  <a:gd name="connsiteX6" fmla="*/ 37106 w 422156"/>
                  <a:gd name="connsiteY6" fmla="*/ 187286 h 333400"/>
                  <a:gd name="connsiteX7" fmla="*/ 49985 w 422156"/>
                  <a:gd name="connsiteY7" fmla="*/ 207892 h 333400"/>
                  <a:gd name="connsiteX8" fmla="*/ 19076 w 422156"/>
                  <a:gd name="connsiteY8" fmla="*/ 231074 h 333400"/>
                  <a:gd name="connsiteX9" fmla="*/ 11348 w 422156"/>
                  <a:gd name="connsiteY9" fmla="*/ 243953 h 333400"/>
                  <a:gd name="connsiteX10" fmla="*/ 19076 w 422156"/>
                  <a:gd name="connsiteY10" fmla="*/ 254256 h 333400"/>
                  <a:gd name="connsiteX11" fmla="*/ 3621 w 422156"/>
                  <a:gd name="connsiteY11" fmla="*/ 277438 h 333400"/>
                  <a:gd name="connsiteX12" fmla="*/ 6197 w 422156"/>
                  <a:gd name="connsiteY12" fmla="*/ 331529 h 333400"/>
                  <a:gd name="connsiteX13" fmla="*/ 68015 w 422156"/>
                  <a:gd name="connsiteY13" fmla="*/ 321226 h 333400"/>
                  <a:gd name="connsiteX14" fmla="*/ 134985 w 422156"/>
                  <a:gd name="connsiteY14" fmla="*/ 323802 h 333400"/>
                  <a:gd name="connsiteX15" fmla="*/ 225138 w 422156"/>
                  <a:gd name="connsiteY15" fmla="*/ 313499 h 333400"/>
                  <a:gd name="connsiteX16" fmla="*/ 302411 w 422156"/>
                  <a:gd name="connsiteY16" fmla="*/ 300620 h 333400"/>
                  <a:gd name="connsiteX17" fmla="*/ 297259 w 422156"/>
                  <a:gd name="connsiteY17" fmla="*/ 238801 h 333400"/>
                  <a:gd name="connsiteX18" fmla="*/ 348775 w 422156"/>
                  <a:gd name="connsiteY18" fmla="*/ 236225 h 333400"/>
                  <a:gd name="connsiteX19" fmla="*/ 371957 w 422156"/>
                  <a:gd name="connsiteY19" fmla="*/ 213043 h 333400"/>
                  <a:gd name="connsiteX20" fmla="*/ 353926 w 422156"/>
                  <a:gd name="connsiteY20" fmla="*/ 195013 h 333400"/>
                  <a:gd name="connsiteX21" fmla="*/ 400290 w 422156"/>
                  <a:gd name="connsiteY21" fmla="*/ 148649 h 333400"/>
                  <a:gd name="connsiteX22" fmla="*/ 418321 w 422156"/>
                  <a:gd name="connsiteY22" fmla="*/ 91982 h 333400"/>
                  <a:gd name="connsiteX23" fmla="*/ 418321 w 422156"/>
                  <a:gd name="connsiteY23" fmla="*/ 48194 h 333400"/>
                  <a:gd name="connsiteX24" fmla="*/ 377108 w 422156"/>
                  <a:gd name="connsiteY24" fmla="*/ 22436 h 333400"/>
                  <a:gd name="connsiteX25" fmla="*/ 238016 w 422156"/>
                  <a:gd name="connsiteY25" fmla="*/ 27588 h 333400"/>
                  <a:gd name="connsiteX26" fmla="*/ 132410 w 422156"/>
                  <a:gd name="connsiteY26" fmla="*/ 25012 h 333400"/>
                  <a:gd name="connsiteX27" fmla="*/ 24227 w 422156"/>
                  <a:gd name="connsiteY27" fmla="*/ 1830 h 3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2156" h="333400">
                    <a:moveTo>
                      <a:pt x="24227" y="1830"/>
                    </a:moveTo>
                    <a:cubicBezTo>
                      <a:pt x="6197" y="11274"/>
                      <a:pt x="16929" y="65795"/>
                      <a:pt x="24227" y="81679"/>
                    </a:cubicBezTo>
                    <a:cubicBezTo>
                      <a:pt x="31525" y="97563"/>
                      <a:pt x="59000" y="92411"/>
                      <a:pt x="68015" y="97133"/>
                    </a:cubicBezTo>
                    <a:cubicBezTo>
                      <a:pt x="77030" y="101855"/>
                      <a:pt x="76601" y="100997"/>
                      <a:pt x="78318" y="110012"/>
                    </a:cubicBezTo>
                    <a:cubicBezTo>
                      <a:pt x="80035" y="119027"/>
                      <a:pt x="88192" y="140492"/>
                      <a:pt x="78318" y="151225"/>
                    </a:cubicBezTo>
                    <a:cubicBezTo>
                      <a:pt x="68444" y="161958"/>
                      <a:pt x="25945" y="168397"/>
                      <a:pt x="19076" y="174407"/>
                    </a:cubicBezTo>
                    <a:cubicBezTo>
                      <a:pt x="12207" y="180417"/>
                      <a:pt x="31955" y="181705"/>
                      <a:pt x="37106" y="187286"/>
                    </a:cubicBezTo>
                    <a:cubicBezTo>
                      <a:pt x="42258" y="192867"/>
                      <a:pt x="52990" y="200594"/>
                      <a:pt x="49985" y="207892"/>
                    </a:cubicBezTo>
                    <a:cubicBezTo>
                      <a:pt x="46980" y="215190"/>
                      <a:pt x="25516" y="225064"/>
                      <a:pt x="19076" y="231074"/>
                    </a:cubicBezTo>
                    <a:cubicBezTo>
                      <a:pt x="12636" y="237084"/>
                      <a:pt x="11348" y="243953"/>
                      <a:pt x="11348" y="243953"/>
                    </a:cubicBezTo>
                    <a:cubicBezTo>
                      <a:pt x="11348" y="247817"/>
                      <a:pt x="20364" y="248675"/>
                      <a:pt x="19076" y="254256"/>
                    </a:cubicBezTo>
                    <a:cubicBezTo>
                      <a:pt x="17788" y="259837"/>
                      <a:pt x="5767" y="264559"/>
                      <a:pt x="3621" y="277438"/>
                    </a:cubicBezTo>
                    <a:cubicBezTo>
                      <a:pt x="1475" y="290317"/>
                      <a:pt x="-4535" y="324231"/>
                      <a:pt x="6197" y="331529"/>
                    </a:cubicBezTo>
                    <a:cubicBezTo>
                      <a:pt x="16929" y="338827"/>
                      <a:pt x="46550" y="322514"/>
                      <a:pt x="68015" y="321226"/>
                    </a:cubicBezTo>
                    <a:cubicBezTo>
                      <a:pt x="89480" y="319938"/>
                      <a:pt x="108798" y="325090"/>
                      <a:pt x="134985" y="323802"/>
                    </a:cubicBezTo>
                    <a:cubicBezTo>
                      <a:pt x="161172" y="322514"/>
                      <a:pt x="197234" y="317363"/>
                      <a:pt x="225138" y="313499"/>
                    </a:cubicBezTo>
                    <a:cubicBezTo>
                      <a:pt x="253042" y="309635"/>
                      <a:pt x="290391" y="313070"/>
                      <a:pt x="302411" y="300620"/>
                    </a:cubicBezTo>
                    <a:cubicBezTo>
                      <a:pt x="314431" y="288170"/>
                      <a:pt x="289532" y="249533"/>
                      <a:pt x="297259" y="238801"/>
                    </a:cubicBezTo>
                    <a:cubicBezTo>
                      <a:pt x="304986" y="228069"/>
                      <a:pt x="336325" y="240518"/>
                      <a:pt x="348775" y="236225"/>
                    </a:cubicBezTo>
                    <a:cubicBezTo>
                      <a:pt x="361225" y="231932"/>
                      <a:pt x="371099" y="219912"/>
                      <a:pt x="371957" y="213043"/>
                    </a:cubicBezTo>
                    <a:cubicBezTo>
                      <a:pt x="372815" y="206174"/>
                      <a:pt x="349204" y="205745"/>
                      <a:pt x="353926" y="195013"/>
                    </a:cubicBezTo>
                    <a:cubicBezTo>
                      <a:pt x="358648" y="184281"/>
                      <a:pt x="389558" y="165821"/>
                      <a:pt x="400290" y="148649"/>
                    </a:cubicBezTo>
                    <a:cubicBezTo>
                      <a:pt x="411022" y="131477"/>
                      <a:pt x="415316" y="108725"/>
                      <a:pt x="418321" y="91982"/>
                    </a:cubicBezTo>
                    <a:cubicBezTo>
                      <a:pt x="421326" y="75240"/>
                      <a:pt x="425190" y="59785"/>
                      <a:pt x="418321" y="48194"/>
                    </a:cubicBezTo>
                    <a:cubicBezTo>
                      <a:pt x="411452" y="36603"/>
                      <a:pt x="407159" y="25870"/>
                      <a:pt x="377108" y="22436"/>
                    </a:cubicBezTo>
                    <a:cubicBezTo>
                      <a:pt x="347057" y="19002"/>
                      <a:pt x="278799" y="27159"/>
                      <a:pt x="238016" y="27588"/>
                    </a:cubicBezTo>
                    <a:cubicBezTo>
                      <a:pt x="197233" y="28017"/>
                      <a:pt x="168900" y="27588"/>
                      <a:pt x="132410" y="25012"/>
                    </a:cubicBezTo>
                    <a:cubicBezTo>
                      <a:pt x="95920" y="22436"/>
                      <a:pt x="42257" y="-7614"/>
                      <a:pt x="24227" y="1830"/>
                    </a:cubicBezTo>
                    <a:close/>
                  </a:path>
                </a:pathLst>
              </a:custGeom>
              <a:solidFill>
                <a:srgbClr val="C0000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3" name="Freeform: Shape 162">
                <a:extLst>
                  <a:ext uri="{FF2B5EF4-FFF2-40B4-BE49-F238E27FC236}">
                    <a16:creationId xmlns:a16="http://schemas.microsoft.com/office/drawing/2014/main" id="{D59A9836-BD50-7923-5BD9-86AE86323543}"/>
                  </a:ext>
                </a:extLst>
              </p:cNvPr>
              <p:cNvSpPr/>
              <p:nvPr/>
            </p:nvSpPr>
            <p:spPr>
              <a:xfrm>
                <a:off x="4146405" y="2941497"/>
                <a:ext cx="198609" cy="157310"/>
              </a:xfrm>
              <a:custGeom>
                <a:avLst/>
                <a:gdLst>
                  <a:gd name="connsiteX0" fmla="*/ 3285 w 468022"/>
                  <a:gd name="connsiteY0" fmla="*/ 115404 h 278605"/>
                  <a:gd name="connsiteX1" fmla="*/ 34194 w 468022"/>
                  <a:gd name="connsiteY1" fmla="*/ 169495 h 278605"/>
                  <a:gd name="connsiteX2" fmla="*/ 72831 w 468022"/>
                  <a:gd name="connsiteY2" fmla="*/ 208132 h 278605"/>
                  <a:gd name="connsiteX3" fmla="*/ 103740 w 468022"/>
                  <a:gd name="connsiteY3" fmla="*/ 228738 h 278605"/>
                  <a:gd name="connsiteX4" fmla="*/ 101164 w 468022"/>
                  <a:gd name="connsiteY4" fmla="*/ 257071 h 278605"/>
                  <a:gd name="connsiteX5" fmla="*/ 160407 w 468022"/>
                  <a:gd name="connsiteY5" fmla="*/ 277677 h 278605"/>
                  <a:gd name="connsiteX6" fmla="*/ 186165 w 468022"/>
                  <a:gd name="connsiteY6" fmla="*/ 226162 h 278605"/>
                  <a:gd name="connsiteX7" fmla="*/ 217074 w 468022"/>
                  <a:gd name="connsiteY7" fmla="*/ 205556 h 278605"/>
                  <a:gd name="connsiteX8" fmla="*/ 266014 w 468022"/>
                  <a:gd name="connsiteY8" fmla="*/ 210707 h 278605"/>
                  <a:gd name="connsiteX9" fmla="*/ 247983 w 468022"/>
                  <a:gd name="connsiteY9" fmla="*/ 251920 h 278605"/>
                  <a:gd name="connsiteX10" fmla="*/ 237680 w 468022"/>
                  <a:gd name="connsiteY10" fmla="*/ 272526 h 278605"/>
                  <a:gd name="connsiteX11" fmla="*/ 281468 w 468022"/>
                  <a:gd name="connsiteY11" fmla="*/ 246768 h 278605"/>
                  <a:gd name="connsiteX12" fmla="*/ 338135 w 468022"/>
                  <a:gd name="connsiteY12" fmla="*/ 241617 h 278605"/>
                  <a:gd name="connsiteX13" fmla="*/ 402530 w 468022"/>
                  <a:gd name="connsiteY13" fmla="*/ 239041 h 278605"/>
                  <a:gd name="connsiteX14" fmla="*/ 425712 w 468022"/>
                  <a:gd name="connsiteY14" fmla="*/ 200404 h 278605"/>
                  <a:gd name="connsiteX15" fmla="*/ 456621 w 468022"/>
                  <a:gd name="connsiteY15" fmla="*/ 146313 h 278605"/>
                  <a:gd name="connsiteX16" fmla="*/ 438591 w 468022"/>
                  <a:gd name="connsiteY16" fmla="*/ 117979 h 278605"/>
                  <a:gd name="connsiteX17" fmla="*/ 428288 w 468022"/>
                  <a:gd name="connsiteY17" fmla="*/ 79343 h 278605"/>
                  <a:gd name="connsiteX18" fmla="*/ 448894 w 468022"/>
                  <a:gd name="connsiteY18" fmla="*/ 66464 h 278605"/>
                  <a:gd name="connsiteX19" fmla="*/ 466924 w 468022"/>
                  <a:gd name="connsiteY19" fmla="*/ 14948 h 278605"/>
                  <a:gd name="connsiteX20" fmla="*/ 415409 w 468022"/>
                  <a:gd name="connsiteY20" fmla="*/ 4645 h 278605"/>
                  <a:gd name="connsiteX21" fmla="*/ 351014 w 468022"/>
                  <a:gd name="connsiteY21" fmla="*/ 81919 h 278605"/>
                  <a:gd name="connsiteX22" fmla="*/ 291771 w 468022"/>
                  <a:gd name="connsiteY22" fmla="*/ 76767 h 278605"/>
                  <a:gd name="connsiteX23" fmla="*/ 116619 w 468022"/>
                  <a:gd name="connsiteY23" fmla="*/ 76767 h 278605"/>
                  <a:gd name="connsiteX24" fmla="*/ 3285 w 468022"/>
                  <a:gd name="connsiteY24" fmla="*/ 115404 h 27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022" h="278605">
                    <a:moveTo>
                      <a:pt x="3285" y="115404"/>
                    </a:moveTo>
                    <a:cubicBezTo>
                      <a:pt x="-10452" y="130859"/>
                      <a:pt x="22603" y="154040"/>
                      <a:pt x="34194" y="169495"/>
                    </a:cubicBezTo>
                    <a:cubicBezTo>
                      <a:pt x="45785" y="184950"/>
                      <a:pt x="61240" y="198258"/>
                      <a:pt x="72831" y="208132"/>
                    </a:cubicBezTo>
                    <a:cubicBezTo>
                      <a:pt x="84422" y="218006"/>
                      <a:pt x="99018" y="220582"/>
                      <a:pt x="103740" y="228738"/>
                    </a:cubicBezTo>
                    <a:cubicBezTo>
                      <a:pt x="108462" y="236894"/>
                      <a:pt x="91720" y="248915"/>
                      <a:pt x="101164" y="257071"/>
                    </a:cubicBezTo>
                    <a:cubicBezTo>
                      <a:pt x="110608" y="265227"/>
                      <a:pt x="146240" y="282828"/>
                      <a:pt x="160407" y="277677"/>
                    </a:cubicBezTo>
                    <a:cubicBezTo>
                      <a:pt x="174574" y="272526"/>
                      <a:pt x="176721" y="238182"/>
                      <a:pt x="186165" y="226162"/>
                    </a:cubicBezTo>
                    <a:cubicBezTo>
                      <a:pt x="195609" y="214142"/>
                      <a:pt x="203766" y="208132"/>
                      <a:pt x="217074" y="205556"/>
                    </a:cubicBezTo>
                    <a:cubicBezTo>
                      <a:pt x="230382" y="202980"/>
                      <a:pt x="260863" y="202980"/>
                      <a:pt x="266014" y="210707"/>
                    </a:cubicBezTo>
                    <a:cubicBezTo>
                      <a:pt x="271165" y="218434"/>
                      <a:pt x="252705" y="241617"/>
                      <a:pt x="247983" y="251920"/>
                    </a:cubicBezTo>
                    <a:cubicBezTo>
                      <a:pt x="243261" y="262223"/>
                      <a:pt x="232099" y="273385"/>
                      <a:pt x="237680" y="272526"/>
                    </a:cubicBezTo>
                    <a:cubicBezTo>
                      <a:pt x="243261" y="271667"/>
                      <a:pt x="264726" y="251919"/>
                      <a:pt x="281468" y="246768"/>
                    </a:cubicBezTo>
                    <a:cubicBezTo>
                      <a:pt x="298210" y="241617"/>
                      <a:pt x="317958" y="242905"/>
                      <a:pt x="338135" y="241617"/>
                    </a:cubicBezTo>
                    <a:cubicBezTo>
                      <a:pt x="358312" y="240329"/>
                      <a:pt x="387934" y="245910"/>
                      <a:pt x="402530" y="239041"/>
                    </a:cubicBezTo>
                    <a:cubicBezTo>
                      <a:pt x="417126" y="232172"/>
                      <a:pt x="416697" y="215859"/>
                      <a:pt x="425712" y="200404"/>
                    </a:cubicBezTo>
                    <a:cubicBezTo>
                      <a:pt x="434727" y="184949"/>
                      <a:pt x="454475" y="160051"/>
                      <a:pt x="456621" y="146313"/>
                    </a:cubicBezTo>
                    <a:cubicBezTo>
                      <a:pt x="458768" y="132576"/>
                      <a:pt x="443313" y="129141"/>
                      <a:pt x="438591" y="117979"/>
                    </a:cubicBezTo>
                    <a:cubicBezTo>
                      <a:pt x="433869" y="106817"/>
                      <a:pt x="426571" y="87929"/>
                      <a:pt x="428288" y="79343"/>
                    </a:cubicBezTo>
                    <a:cubicBezTo>
                      <a:pt x="430005" y="70757"/>
                      <a:pt x="442455" y="77196"/>
                      <a:pt x="448894" y="66464"/>
                    </a:cubicBezTo>
                    <a:cubicBezTo>
                      <a:pt x="455333" y="55731"/>
                      <a:pt x="472505" y="25251"/>
                      <a:pt x="466924" y="14948"/>
                    </a:cubicBezTo>
                    <a:cubicBezTo>
                      <a:pt x="461343" y="4645"/>
                      <a:pt x="434727" y="-6517"/>
                      <a:pt x="415409" y="4645"/>
                    </a:cubicBezTo>
                    <a:cubicBezTo>
                      <a:pt x="396091" y="15807"/>
                      <a:pt x="371620" y="69899"/>
                      <a:pt x="351014" y="81919"/>
                    </a:cubicBezTo>
                    <a:cubicBezTo>
                      <a:pt x="330408" y="93939"/>
                      <a:pt x="330837" y="77626"/>
                      <a:pt x="291771" y="76767"/>
                    </a:cubicBezTo>
                    <a:cubicBezTo>
                      <a:pt x="252705" y="75908"/>
                      <a:pt x="163412" y="72474"/>
                      <a:pt x="116619" y="76767"/>
                    </a:cubicBezTo>
                    <a:cubicBezTo>
                      <a:pt x="69826" y="81060"/>
                      <a:pt x="17022" y="99949"/>
                      <a:pt x="3285" y="115404"/>
                    </a:cubicBezTo>
                    <a:close/>
                  </a:path>
                </a:pathLst>
              </a:custGeom>
              <a:solidFill>
                <a:srgbClr val="C0000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4" name="Freeform: Shape 163">
                <a:extLst>
                  <a:ext uri="{FF2B5EF4-FFF2-40B4-BE49-F238E27FC236}">
                    <a16:creationId xmlns:a16="http://schemas.microsoft.com/office/drawing/2014/main" id="{5D4E0090-E841-6B0B-3762-AF6ED752D414}"/>
                  </a:ext>
                </a:extLst>
              </p:cNvPr>
              <p:cNvSpPr/>
              <p:nvPr/>
            </p:nvSpPr>
            <p:spPr>
              <a:xfrm>
                <a:off x="4204420" y="3058701"/>
                <a:ext cx="108196" cy="97787"/>
              </a:xfrm>
              <a:custGeom>
                <a:avLst/>
                <a:gdLst>
                  <a:gd name="connsiteX0" fmla="*/ 3091 w 254965"/>
                  <a:gd name="connsiteY0" fmla="*/ 75253 h 173186"/>
                  <a:gd name="connsiteX1" fmla="*/ 10818 w 254965"/>
                  <a:gd name="connsiteY1" fmla="*/ 129344 h 173186"/>
                  <a:gd name="connsiteX2" fmla="*/ 52030 w 254965"/>
                  <a:gd name="connsiteY2" fmla="*/ 116465 h 173186"/>
                  <a:gd name="connsiteX3" fmla="*/ 54606 w 254965"/>
                  <a:gd name="connsiteY3" fmla="*/ 134496 h 173186"/>
                  <a:gd name="connsiteX4" fmla="*/ 36576 w 254965"/>
                  <a:gd name="connsiteY4" fmla="*/ 157678 h 173186"/>
                  <a:gd name="connsiteX5" fmla="*/ 31424 w 254965"/>
                  <a:gd name="connsiteY5" fmla="*/ 173132 h 173186"/>
                  <a:gd name="connsiteX6" fmla="*/ 85516 w 254965"/>
                  <a:gd name="connsiteY6" fmla="*/ 162829 h 173186"/>
                  <a:gd name="connsiteX7" fmla="*/ 124152 w 254965"/>
                  <a:gd name="connsiteY7" fmla="*/ 162829 h 173186"/>
                  <a:gd name="connsiteX8" fmla="*/ 116425 w 254965"/>
                  <a:gd name="connsiteY8" fmla="*/ 131920 h 173186"/>
                  <a:gd name="connsiteX9" fmla="*/ 224607 w 254965"/>
                  <a:gd name="connsiteY9" fmla="*/ 134496 h 173186"/>
                  <a:gd name="connsiteX10" fmla="*/ 252941 w 254965"/>
                  <a:gd name="connsiteY10" fmla="*/ 119041 h 173186"/>
                  <a:gd name="connsiteX11" fmla="*/ 242638 w 254965"/>
                  <a:gd name="connsiteY11" fmla="*/ 34041 h 173186"/>
                  <a:gd name="connsiteX12" fmla="*/ 162789 w 254965"/>
                  <a:gd name="connsiteY12" fmla="*/ 39192 h 173186"/>
                  <a:gd name="connsiteX13" fmla="*/ 103546 w 254965"/>
                  <a:gd name="connsiteY13" fmla="*/ 62374 h 173186"/>
                  <a:gd name="connsiteX14" fmla="*/ 116425 w 254965"/>
                  <a:gd name="connsiteY14" fmla="*/ 23738 h 173186"/>
                  <a:gd name="connsiteX15" fmla="*/ 108698 w 254965"/>
                  <a:gd name="connsiteY15" fmla="*/ 556 h 173186"/>
                  <a:gd name="connsiteX16" fmla="*/ 54606 w 254965"/>
                  <a:gd name="connsiteY16" fmla="*/ 13434 h 173186"/>
                  <a:gd name="connsiteX17" fmla="*/ 3091 w 254965"/>
                  <a:gd name="connsiteY17" fmla="*/ 75253 h 17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965" h="173186">
                    <a:moveTo>
                      <a:pt x="3091" y="75253"/>
                    </a:moveTo>
                    <a:cubicBezTo>
                      <a:pt x="-4207" y="94571"/>
                      <a:pt x="2661" y="122475"/>
                      <a:pt x="10818" y="129344"/>
                    </a:cubicBezTo>
                    <a:cubicBezTo>
                      <a:pt x="18975" y="136213"/>
                      <a:pt x="44732" y="115606"/>
                      <a:pt x="52030" y="116465"/>
                    </a:cubicBezTo>
                    <a:cubicBezTo>
                      <a:pt x="59328" y="117324"/>
                      <a:pt x="57182" y="127627"/>
                      <a:pt x="54606" y="134496"/>
                    </a:cubicBezTo>
                    <a:cubicBezTo>
                      <a:pt x="52030" y="141365"/>
                      <a:pt x="40440" y="151239"/>
                      <a:pt x="36576" y="157678"/>
                    </a:cubicBezTo>
                    <a:cubicBezTo>
                      <a:pt x="32712" y="164117"/>
                      <a:pt x="23267" y="172274"/>
                      <a:pt x="31424" y="173132"/>
                    </a:cubicBezTo>
                    <a:cubicBezTo>
                      <a:pt x="39581" y="173990"/>
                      <a:pt x="70061" y="164546"/>
                      <a:pt x="85516" y="162829"/>
                    </a:cubicBezTo>
                    <a:cubicBezTo>
                      <a:pt x="100971" y="161112"/>
                      <a:pt x="119001" y="167980"/>
                      <a:pt x="124152" y="162829"/>
                    </a:cubicBezTo>
                    <a:cubicBezTo>
                      <a:pt x="129303" y="157678"/>
                      <a:pt x="99682" y="136642"/>
                      <a:pt x="116425" y="131920"/>
                    </a:cubicBezTo>
                    <a:cubicBezTo>
                      <a:pt x="133168" y="127198"/>
                      <a:pt x="201854" y="136643"/>
                      <a:pt x="224607" y="134496"/>
                    </a:cubicBezTo>
                    <a:cubicBezTo>
                      <a:pt x="247360" y="132349"/>
                      <a:pt x="249936" y="135784"/>
                      <a:pt x="252941" y="119041"/>
                    </a:cubicBezTo>
                    <a:cubicBezTo>
                      <a:pt x="255946" y="102299"/>
                      <a:pt x="257663" y="47349"/>
                      <a:pt x="242638" y="34041"/>
                    </a:cubicBezTo>
                    <a:cubicBezTo>
                      <a:pt x="227613" y="20733"/>
                      <a:pt x="185971" y="34470"/>
                      <a:pt x="162789" y="39192"/>
                    </a:cubicBezTo>
                    <a:cubicBezTo>
                      <a:pt x="139607" y="43914"/>
                      <a:pt x="111273" y="64950"/>
                      <a:pt x="103546" y="62374"/>
                    </a:cubicBezTo>
                    <a:cubicBezTo>
                      <a:pt x="95819" y="59798"/>
                      <a:pt x="115566" y="34041"/>
                      <a:pt x="116425" y="23738"/>
                    </a:cubicBezTo>
                    <a:cubicBezTo>
                      <a:pt x="117284" y="13435"/>
                      <a:pt x="119001" y="2273"/>
                      <a:pt x="108698" y="556"/>
                    </a:cubicBezTo>
                    <a:cubicBezTo>
                      <a:pt x="98395" y="-1161"/>
                      <a:pt x="68773" y="555"/>
                      <a:pt x="54606" y="13434"/>
                    </a:cubicBezTo>
                    <a:cubicBezTo>
                      <a:pt x="40439" y="26313"/>
                      <a:pt x="10389" y="55935"/>
                      <a:pt x="3091" y="75253"/>
                    </a:cubicBezTo>
                    <a:close/>
                  </a:path>
                </a:pathLst>
              </a:custGeom>
              <a:solidFill>
                <a:srgbClr val="00B05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5" name="Freeform: Shape 164">
                <a:extLst>
                  <a:ext uri="{FF2B5EF4-FFF2-40B4-BE49-F238E27FC236}">
                    <a16:creationId xmlns:a16="http://schemas.microsoft.com/office/drawing/2014/main" id="{1CA77BC2-6CB4-8029-286B-C9E3A9FB5597}"/>
                  </a:ext>
                </a:extLst>
              </p:cNvPr>
              <p:cNvSpPr/>
              <p:nvPr/>
            </p:nvSpPr>
            <p:spPr>
              <a:xfrm>
                <a:off x="4313987" y="2908385"/>
                <a:ext cx="299463" cy="296096"/>
              </a:xfrm>
              <a:custGeom>
                <a:avLst/>
                <a:gdLst>
                  <a:gd name="connsiteX0" fmla="*/ 90050 w 705682"/>
                  <a:gd name="connsiteY0" fmla="*/ 63288 h 524402"/>
                  <a:gd name="connsiteX1" fmla="*/ 53989 w 705682"/>
                  <a:gd name="connsiteY1" fmla="*/ 137986 h 524402"/>
                  <a:gd name="connsiteX2" fmla="*/ 25655 w 705682"/>
                  <a:gd name="connsiteY2" fmla="*/ 130258 h 524402"/>
                  <a:gd name="connsiteX3" fmla="*/ 46261 w 705682"/>
                  <a:gd name="connsiteY3" fmla="*/ 179198 h 524402"/>
                  <a:gd name="connsiteX4" fmla="*/ 66868 w 705682"/>
                  <a:gd name="connsiteY4" fmla="*/ 199804 h 524402"/>
                  <a:gd name="connsiteX5" fmla="*/ 33383 w 705682"/>
                  <a:gd name="connsiteY5" fmla="*/ 259047 h 524402"/>
                  <a:gd name="connsiteX6" fmla="*/ 7625 w 705682"/>
                  <a:gd name="connsiteY6" fmla="*/ 295108 h 524402"/>
                  <a:gd name="connsiteX7" fmla="*/ 2473 w 705682"/>
                  <a:gd name="connsiteY7" fmla="*/ 382684 h 524402"/>
                  <a:gd name="connsiteX8" fmla="*/ 7625 w 705682"/>
                  <a:gd name="connsiteY8" fmla="*/ 403291 h 524402"/>
                  <a:gd name="connsiteX9" fmla="*/ 82322 w 705682"/>
                  <a:gd name="connsiteY9" fmla="*/ 392988 h 524402"/>
                  <a:gd name="connsiteX10" fmla="*/ 190505 w 705682"/>
                  <a:gd name="connsiteY10" fmla="*/ 395563 h 524402"/>
                  <a:gd name="connsiteX11" fmla="*/ 270354 w 705682"/>
                  <a:gd name="connsiteY11" fmla="*/ 390412 h 524402"/>
                  <a:gd name="connsiteX12" fmla="*/ 314142 w 705682"/>
                  <a:gd name="connsiteY12" fmla="*/ 387836 h 524402"/>
                  <a:gd name="connsiteX13" fmla="*/ 378536 w 705682"/>
                  <a:gd name="connsiteY13" fmla="*/ 444503 h 524402"/>
                  <a:gd name="connsiteX14" fmla="*/ 427476 w 705682"/>
                  <a:gd name="connsiteY14" fmla="*/ 477988 h 524402"/>
                  <a:gd name="connsiteX15" fmla="*/ 502174 w 705682"/>
                  <a:gd name="connsiteY15" fmla="*/ 475412 h 524402"/>
                  <a:gd name="connsiteX16" fmla="*/ 643841 w 705682"/>
                  <a:gd name="connsiteY16" fmla="*/ 524352 h 524402"/>
                  <a:gd name="connsiteX17" fmla="*/ 628386 w 705682"/>
                  <a:gd name="connsiteY17" fmla="*/ 465109 h 524402"/>
                  <a:gd name="connsiteX18" fmla="*/ 672175 w 705682"/>
                  <a:gd name="connsiteY18" fmla="*/ 426473 h 524402"/>
                  <a:gd name="connsiteX19" fmla="*/ 705660 w 705682"/>
                  <a:gd name="connsiteY19" fmla="*/ 418745 h 524402"/>
                  <a:gd name="connsiteX20" fmla="*/ 677326 w 705682"/>
                  <a:gd name="connsiteY20" fmla="*/ 382684 h 524402"/>
                  <a:gd name="connsiteX21" fmla="*/ 677326 w 705682"/>
                  <a:gd name="connsiteY21" fmla="*/ 310563 h 524402"/>
                  <a:gd name="connsiteX22" fmla="*/ 625811 w 705682"/>
                  <a:gd name="connsiteY22" fmla="*/ 344048 h 524402"/>
                  <a:gd name="connsiteX23" fmla="*/ 594901 w 705682"/>
                  <a:gd name="connsiteY23" fmla="*/ 416169 h 524402"/>
                  <a:gd name="connsiteX24" fmla="*/ 569144 w 705682"/>
                  <a:gd name="connsiteY24" fmla="*/ 346624 h 524402"/>
                  <a:gd name="connsiteX25" fmla="*/ 486719 w 705682"/>
                  <a:gd name="connsiteY25" fmla="*/ 320866 h 524402"/>
                  <a:gd name="connsiteX26" fmla="*/ 538234 w 705682"/>
                  <a:gd name="connsiteY26" fmla="*/ 277078 h 524402"/>
                  <a:gd name="connsiteX27" fmla="*/ 643841 w 705682"/>
                  <a:gd name="connsiteY27" fmla="*/ 212683 h 524402"/>
                  <a:gd name="connsiteX28" fmla="*/ 677326 w 705682"/>
                  <a:gd name="connsiteY28" fmla="*/ 68440 h 524402"/>
                  <a:gd name="connsiteX29" fmla="*/ 594901 w 705682"/>
                  <a:gd name="connsiteY29" fmla="*/ 22076 h 524402"/>
                  <a:gd name="connsiteX30" fmla="*/ 497022 w 705682"/>
                  <a:gd name="connsiteY30" fmla="*/ 76167 h 524402"/>
                  <a:gd name="connsiteX31" fmla="*/ 458385 w 705682"/>
                  <a:gd name="connsiteY31" fmla="*/ 58137 h 524402"/>
                  <a:gd name="connsiteX32" fmla="*/ 419749 w 705682"/>
                  <a:gd name="connsiteY32" fmla="*/ 63288 h 524402"/>
                  <a:gd name="connsiteX33" fmla="*/ 363082 w 705682"/>
                  <a:gd name="connsiteY33" fmla="*/ 89046 h 524402"/>
                  <a:gd name="connsiteX34" fmla="*/ 381112 w 705682"/>
                  <a:gd name="connsiteY34" fmla="*/ 14349 h 524402"/>
                  <a:gd name="connsiteX35" fmla="*/ 327021 w 705682"/>
                  <a:gd name="connsiteY35" fmla="*/ 1470 h 524402"/>
                  <a:gd name="connsiteX36" fmla="*/ 254899 w 705682"/>
                  <a:gd name="connsiteY36" fmla="*/ 4046 h 524402"/>
                  <a:gd name="connsiteX37" fmla="*/ 247172 w 705682"/>
                  <a:gd name="connsiteY37" fmla="*/ 34955 h 524402"/>
                  <a:gd name="connsiteX38" fmla="*/ 190505 w 705682"/>
                  <a:gd name="connsiteY38" fmla="*/ 34955 h 524402"/>
                  <a:gd name="connsiteX39" fmla="*/ 190505 w 705682"/>
                  <a:gd name="connsiteY39" fmla="*/ 65864 h 524402"/>
                  <a:gd name="connsiteX40" fmla="*/ 90050 w 705682"/>
                  <a:gd name="connsiteY40" fmla="*/ 63288 h 5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05682" h="524402">
                    <a:moveTo>
                      <a:pt x="90050" y="63288"/>
                    </a:moveTo>
                    <a:cubicBezTo>
                      <a:pt x="67297" y="75308"/>
                      <a:pt x="64721" y="126824"/>
                      <a:pt x="53989" y="137986"/>
                    </a:cubicBezTo>
                    <a:cubicBezTo>
                      <a:pt x="43257" y="149148"/>
                      <a:pt x="26943" y="123389"/>
                      <a:pt x="25655" y="130258"/>
                    </a:cubicBezTo>
                    <a:cubicBezTo>
                      <a:pt x="24367" y="137127"/>
                      <a:pt x="39392" y="167607"/>
                      <a:pt x="46261" y="179198"/>
                    </a:cubicBezTo>
                    <a:cubicBezTo>
                      <a:pt x="53130" y="190789"/>
                      <a:pt x="69014" y="186496"/>
                      <a:pt x="66868" y="199804"/>
                    </a:cubicBezTo>
                    <a:cubicBezTo>
                      <a:pt x="64722" y="213112"/>
                      <a:pt x="43257" y="243163"/>
                      <a:pt x="33383" y="259047"/>
                    </a:cubicBezTo>
                    <a:cubicBezTo>
                      <a:pt x="23509" y="274931"/>
                      <a:pt x="12777" y="274502"/>
                      <a:pt x="7625" y="295108"/>
                    </a:cubicBezTo>
                    <a:cubicBezTo>
                      <a:pt x="2473" y="315714"/>
                      <a:pt x="2473" y="364654"/>
                      <a:pt x="2473" y="382684"/>
                    </a:cubicBezTo>
                    <a:cubicBezTo>
                      <a:pt x="2473" y="400714"/>
                      <a:pt x="-5683" y="401574"/>
                      <a:pt x="7625" y="403291"/>
                    </a:cubicBezTo>
                    <a:cubicBezTo>
                      <a:pt x="20933" y="405008"/>
                      <a:pt x="51842" y="394276"/>
                      <a:pt x="82322" y="392988"/>
                    </a:cubicBezTo>
                    <a:cubicBezTo>
                      <a:pt x="112802" y="391700"/>
                      <a:pt x="159166" y="395992"/>
                      <a:pt x="190505" y="395563"/>
                    </a:cubicBezTo>
                    <a:cubicBezTo>
                      <a:pt x="221844" y="395134"/>
                      <a:pt x="270354" y="390412"/>
                      <a:pt x="270354" y="390412"/>
                    </a:cubicBezTo>
                    <a:cubicBezTo>
                      <a:pt x="290960" y="389124"/>
                      <a:pt x="296112" y="378821"/>
                      <a:pt x="314142" y="387836"/>
                    </a:cubicBezTo>
                    <a:cubicBezTo>
                      <a:pt x="332172" y="396851"/>
                      <a:pt x="359647" y="429478"/>
                      <a:pt x="378536" y="444503"/>
                    </a:cubicBezTo>
                    <a:cubicBezTo>
                      <a:pt x="397425" y="459528"/>
                      <a:pt x="406870" y="472837"/>
                      <a:pt x="427476" y="477988"/>
                    </a:cubicBezTo>
                    <a:cubicBezTo>
                      <a:pt x="448082" y="483139"/>
                      <a:pt x="466113" y="467685"/>
                      <a:pt x="502174" y="475412"/>
                    </a:cubicBezTo>
                    <a:cubicBezTo>
                      <a:pt x="538235" y="483139"/>
                      <a:pt x="622806" y="526069"/>
                      <a:pt x="643841" y="524352"/>
                    </a:cubicBezTo>
                    <a:cubicBezTo>
                      <a:pt x="664876" y="522635"/>
                      <a:pt x="623664" y="481422"/>
                      <a:pt x="628386" y="465109"/>
                    </a:cubicBezTo>
                    <a:cubicBezTo>
                      <a:pt x="633108" y="448796"/>
                      <a:pt x="659296" y="434200"/>
                      <a:pt x="672175" y="426473"/>
                    </a:cubicBezTo>
                    <a:cubicBezTo>
                      <a:pt x="685054" y="418746"/>
                      <a:pt x="704802" y="426043"/>
                      <a:pt x="705660" y="418745"/>
                    </a:cubicBezTo>
                    <a:cubicBezTo>
                      <a:pt x="706518" y="411447"/>
                      <a:pt x="682048" y="400714"/>
                      <a:pt x="677326" y="382684"/>
                    </a:cubicBezTo>
                    <a:cubicBezTo>
                      <a:pt x="672604" y="364654"/>
                      <a:pt x="685912" y="317002"/>
                      <a:pt x="677326" y="310563"/>
                    </a:cubicBezTo>
                    <a:cubicBezTo>
                      <a:pt x="668740" y="304124"/>
                      <a:pt x="639549" y="326447"/>
                      <a:pt x="625811" y="344048"/>
                    </a:cubicBezTo>
                    <a:cubicBezTo>
                      <a:pt x="612074" y="361649"/>
                      <a:pt x="604345" y="415740"/>
                      <a:pt x="594901" y="416169"/>
                    </a:cubicBezTo>
                    <a:cubicBezTo>
                      <a:pt x="585457" y="416598"/>
                      <a:pt x="587174" y="362508"/>
                      <a:pt x="569144" y="346624"/>
                    </a:cubicBezTo>
                    <a:cubicBezTo>
                      <a:pt x="551114" y="330740"/>
                      <a:pt x="491871" y="332457"/>
                      <a:pt x="486719" y="320866"/>
                    </a:cubicBezTo>
                    <a:cubicBezTo>
                      <a:pt x="481567" y="309275"/>
                      <a:pt x="512047" y="295108"/>
                      <a:pt x="538234" y="277078"/>
                    </a:cubicBezTo>
                    <a:cubicBezTo>
                      <a:pt x="564421" y="259048"/>
                      <a:pt x="620659" y="247456"/>
                      <a:pt x="643841" y="212683"/>
                    </a:cubicBezTo>
                    <a:cubicBezTo>
                      <a:pt x="667023" y="177910"/>
                      <a:pt x="685483" y="100208"/>
                      <a:pt x="677326" y="68440"/>
                    </a:cubicBezTo>
                    <a:cubicBezTo>
                      <a:pt x="669169" y="36672"/>
                      <a:pt x="624952" y="20788"/>
                      <a:pt x="594901" y="22076"/>
                    </a:cubicBezTo>
                    <a:cubicBezTo>
                      <a:pt x="564850" y="23364"/>
                      <a:pt x="519775" y="70157"/>
                      <a:pt x="497022" y="76167"/>
                    </a:cubicBezTo>
                    <a:cubicBezTo>
                      <a:pt x="474269" y="82177"/>
                      <a:pt x="471264" y="60283"/>
                      <a:pt x="458385" y="58137"/>
                    </a:cubicBezTo>
                    <a:cubicBezTo>
                      <a:pt x="445506" y="55991"/>
                      <a:pt x="435633" y="58136"/>
                      <a:pt x="419749" y="63288"/>
                    </a:cubicBezTo>
                    <a:cubicBezTo>
                      <a:pt x="403865" y="68440"/>
                      <a:pt x="369522" y="97203"/>
                      <a:pt x="363082" y="89046"/>
                    </a:cubicBezTo>
                    <a:cubicBezTo>
                      <a:pt x="356642" y="80889"/>
                      <a:pt x="387122" y="28945"/>
                      <a:pt x="381112" y="14349"/>
                    </a:cubicBezTo>
                    <a:cubicBezTo>
                      <a:pt x="375102" y="-247"/>
                      <a:pt x="348056" y="3187"/>
                      <a:pt x="327021" y="1470"/>
                    </a:cubicBezTo>
                    <a:cubicBezTo>
                      <a:pt x="305986" y="-247"/>
                      <a:pt x="268207" y="-1535"/>
                      <a:pt x="254899" y="4046"/>
                    </a:cubicBezTo>
                    <a:cubicBezTo>
                      <a:pt x="241591" y="9627"/>
                      <a:pt x="257904" y="29803"/>
                      <a:pt x="247172" y="34955"/>
                    </a:cubicBezTo>
                    <a:cubicBezTo>
                      <a:pt x="236440" y="40107"/>
                      <a:pt x="199949" y="29804"/>
                      <a:pt x="190505" y="34955"/>
                    </a:cubicBezTo>
                    <a:cubicBezTo>
                      <a:pt x="181061" y="40106"/>
                      <a:pt x="207247" y="62000"/>
                      <a:pt x="190505" y="65864"/>
                    </a:cubicBezTo>
                    <a:cubicBezTo>
                      <a:pt x="173763" y="69728"/>
                      <a:pt x="112803" y="51268"/>
                      <a:pt x="90050" y="63288"/>
                    </a:cubicBezTo>
                    <a:close/>
                  </a:path>
                </a:pathLst>
              </a:custGeom>
              <a:solidFill>
                <a:srgbClr val="C0000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6" name="Freeform: Shape 165">
                <a:extLst>
                  <a:ext uri="{FF2B5EF4-FFF2-40B4-BE49-F238E27FC236}">
                    <a16:creationId xmlns:a16="http://schemas.microsoft.com/office/drawing/2014/main" id="{A5D6ABA0-77BF-4306-6DC0-229E5BDC6A74}"/>
                  </a:ext>
                </a:extLst>
              </p:cNvPr>
              <p:cNvSpPr/>
              <p:nvPr/>
            </p:nvSpPr>
            <p:spPr>
              <a:xfrm>
                <a:off x="4204467" y="3124624"/>
                <a:ext cx="284536" cy="61107"/>
              </a:xfrm>
              <a:custGeom>
                <a:avLst/>
                <a:gdLst>
                  <a:gd name="connsiteX0" fmla="*/ 567073 w 670507"/>
                  <a:gd name="connsiteY0" fmla="*/ 10017 h 108224"/>
                  <a:gd name="connsiteX1" fmla="*/ 670104 w 670507"/>
                  <a:gd name="connsiteY1" fmla="*/ 105320 h 108224"/>
                  <a:gd name="connsiteX2" fmla="*/ 528437 w 670507"/>
                  <a:gd name="connsiteY2" fmla="*/ 82138 h 108224"/>
                  <a:gd name="connsiteX3" fmla="*/ 384193 w 670507"/>
                  <a:gd name="connsiteY3" fmla="*/ 66684 h 108224"/>
                  <a:gd name="connsiteX4" fmla="*/ 206465 w 670507"/>
                  <a:gd name="connsiteY4" fmla="*/ 76987 h 108224"/>
                  <a:gd name="connsiteX5" fmla="*/ 13282 w 670507"/>
                  <a:gd name="connsiteY5" fmla="*/ 89866 h 108224"/>
                  <a:gd name="connsiteX6" fmla="*/ 23585 w 670507"/>
                  <a:gd name="connsiteY6" fmla="*/ 61532 h 108224"/>
                  <a:gd name="connsiteX7" fmla="*/ 77676 w 670507"/>
                  <a:gd name="connsiteY7" fmla="*/ 40926 h 108224"/>
                  <a:gd name="connsiteX8" fmla="*/ 134343 w 670507"/>
                  <a:gd name="connsiteY8" fmla="*/ 48653 h 108224"/>
                  <a:gd name="connsiteX9" fmla="*/ 121464 w 670507"/>
                  <a:gd name="connsiteY9" fmla="*/ 15168 h 108224"/>
                  <a:gd name="connsiteX10" fmla="*/ 160101 w 670507"/>
                  <a:gd name="connsiteY10" fmla="*/ 17744 h 108224"/>
                  <a:gd name="connsiteX11" fmla="*/ 234798 w 670507"/>
                  <a:gd name="connsiteY11" fmla="*/ 20320 h 108224"/>
                  <a:gd name="connsiteX12" fmla="*/ 317223 w 670507"/>
                  <a:gd name="connsiteY12" fmla="*/ 7441 h 108224"/>
                  <a:gd name="connsiteX13" fmla="*/ 368739 w 670507"/>
                  <a:gd name="connsiteY13" fmla="*/ 2289 h 108224"/>
                  <a:gd name="connsiteX14" fmla="*/ 446012 w 670507"/>
                  <a:gd name="connsiteY14" fmla="*/ 2289 h 108224"/>
                  <a:gd name="connsiteX15" fmla="*/ 567073 w 670507"/>
                  <a:gd name="connsiteY15" fmla="*/ 10017 h 108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507" h="108224">
                    <a:moveTo>
                      <a:pt x="567073" y="10017"/>
                    </a:moveTo>
                    <a:cubicBezTo>
                      <a:pt x="604422" y="27189"/>
                      <a:pt x="676543" y="93300"/>
                      <a:pt x="670104" y="105320"/>
                    </a:cubicBezTo>
                    <a:cubicBezTo>
                      <a:pt x="663665" y="117340"/>
                      <a:pt x="576089" y="88577"/>
                      <a:pt x="528437" y="82138"/>
                    </a:cubicBezTo>
                    <a:cubicBezTo>
                      <a:pt x="480785" y="75699"/>
                      <a:pt x="437855" y="67542"/>
                      <a:pt x="384193" y="66684"/>
                    </a:cubicBezTo>
                    <a:cubicBezTo>
                      <a:pt x="330531" y="65826"/>
                      <a:pt x="206465" y="76987"/>
                      <a:pt x="206465" y="76987"/>
                    </a:cubicBezTo>
                    <a:cubicBezTo>
                      <a:pt x="144647" y="80851"/>
                      <a:pt x="43762" y="92442"/>
                      <a:pt x="13282" y="89866"/>
                    </a:cubicBezTo>
                    <a:cubicBezTo>
                      <a:pt x="-17198" y="87290"/>
                      <a:pt x="12853" y="69689"/>
                      <a:pt x="23585" y="61532"/>
                    </a:cubicBezTo>
                    <a:cubicBezTo>
                      <a:pt x="34317" y="53375"/>
                      <a:pt x="59216" y="43073"/>
                      <a:pt x="77676" y="40926"/>
                    </a:cubicBezTo>
                    <a:cubicBezTo>
                      <a:pt x="96136" y="38779"/>
                      <a:pt x="127045" y="52946"/>
                      <a:pt x="134343" y="48653"/>
                    </a:cubicBezTo>
                    <a:cubicBezTo>
                      <a:pt x="141641" y="44360"/>
                      <a:pt x="117171" y="20320"/>
                      <a:pt x="121464" y="15168"/>
                    </a:cubicBezTo>
                    <a:cubicBezTo>
                      <a:pt x="125757" y="10016"/>
                      <a:pt x="141212" y="16885"/>
                      <a:pt x="160101" y="17744"/>
                    </a:cubicBezTo>
                    <a:cubicBezTo>
                      <a:pt x="178990" y="18603"/>
                      <a:pt x="208611" y="22037"/>
                      <a:pt x="234798" y="20320"/>
                    </a:cubicBezTo>
                    <a:cubicBezTo>
                      <a:pt x="260985" y="18603"/>
                      <a:pt x="294899" y="10446"/>
                      <a:pt x="317223" y="7441"/>
                    </a:cubicBezTo>
                    <a:cubicBezTo>
                      <a:pt x="339547" y="4436"/>
                      <a:pt x="347274" y="3148"/>
                      <a:pt x="368739" y="2289"/>
                    </a:cubicBezTo>
                    <a:cubicBezTo>
                      <a:pt x="390204" y="1430"/>
                      <a:pt x="416391" y="1430"/>
                      <a:pt x="446012" y="2289"/>
                    </a:cubicBezTo>
                    <a:cubicBezTo>
                      <a:pt x="475633" y="3148"/>
                      <a:pt x="529724" y="-7155"/>
                      <a:pt x="567073" y="10017"/>
                    </a:cubicBezTo>
                    <a:close/>
                  </a:path>
                </a:pathLst>
              </a:custGeom>
              <a:solidFill>
                <a:srgbClr val="00B05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7" name="Freeform: Shape 166">
                <a:extLst>
                  <a:ext uri="{FF2B5EF4-FFF2-40B4-BE49-F238E27FC236}">
                    <a16:creationId xmlns:a16="http://schemas.microsoft.com/office/drawing/2014/main" id="{65C32ADA-26CD-80ED-8122-F345F8EC4743}"/>
                  </a:ext>
                </a:extLst>
              </p:cNvPr>
              <p:cNvSpPr/>
              <p:nvPr/>
            </p:nvSpPr>
            <p:spPr>
              <a:xfrm>
                <a:off x="4517661" y="2681088"/>
                <a:ext cx="534438" cy="556830"/>
              </a:xfrm>
              <a:custGeom>
                <a:avLst/>
                <a:gdLst>
                  <a:gd name="connsiteX0" fmla="*/ 639993 w 1259401"/>
                  <a:gd name="connsiteY0" fmla="*/ 286 h 986179"/>
                  <a:gd name="connsiteX1" fmla="*/ 680475 w 1259401"/>
                  <a:gd name="connsiteY1" fmla="*/ 40767 h 986179"/>
                  <a:gd name="connsiteX2" fmla="*/ 787631 w 1259401"/>
                  <a:gd name="connsiteY2" fmla="*/ 36004 h 986179"/>
                  <a:gd name="connsiteX3" fmla="*/ 930506 w 1259401"/>
                  <a:gd name="connsiteY3" fmla="*/ 40767 h 986179"/>
                  <a:gd name="connsiteX4" fmla="*/ 985275 w 1259401"/>
                  <a:gd name="connsiteY4" fmla="*/ 24098 h 986179"/>
                  <a:gd name="connsiteX5" fmla="*/ 1073381 w 1259401"/>
                  <a:gd name="connsiteY5" fmla="*/ 45529 h 986179"/>
                  <a:gd name="connsiteX6" fmla="*/ 1135293 w 1259401"/>
                  <a:gd name="connsiteY6" fmla="*/ 93154 h 986179"/>
                  <a:gd name="connsiteX7" fmla="*/ 1197206 w 1259401"/>
                  <a:gd name="connsiteY7" fmla="*/ 147923 h 986179"/>
                  <a:gd name="connsiteX8" fmla="*/ 1140056 w 1259401"/>
                  <a:gd name="connsiteY8" fmla="*/ 195548 h 986179"/>
                  <a:gd name="connsiteX9" fmla="*/ 1190062 w 1259401"/>
                  <a:gd name="connsiteY9" fmla="*/ 224123 h 986179"/>
                  <a:gd name="connsiteX10" fmla="*/ 1259118 w 1259401"/>
                  <a:gd name="connsiteY10" fmla="*/ 245554 h 986179"/>
                  <a:gd name="connsiteX11" fmla="*/ 1211493 w 1259401"/>
                  <a:gd name="connsiteY11" fmla="*/ 319373 h 986179"/>
                  <a:gd name="connsiteX12" fmla="*/ 1137675 w 1259401"/>
                  <a:gd name="connsiteY12" fmla="*/ 374142 h 986179"/>
                  <a:gd name="connsiteX13" fmla="*/ 1025756 w 1259401"/>
                  <a:gd name="connsiteY13" fmla="*/ 457486 h 986179"/>
                  <a:gd name="connsiteX14" fmla="*/ 1061475 w 1259401"/>
                  <a:gd name="connsiteY14" fmla="*/ 509873 h 986179"/>
                  <a:gd name="connsiteX15" fmla="*/ 1113862 w 1259401"/>
                  <a:gd name="connsiteY15" fmla="*/ 569404 h 986179"/>
                  <a:gd name="connsiteX16" fmla="*/ 1080525 w 1259401"/>
                  <a:gd name="connsiteY16" fmla="*/ 600361 h 986179"/>
                  <a:gd name="connsiteX17" fmla="*/ 1051950 w 1259401"/>
                  <a:gd name="connsiteY17" fmla="*/ 612267 h 986179"/>
                  <a:gd name="connsiteX18" fmla="*/ 985275 w 1259401"/>
                  <a:gd name="connsiteY18" fmla="*/ 617029 h 986179"/>
                  <a:gd name="connsiteX19" fmla="*/ 949556 w 1259401"/>
                  <a:gd name="connsiteY19" fmla="*/ 576548 h 986179"/>
                  <a:gd name="connsiteX20" fmla="*/ 840018 w 1259401"/>
                  <a:gd name="connsiteY20" fmla="*/ 578929 h 986179"/>
                  <a:gd name="connsiteX21" fmla="*/ 713812 w 1259401"/>
                  <a:gd name="connsiteY21" fmla="*/ 583692 h 986179"/>
                  <a:gd name="connsiteX22" fmla="*/ 632850 w 1259401"/>
                  <a:gd name="connsiteY22" fmla="*/ 640842 h 986179"/>
                  <a:gd name="connsiteX23" fmla="*/ 578081 w 1259401"/>
                  <a:gd name="connsiteY23" fmla="*/ 652748 h 986179"/>
                  <a:gd name="connsiteX24" fmla="*/ 506643 w 1259401"/>
                  <a:gd name="connsiteY24" fmla="*/ 643223 h 986179"/>
                  <a:gd name="connsiteX25" fmla="*/ 449493 w 1259401"/>
                  <a:gd name="connsiteY25" fmla="*/ 662273 h 986179"/>
                  <a:gd name="connsiteX26" fmla="*/ 413775 w 1259401"/>
                  <a:gd name="connsiteY26" fmla="*/ 652748 h 986179"/>
                  <a:gd name="connsiteX27" fmla="*/ 354243 w 1259401"/>
                  <a:gd name="connsiteY27" fmla="*/ 736092 h 986179"/>
                  <a:gd name="connsiteX28" fmla="*/ 294712 w 1259401"/>
                  <a:gd name="connsiteY28" fmla="*/ 850392 h 986179"/>
                  <a:gd name="connsiteX29" fmla="*/ 230418 w 1259401"/>
                  <a:gd name="connsiteY29" fmla="*/ 983742 h 986179"/>
                  <a:gd name="connsiteX30" fmla="*/ 180412 w 1259401"/>
                  <a:gd name="connsiteY30" fmla="*/ 931354 h 986179"/>
                  <a:gd name="connsiteX31" fmla="*/ 154218 w 1259401"/>
                  <a:gd name="connsiteY31" fmla="*/ 864679 h 986179"/>
                  <a:gd name="connsiteX32" fmla="*/ 199462 w 1259401"/>
                  <a:gd name="connsiteY32" fmla="*/ 836104 h 986179"/>
                  <a:gd name="connsiteX33" fmla="*/ 228037 w 1259401"/>
                  <a:gd name="connsiteY33" fmla="*/ 824198 h 986179"/>
                  <a:gd name="connsiteX34" fmla="*/ 206606 w 1259401"/>
                  <a:gd name="connsiteY34" fmla="*/ 781336 h 986179"/>
                  <a:gd name="connsiteX35" fmla="*/ 206606 w 1259401"/>
                  <a:gd name="connsiteY35" fmla="*/ 712279 h 986179"/>
                  <a:gd name="connsiteX36" fmla="*/ 192318 w 1259401"/>
                  <a:gd name="connsiteY36" fmla="*/ 707517 h 986179"/>
                  <a:gd name="connsiteX37" fmla="*/ 147075 w 1259401"/>
                  <a:gd name="connsiteY37" fmla="*/ 752761 h 986179"/>
                  <a:gd name="connsiteX38" fmla="*/ 120881 w 1259401"/>
                  <a:gd name="connsiteY38" fmla="*/ 821817 h 986179"/>
                  <a:gd name="connsiteX39" fmla="*/ 106593 w 1259401"/>
                  <a:gd name="connsiteY39" fmla="*/ 776573 h 986179"/>
                  <a:gd name="connsiteX40" fmla="*/ 85162 w 1259401"/>
                  <a:gd name="connsiteY40" fmla="*/ 731329 h 986179"/>
                  <a:gd name="connsiteX41" fmla="*/ 11343 w 1259401"/>
                  <a:gd name="connsiteY41" fmla="*/ 728948 h 986179"/>
                  <a:gd name="connsiteX42" fmla="*/ 6581 w 1259401"/>
                  <a:gd name="connsiteY42" fmla="*/ 707517 h 986179"/>
                  <a:gd name="connsiteX43" fmla="*/ 73256 w 1259401"/>
                  <a:gd name="connsiteY43" fmla="*/ 674179 h 986179"/>
                  <a:gd name="connsiteX44" fmla="*/ 147075 w 1259401"/>
                  <a:gd name="connsiteY44" fmla="*/ 638461 h 986179"/>
                  <a:gd name="connsiteX45" fmla="*/ 185175 w 1259401"/>
                  <a:gd name="connsiteY45" fmla="*/ 574167 h 986179"/>
                  <a:gd name="connsiteX46" fmla="*/ 213750 w 1259401"/>
                  <a:gd name="connsiteY46" fmla="*/ 493204 h 986179"/>
                  <a:gd name="connsiteX47" fmla="*/ 204225 w 1259401"/>
                  <a:gd name="connsiteY47" fmla="*/ 421767 h 986179"/>
                  <a:gd name="connsiteX48" fmla="*/ 211368 w 1259401"/>
                  <a:gd name="connsiteY48" fmla="*/ 359854 h 986179"/>
                  <a:gd name="connsiteX49" fmla="*/ 223275 w 1259401"/>
                  <a:gd name="connsiteY49" fmla="*/ 331279 h 986179"/>
                  <a:gd name="connsiteX50" fmla="*/ 263756 w 1259401"/>
                  <a:gd name="connsiteY50" fmla="*/ 307467 h 986179"/>
                  <a:gd name="connsiteX51" fmla="*/ 359006 w 1259401"/>
                  <a:gd name="connsiteY51" fmla="*/ 293179 h 986179"/>
                  <a:gd name="connsiteX52" fmla="*/ 420918 w 1259401"/>
                  <a:gd name="connsiteY52" fmla="*/ 271748 h 986179"/>
                  <a:gd name="connsiteX53" fmla="*/ 437587 w 1259401"/>
                  <a:gd name="connsiteY53" fmla="*/ 214598 h 986179"/>
                  <a:gd name="connsiteX54" fmla="*/ 387581 w 1259401"/>
                  <a:gd name="connsiteY54" fmla="*/ 157448 h 986179"/>
                  <a:gd name="connsiteX55" fmla="*/ 366150 w 1259401"/>
                  <a:gd name="connsiteY55" fmla="*/ 116967 h 986179"/>
                  <a:gd name="connsiteX56" fmla="*/ 404250 w 1259401"/>
                  <a:gd name="connsiteY56" fmla="*/ 59817 h 986179"/>
                  <a:gd name="connsiteX57" fmla="*/ 432825 w 1259401"/>
                  <a:gd name="connsiteY57" fmla="*/ 86011 h 986179"/>
                  <a:gd name="connsiteX58" fmla="*/ 463781 w 1259401"/>
                  <a:gd name="connsiteY58" fmla="*/ 116967 h 986179"/>
                  <a:gd name="connsiteX59" fmla="*/ 473306 w 1259401"/>
                  <a:gd name="connsiteY59" fmla="*/ 69342 h 986179"/>
                  <a:gd name="connsiteX60" fmla="*/ 511406 w 1259401"/>
                  <a:gd name="connsiteY60" fmla="*/ 81248 h 986179"/>
                  <a:gd name="connsiteX61" fmla="*/ 549506 w 1259401"/>
                  <a:gd name="connsiteY61" fmla="*/ 64579 h 986179"/>
                  <a:gd name="connsiteX62" fmla="*/ 639993 w 1259401"/>
                  <a:gd name="connsiteY62" fmla="*/ 286 h 986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59401" h="986179">
                    <a:moveTo>
                      <a:pt x="639993" y="286"/>
                    </a:moveTo>
                    <a:cubicBezTo>
                      <a:pt x="661821" y="-3683"/>
                      <a:pt x="655869" y="34814"/>
                      <a:pt x="680475" y="40767"/>
                    </a:cubicBezTo>
                    <a:cubicBezTo>
                      <a:pt x="705081" y="46720"/>
                      <a:pt x="745959" y="36004"/>
                      <a:pt x="787631" y="36004"/>
                    </a:cubicBezTo>
                    <a:cubicBezTo>
                      <a:pt x="829303" y="36004"/>
                      <a:pt x="897565" y="42751"/>
                      <a:pt x="930506" y="40767"/>
                    </a:cubicBezTo>
                    <a:cubicBezTo>
                      <a:pt x="963447" y="38783"/>
                      <a:pt x="961463" y="23304"/>
                      <a:pt x="985275" y="24098"/>
                    </a:cubicBezTo>
                    <a:cubicBezTo>
                      <a:pt x="1009087" y="24892"/>
                      <a:pt x="1048378" y="34020"/>
                      <a:pt x="1073381" y="45529"/>
                    </a:cubicBezTo>
                    <a:cubicBezTo>
                      <a:pt x="1098384" y="57038"/>
                      <a:pt x="1114656" y="76088"/>
                      <a:pt x="1135293" y="93154"/>
                    </a:cubicBezTo>
                    <a:cubicBezTo>
                      <a:pt x="1155931" y="110220"/>
                      <a:pt x="1196412" y="130857"/>
                      <a:pt x="1197206" y="147923"/>
                    </a:cubicBezTo>
                    <a:cubicBezTo>
                      <a:pt x="1198000" y="164989"/>
                      <a:pt x="1141247" y="182848"/>
                      <a:pt x="1140056" y="195548"/>
                    </a:cubicBezTo>
                    <a:cubicBezTo>
                      <a:pt x="1138865" y="208248"/>
                      <a:pt x="1170218" y="215789"/>
                      <a:pt x="1190062" y="224123"/>
                    </a:cubicBezTo>
                    <a:cubicBezTo>
                      <a:pt x="1209906" y="232457"/>
                      <a:pt x="1255546" y="229679"/>
                      <a:pt x="1259118" y="245554"/>
                    </a:cubicBezTo>
                    <a:cubicBezTo>
                      <a:pt x="1262690" y="261429"/>
                      <a:pt x="1231733" y="297942"/>
                      <a:pt x="1211493" y="319373"/>
                    </a:cubicBezTo>
                    <a:cubicBezTo>
                      <a:pt x="1191253" y="340804"/>
                      <a:pt x="1137675" y="374142"/>
                      <a:pt x="1137675" y="374142"/>
                    </a:cubicBezTo>
                    <a:cubicBezTo>
                      <a:pt x="1106719" y="397161"/>
                      <a:pt x="1038456" y="434864"/>
                      <a:pt x="1025756" y="457486"/>
                    </a:cubicBezTo>
                    <a:cubicBezTo>
                      <a:pt x="1013056" y="480108"/>
                      <a:pt x="1046791" y="491220"/>
                      <a:pt x="1061475" y="509873"/>
                    </a:cubicBezTo>
                    <a:cubicBezTo>
                      <a:pt x="1076159" y="528526"/>
                      <a:pt x="1110687" y="554323"/>
                      <a:pt x="1113862" y="569404"/>
                    </a:cubicBezTo>
                    <a:cubicBezTo>
                      <a:pt x="1117037" y="584485"/>
                      <a:pt x="1090844" y="593217"/>
                      <a:pt x="1080525" y="600361"/>
                    </a:cubicBezTo>
                    <a:cubicBezTo>
                      <a:pt x="1070206" y="607505"/>
                      <a:pt x="1067825" y="609489"/>
                      <a:pt x="1051950" y="612267"/>
                    </a:cubicBezTo>
                    <a:cubicBezTo>
                      <a:pt x="1036075" y="615045"/>
                      <a:pt x="1002341" y="622982"/>
                      <a:pt x="985275" y="617029"/>
                    </a:cubicBezTo>
                    <a:cubicBezTo>
                      <a:pt x="968209" y="611076"/>
                      <a:pt x="973766" y="582898"/>
                      <a:pt x="949556" y="576548"/>
                    </a:cubicBezTo>
                    <a:cubicBezTo>
                      <a:pt x="925347" y="570198"/>
                      <a:pt x="840018" y="578929"/>
                      <a:pt x="840018" y="578929"/>
                    </a:cubicBezTo>
                    <a:cubicBezTo>
                      <a:pt x="800727" y="580120"/>
                      <a:pt x="748340" y="573373"/>
                      <a:pt x="713812" y="583692"/>
                    </a:cubicBezTo>
                    <a:cubicBezTo>
                      <a:pt x="679284" y="594011"/>
                      <a:pt x="655472" y="629333"/>
                      <a:pt x="632850" y="640842"/>
                    </a:cubicBezTo>
                    <a:cubicBezTo>
                      <a:pt x="610228" y="652351"/>
                      <a:pt x="599115" y="652351"/>
                      <a:pt x="578081" y="652748"/>
                    </a:cubicBezTo>
                    <a:cubicBezTo>
                      <a:pt x="557047" y="653145"/>
                      <a:pt x="528074" y="641635"/>
                      <a:pt x="506643" y="643223"/>
                    </a:cubicBezTo>
                    <a:cubicBezTo>
                      <a:pt x="485212" y="644811"/>
                      <a:pt x="464971" y="660686"/>
                      <a:pt x="449493" y="662273"/>
                    </a:cubicBezTo>
                    <a:cubicBezTo>
                      <a:pt x="434015" y="663861"/>
                      <a:pt x="429650" y="640445"/>
                      <a:pt x="413775" y="652748"/>
                    </a:cubicBezTo>
                    <a:cubicBezTo>
                      <a:pt x="397900" y="665051"/>
                      <a:pt x="374087" y="703151"/>
                      <a:pt x="354243" y="736092"/>
                    </a:cubicBezTo>
                    <a:cubicBezTo>
                      <a:pt x="334399" y="769033"/>
                      <a:pt x="315349" y="809117"/>
                      <a:pt x="294712" y="850392"/>
                    </a:cubicBezTo>
                    <a:cubicBezTo>
                      <a:pt x="274074" y="891667"/>
                      <a:pt x="249468" y="970248"/>
                      <a:pt x="230418" y="983742"/>
                    </a:cubicBezTo>
                    <a:cubicBezTo>
                      <a:pt x="211368" y="997236"/>
                      <a:pt x="193112" y="951198"/>
                      <a:pt x="180412" y="931354"/>
                    </a:cubicBezTo>
                    <a:cubicBezTo>
                      <a:pt x="167712" y="911510"/>
                      <a:pt x="151043" y="880554"/>
                      <a:pt x="154218" y="864679"/>
                    </a:cubicBezTo>
                    <a:cubicBezTo>
                      <a:pt x="157393" y="848804"/>
                      <a:pt x="187159" y="842851"/>
                      <a:pt x="199462" y="836104"/>
                    </a:cubicBezTo>
                    <a:cubicBezTo>
                      <a:pt x="211765" y="829357"/>
                      <a:pt x="226846" y="833326"/>
                      <a:pt x="228037" y="824198"/>
                    </a:cubicBezTo>
                    <a:cubicBezTo>
                      <a:pt x="229228" y="815070"/>
                      <a:pt x="210178" y="799989"/>
                      <a:pt x="206606" y="781336"/>
                    </a:cubicBezTo>
                    <a:cubicBezTo>
                      <a:pt x="203034" y="762683"/>
                      <a:pt x="208987" y="724582"/>
                      <a:pt x="206606" y="712279"/>
                    </a:cubicBezTo>
                    <a:cubicBezTo>
                      <a:pt x="204225" y="699976"/>
                      <a:pt x="202240" y="700770"/>
                      <a:pt x="192318" y="707517"/>
                    </a:cubicBezTo>
                    <a:cubicBezTo>
                      <a:pt x="182396" y="714264"/>
                      <a:pt x="158981" y="733711"/>
                      <a:pt x="147075" y="752761"/>
                    </a:cubicBezTo>
                    <a:cubicBezTo>
                      <a:pt x="135169" y="771811"/>
                      <a:pt x="127628" y="817848"/>
                      <a:pt x="120881" y="821817"/>
                    </a:cubicBezTo>
                    <a:cubicBezTo>
                      <a:pt x="114134" y="825786"/>
                      <a:pt x="112546" y="791654"/>
                      <a:pt x="106593" y="776573"/>
                    </a:cubicBezTo>
                    <a:cubicBezTo>
                      <a:pt x="100640" y="761492"/>
                      <a:pt x="101037" y="739266"/>
                      <a:pt x="85162" y="731329"/>
                    </a:cubicBezTo>
                    <a:cubicBezTo>
                      <a:pt x="69287" y="723392"/>
                      <a:pt x="24440" y="732917"/>
                      <a:pt x="11343" y="728948"/>
                    </a:cubicBezTo>
                    <a:cubicBezTo>
                      <a:pt x="-1754" y="724979"/>
                      <a:pt x="-3738" y="716645"/>
                      <a:pt x="6581" y="707517"/>
                    </a:cubicBezTo>
                    <a:cubicBezTo>
                      <a:pt x="16900" y="698389"/>
                      <a:pt x="73256" y="674179"/>
                      <a:pt x="73256" y="674179"/>
                    </a:cubicBezTo>
                    <a:cubicBezTo>
                      <a:pt x="96672" y="662670"/>
                      <a:pt x="128422" y="655130"/>
                      <a:pt x="147075" y="638461"/>
                    </a:cubicBezTo>
                    <a:cubicBezTo>
                      <a:pt x="165728" y="621792"/>
                      <a:pt x="174062" y="598377"/>
                      <a:pt x="185175" y="574167"/>
                    </a:cubicBezTo>
                    <a:cubicBezTo>
                      <a:pt x="196287" y="549958"/>
                      <a:pt x="210575" y="518604"/>
                      <a:pt x="213750" y="493204"/>
                    </a:cubicBezTo>
                    <a:cubicBezTo>
                      <a:pt x="216925" y="467804"/>
                      <a:pt x="204622" y="443992"/>
                      <a:pt x="204225" y="421767"/>
                    </a:cubicBezTo>
                    <a:cubicBezTo>
                      <a:pt x="203828" y="399542"/>
                      <a:pt x="208193" y="374935"/>
                      <a:pt x="211368" y="359854"/>
                    </a:cubicBezTo>
                    <a:cubicBezTo>
                      <a:pt x="214543" y="344773"/>
                      <a:pt x="214544" y="340010"/>
                      <a:pt x="223275" y="331279"/>
                    </a:cubicBezTo>
                    <a:cubicBezTo>
                      <a:pt x="232006" y="322548"/>
                      <a:pt x="241134" y="313817"/>
                      <a:pt x="263756" y="307467"/>
                    </a:cubicBezTo>
                    <a:cubicBezTo>
                      <a:pt x="286378" y="301117"/>
                      <a:pt x="332812" y="299132"/>
                      <a:pt x="359006" y="293179"/>
                    </a:cubicBezTo>
                    <a:cubicBezTo>
                      <a:pt x="385200" y="287226"/>
                      <a:pt x="407821" y="284845"/>
                      <a:pt x="420918" y="271748"/>
                    </a:cubicBezTo>
                    <a:cubicBezTo>
                      <a:pt x="434015" y="258651"/>
                      <a:pt x="443143" y="233648"/>
                      <a:pt x="437587" y="214598"/>
                    </a:cubicBezTo>
                    <a:cubicBezTo>
                      <a:pt x="432031" y="195548"/>
                      <a:pt x="399487" y="173720"/>
                      <a:pt x="387581" y="157448"/>
                    </a:cubicBezTo>
                    <a:cubicBezTo>
                      <a:pt x="375675" y="141176"/>
                      <a:pt x="363372" y="133239"/>
                      <a:pt x="366150" y="116967"/>
                    </a:cubicBezTo>
                    <a:cubicBezTo>
                      <a:pt x="368928" y="100695"/>
                      <a:pt x="393138" y="64976"/>
                      <a:pt x="404250" y="59817"/>
                    </a:cubicBezTo>
                    <a:cubicBezTo>
                      <a:pt x="415362" y="54658"/>
                      <a:pt x="422903" y="76486"/>
                      <a:pt x="432825" y="86011"/>
                    </a:cubicBezTo>
                    <a:cubicBezTo>
                      <a:pt x="442747" y="95536"/>
                      <a:pt x="457034" y="119745"/>
                      <a:pt x="463781" y="116967"/>
                    </a:cubicBezTo>
                    <a:cubicBezTo>
                      <a:pt x="470528" y="114189"/>
                      <a:pt x="465369" y="75295"/>
                      <a:pt x="473306" y="69342"/>
                    </a:cubicBezTo>
                    <a:cubicBezTo>
                      <a:pt x="481243" y="63389"/>
                      <a:pt x="498706" y="82042"/>
                      <a:pt x="511406" y="81248"/>
                    </a:cubicBezTo>
                    <a:cubicBezTo>
                      <a:pt x="524106" y="80454"/>
                      <a:pt x="535218" y="75692"/>
                      <a:pt x="549506" y="64579"/>
                    </a:cubicBezTo>
                    <a:cubicBezTo>
                      <a:pt x="563793" y="53467"/>
                      <a:pt x="618165" y="4255"/>
                      <a:pt x="639993" y="286"/>
                    </a:cubicBezTo>
                    <a:close/>
                  </a:path>
                </a:pathLst>
              </a:custGeom>
              <a:solidFill>
                <a:srgbClr val="ED7D31">
                  <a:lumMod val="40000"/>
                  <a:lumOff val="60000"/>
                </a:srgbClr>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BA039CC6-C5D6-D71C-5EF1-0C49BE710F48}"/>
                  </a:ext>
                </a:extLst>
              </p:cNvPr>
              <p:cNvSpPr/>
              <p:nvPr/>
            </p:nvSpPr>
            <p:spPr>
              <a:xfrm>
                <a:off x="4606832" y="3001070"/>
                <a:ext cx="509160" cy="471676"/>
              </a:xfrm>
              <a:custGeom>
                <a:avLst/>
                <a:gdLst>
                  <a:gd name="connsiteX0" fmla="*/ 908496 w 1199832"/>
                  <a:gd name="connsiteY0" fmla="*/ 14604 h 835365"/>
                  <a:gd name="connsiteX1" fmla="*/ 901352 w 1199832"/>
                  <a:gd name="connsiteY1" fmla="*/ 81279 h 835365"/>
                  <a:gd name="connsiteX2" fmla="*/ 1015652 w 1199832"/>
                  <a:gd name="connsiteY2" fmla="*/ 128904 h 835365"/>
                  <a:gd name="connsiteX3" fmla="*/ 1065658 w 1199832"/>
                  <a:gd name="connsiteY3" fmla="*/ 169385 h 835365"/>
                  <a:gd name="connsiteX4" fmla="*/ 1110902 w 1199832"/>
                  <a:gd name="connsiteY4" fmla="*/ 247966 h 835365"/>
                  <a:gd name="connsiteX5" fmla="*/ 1156146 w 1199832"/>
                  <a:gd name="connsiteY5" fmla="*/ 314641 h 835365"/>
                  <a:gd name="connsiteX6" fmla="*/ 1189483 w 1199832"/>
                  <a:gd name="connsiteY6" fmla="*/ 336072 h 835365"/>
                  <a:gd name="connsiteX7" fmla="*/ 1182339 w 1199832"/>
                  <a:gd name="connsiteY7" fmla="*/ 369410 h 835365"/>
                  <a:gd name="connsiteX8" fmla="*/ 1196627 w 1199832"/>
                  <a:gd name="connsiteY8" fmla="*/ 393222 h 835365"/>
                  <a:gd name="connsiteX9" fmla="*/ 1110902 w 1199832"/>
                  <a:gd name="connsiteY9" fmla="*/ 450372 h 835365"/>
                  <a:gd name="connsiteX10" fmla="*/ 1037083 w 1199832"/>
                  <a:gd name="connsiteY10" fmla="*/ 505141 h 835365"/>
                  <a:gd name="connsiteX11" fmla="*/ 968027 w 1199832"/>
                  <a:gd name="connsiteY11" fmla="*/ 493235 h 835365"/>
                  <a:gd name="connsiteX12" fmla="*/ 910877 w 1199832"/>
                  <a:gd name="connsiteY12" fmla="*/ 521810 h 835365"/>
                  <a:gd name="connsiteX13" fmla="*/ 829914 w 1199832"/>
                  <a:gd name="connsiteY13" fmla="*/ 571816 h 835365"/>
                  <a:gd name="connsiteX14" fmla="*/ 760858 w 1199832"/>
                  <a:gd name="connsiteY14" fmla="*/ 559910 h 835365"/>
                  <a:gd name="connsiteX15" fmla="*/ 644177 w 1199832"/>
                  <a:gd name="connsiteY15" fmla="*/ 545622 h 835365"/>
                  <a:gd name="connsiteX16" fmla="*/ 606077 w 1199832"/>
                  <a:gd name="connsiteY16" fmla="*/ 562291 h 835365"/>
                  <a:gd name="connsiteX17" fmla="*/ 760858 w 1199832"/>
                  <a:gd name="connsiteY17" fmla="*/ 598010 h 835365"/>
                  <a:gd name="connsiteX18" fmla="*/ 813246 w 1199832"/>
                  <a:gd name="connsiteY18" fmla="*/ 655160 h 835365"/>
                  <a:gd name="connsiteX19" fmla="*/ 832296 w 1199832"/>
                  <a:gd name="connsiteY19" fmla="*/ 676591 h 835365"/>
                  <a:gd name="connsiteX20" fmla="*/ 713233 w 1199832"/>
                  <a:gd name="connsiteY20" fmla="*/ 724216 h 835365"/>
                  <a:gd name="connsiteX21" fmla="*/ 551308 w 1199832"/>
                  <a:gd name="connsiteY21" fmla="*/ 800416 h 835365"/>
                  <a:gd name="connsiteX22" fmla="*/ 441771 w 1199832"/>
                  <a:gd name="connsiteY22" fmla="*/ 833754 h 835365"/>
                  <a:gd name="connsiteX23" fmla="*/ 401289 w 1199832"/>
                  <a:gd name="connsiteY23" fmla="*/ 752791 h 835365"/>
                  <a:gd name="connsiteX24" fmla="*/ 313183 w 1199832"/>
                  <a:gd name="connsiteY24" fmla="*/ 643254 h 835365"/>
                  <a:gd name="connsiteX25" fmla="*/ 167927 w 1199832"/>
                  <a:gd name="connsiteY25" fmla="*/ 512285 h 835365"/>
                  <a:gd name="connsiteX26" fmla="*/ 8383 w 1199832"/>
                  <a:gd name="connsiteY26" fmla="*/ 426560 h 835365"/>
                  <a:gd name="connsiteX27" fmla="*/ 29814 w 1199832"/>
                  <a:gd name="connsiteY27" fmla="*/ 407510 h 835365"/>
                  <a:gd name="connsiteX28" fmla="*/ 94108 w 1199832"/>
                  <a:gd name="connsiteY28" fmla="*/ 257491 h 835365"/>
                  <a:gd name="connsiteX29" fmla="*/ 208408 w 1199832"/>
                  <a:gd name="connsiteY29" fmla="*/ 81279 h 835365"/>
                  <a:gd name="connsiteX30" fmla="*/ 303658 w 1199832"/>
                  <a:gd name="connsiteY30" fmla="*/ 86041 h 835365"/>
                  <a:gd name="connsiteX31" fmla="*/ 398908 w 1199832"/>
                  <a:gd name="connsiteY31" fmla="*/ 93185 h 835365"/>
                  <a:gd name="connsiteX32" fmla="*/ 501302 w 1199832"/>
                  <a:gd name="connsiteY32" fmla="*/ 19366 h 835365"/>
                  <a:gd name="connsiteX33" fmla="*/ 537021 w 1199832"/>
                  <a:gd name="connsiteY33" fmla="*/ 316 h 835365"/>
                  <a:gd name="connsiteX34" fmla="*/ 694183 w 1199832"/>
                  <a:gd name="connsiteY34" fmla="*/ 7460 h 835365"/>
                  <a:gd name="connsiteX35" fmla="*/ 748952 w 1199832"/>
                  <a:gd name="connsiteY35" fmla="*/ 7460 h 835365"/>
                  <a:gd name="connsiteX36" fmla="*/ 791814 w 1199832"/>
                  <a:gd name="connsiteY36" fmla="*/ 62229 h 835365"/>
                  <a:gd name="connsiteX37" fmla="*/ 839439 w 1199832"/>
                  <a:gd name="connsiteY37" fmla="*/ 45560 h 835365"/>
                  <a:gd name="connsiteX38" fmla="*/ 908496 w 1199832"/>
                  <a:gd name="connsiteY38" fmla="*/ 14604 h 83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99832" h="835365">
                    <a:moveTo>
                      <a:pt x="908496" y="14604"/>
                    </a:moveTo>
                    <a:cubicBezTo>
                      <a:pt x="895994" y="38416"/>
                      <a:pt x="883493" y="62229"/>
                      <a:pt x="901352" y="81279"/>
                    </a:cubicBezTo>
                    <a:cubicBezTo>
                      <a:pt x="919211" y="100329"/>
                      <a:pt x="988268" y="114220"/>
                      <a:pt x="1015652" y="128904"/>
                    </a:cubicBezTo>
                    <a:cubicBezTo>
                      <a:pt x="1043036" y="143588"/>
                      <a:pt x="1049783" y="149541"/>
                      <a:pt x="1065658" y="169385"/>
                    </a:cubicBezTo>
                    <a:cubicBezTo>
                      <a:pt x="1081533" y="189229"/>
                      <a:pt x="1095821" y="223757"/>
                      <a:pt x="1110902" y="247966"/>
                    </a:cubicBezTo>
                    <a:cubicBezTo>
                      <a:pt x="1125983" y="272175"/>
                      <a:pt x="1143049" y="299957"/>
                      <a:pt x="1156146" y="314641"/>
                    </a:cubicBezTo>
                    <a:cubicBezTo>
                      <a:pt x="1169243" y="329325"/>
                      <a:pt x="1185118" y="326944"/>
                      <a:pt x="1189483" y="336072"/>
                    </a:cubicBezTo>
                    <a:cubicBezTo>
                      <a:pt x="1193848" y="345200"/>
                      <a:pt x="1181148" y="359885"/>
                      <a:pt x="1182339" y="369410"/>
                    </a:cubicBezTo>
                    <a:cubicBezTo>
                      <a:pt x="1183530" y="378935"/>
                      <a:pt x="1208533" y="379728"/>
                      <a:pt x="1196627" y="393222"/>
                    </a:cubicBezTo>
                    <a:cubicBezTo>
                      <a:pt x="1184721" y="406716"/>
                      <a:pt x="1137493" y="431719"/>
                      <a:pt x="1110902" y="450372"/>
                    </a:cubicBezTo>
                    <a:cubicBezTo>
                      <a:pt x="1084311" y="469025"/>
                      <a:pt x="1060895" y="497997"/>
                      <a:pt x="1037083" y="505141"/>
                    </a:cubicBezTo>
                    <a:cubicBezTo>
                      <a:pt x="1013271" y="512285"/>
                      <a:pt x="989061" y="490457"/>
                      <a:pt x="968027" y="493235"/>
                    </a:cubicBezTo>
                    <a:cubicBezTo>
                      <a:pt x="946993" y="496013"/>
                      <a:pt x="933896" y="508713"/>
                      <a:pt x="910877" y="521810"/>
                    </a:cubicBezTo>
                    <a:cubicBezTo>
                      <a:pt x="887858" y="534907"/>
                      <a:pt x="854917" y="565466"/>
                      <a:pt x="829914" y="571816"/>
                    </a:cubicBezTo>
                    <a:cubicBezTo>
                      <a:pt x="804911" y="578166"/>
                      <a:pt x="791814" y="564276"/>
                      <a:pt x="760858" y="559910"/>
                    </a:cubicBezTo>
                    <a:cubicBezTo>
                      <a:pt x="729902" y="555544"/>
                      <a:pt x="669974" y="545225"/>
                      <a:pt x="644177" y="545622"/>
                    </a:cubicBezTo>
                    <a:cubicBezTo>
                      <a:pt x="618380" y="546019"/>
                      <a:pt x="586630" y="553560"/>
                      <a:pt x="606077" y="562291"/>
                    </a:cubicBezTo>
                    <a:cubicBezTo>
                      <a:pt x="625524" y="571022"/>
                      <a:pt x="726330" y="582532"/>
                      <a:pt x="760858" y="598010"/>
                    </a:cubicBezTo>
                    <a:cubicBezTo>
                      <a:pt x="795386" y="613488"/>
                      <a:pt x="801340" y="642063"/>
                      <a:pt x="813246" y="655160"/>
                    </a:cubicBezTo>
                    <a:cubicBezTo>
                      <a:pt x="825152" y="668257"/>
                      <a:pt x="848965" y="665082"/>
                      <a:pt x="832296" y="676591"/>
                    </a:cubicBezTo>
                    <a:cubicBezTo>
                      <a:pt x="815627" y="688100"/>
                      <a:pt x="760064" y="703578"/>
                      <a:pt x="713233" y="724216"/>
                    </a:cubicBezTo>
                    <a:cubicBezTo>
                      <a:pt x="666402" y="744854"/>
                      <a:pt x="596552" y="782160"/>
                      <a:pt x="551308" y="800416"/>
                    </a:cubicBezTo>
                    <a:cubicBezTo>
                      <a:pt x="506064" y="818672"/>
                      <a:pt x="466774" y="841692"/>
                      <a:pt x="441771" y="833754"/>
                    </a:cubicBezTo>
                    <a:cubicBezTo>
                      <a:pt x="416768" y="825816"/>
                      <a:pt x="422720" y="784541"/>
                      <a:pt x="401289" y="752791"/>
                    </a:cubicBezTo>
                    <a:cubicBezTo>
                      <a:pt x="379858" y="721041"/>
                      <a:pt x="352077" y="683338"/>
                      <a:pt x="313183" y="643254"/>
                    </a:cubicBezTo>
                    <a:cubicBezTo>
                      <a:pt x="274289" y="603170"/>
                      <a:pt x="218727" y="548401"/>
                      <a:pt x="167927" y="512285"/>
                    </a:cubicBezTo>
                    <a:cubicBezTo>
                      <a:pt x="117127" y="476169"/>
                      <a:pt x="31402" y="444023"/>
                      <a:pt x="8383" y="426560"/>
                    </a:cubicBezTo>
                    <a:cubicBezTo>
                      <a:pt x="-14636" y="409097"/>
                      <a:pt x="15527" y="435688"/>
                      <a:pt x="29814" y="407510"/>
                    </a:cubicBezTo>
                    <a:cubicBezTo>
                      <a:pt x="44101" y="379332"/>
                      <a:pt x="64342" y="311863"/>
                      <a:pt x="94108" y="257491"/>
                    </a:cubicBezTo>
                    <a:cubicBezTo>
                      <a:pt x="123874" y="203119"/>
                      <a:pt x="173483" y="109854"/>
                      <a:pt x="208408" y="81279"/>
                    </a:cubicBezTo>
                    <a:cubicBezTo>
                      <a:pt x="243333" y="52704"/>
                      <a:pt x="271908" y="84057"/>
                      <a:pt x="303658" y="86041"/>
                    </a:cubicBezTo>
                    <a:cubicBezTo>
                      <a:pt x="335408" y="88025"/>
                      <a:pt x="365967" y="104297"/>
                      <a:pt x="398908" y="93185"/>
                    </a:cubicBezTo>
                    <a:cubicBezTo>
                      <a:pt x="431849" y="82073"/>
                      <a:pt x="478283" y="34844"/>
                      <a:pt x="501302" y="19366"/>
                    </a:cubicBezTo>
                    <a:cubicBezTo>
                      <a:pt x="524321" y="3888"/>
                      <a:pt x="504874" y="2300"/>
                      <a:pt x="537021" y="316"/>
                    </a:cubicBezTo>
                    <a:cubicBezTo>
                      <a:pt x="569168" y="-1668"/>
                      <a:pt x="658861" y="6269"/>
                      <a:pt x="694183" y="7460"/>
                    </a:cubicBezTo>
                    <a:cubicBezTo>
                      <a:pt x="729505" y="8651"/>
                      <a:pt x="732680" y="-1668"/>
                      <a:pt x="748952" y="7460"/>
                    </a:cubicBezTo>
                    <a:cubicBezTo>
                      <a:pt x="765224" y="16588"/>
                      <a:pt x="776733" y="55879"/>
                      <a:pt x="791814" y="62229"/>
                    </a:cubicBezTo>
                    <a:cubicBezTo>
                      <a:pt x="806895" y="68579"/>
                      <a:pt x="839439" y="45560"/>
                      <a:pt x="839439" y="45560"/>
                    </a:cubicBezTo>
                    <a:lnTo>
                      <a:pt x="908496" y="14604"/>
                    </a:lnTo>
                    <a:close/>
                  </a:path>
                </a:pathLst>
              </a:custGeom>
              <a:solidFill>
                <a:srgbClr val="ED7D31">
                  <a:lumMod val="40000"/>
                  <a:lumOff val="60000"/>
                </a:srgbClr>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9" name="Freeform: Shape 168">
                <a:extLst>
                  <a:ext uri="{FF2B5EF4-FFF2-40B4-BE49-F238E27FC236}">
                    <a16:creationId xmlns:a16="http://schemas.microsoft.com/office/drawing/2014/main" id="{D5311166-49E3-41A2-9ADD-7CEB2C5FDB21}"/>
                  </a:ext>
                </a:extLst>
              </p:cNvPr>
              <p:cNvSpPr/>
              <p:nvPr/>
            </p:nvSpPr>
            <p:spPr>
              <a:xfrm>
                <a:off x="4756380" y="2536940"/>
                <a:ext cx="598919" cy="876954"/>
              </a:xfrm>
              <a:custGeom>
                <a:avLst/>
                <a:gdLst>
                  <a:gd name="connsiteX0" fmla="*/ 965661 w 1411351"/>
                  <a:gd name="connsiteY0" fmla="*/ 5550 h 1553137"/>
                  <a:gd name="connsiteX1" fmla="*/ 1025192 w 1411351"/>
                  <a:gd name="connsiteY1" fmla="*/ 98419 h 1553137"/>
                  <a:gd name="connsiteX2" fmla="*/ 1082342 w 1411351"/>
                  <a:gd name="connsiteY2" fmla="*/ 181763 h 1553137"/>
                  <a:gd name="connsiteX3" fmla="*/ 1201404 w 1411351"/>
                  <a:gd name="connsiteY3" fmla="*/ 160332 h 1553137"/>
                  <a:gd name="connsiteX4" fmla="*/ 1284748 w 1411351"/>
                  <a:gd name="connsiteY4" fmla="*/ 162713 h 1553137"/>
                  <a:gd name="connsiteX5" fmla="*/ 1313323 w 1411351"/>
                  <a:gd name="connsiteY5" fmla="*/ 150807 h 1553137"/>
                  <a:gd name="connsiteX6" fmla="*/ 1308561 w 1411351"/>
                  <a:gd name="connsiteY6" fmla="*/ 291300 h 1553137"/>
                  <a:gd name="connsiteX7" fmla="*/ 1277604 w 1411351"/>
                  <a:gd name="connsiteY7" fmla="*/ 343688 h 1553137"/>
                  <a:gd name="connsiteX8" fmla="*/ 1294273 w 1411351"/>
                  <a:gd name="connsiteY8" fmla="*/ 405600 h 1553137"/>
                  <a:gd name="connsiteX9" fmla="*/ 1234742 w 1411351"/>
                  <a:gd name="connsiteY9" fmla="*/ 427032 h 1553137"/>
                  <a:gd name="connsiteX10" fmla="*/ 1249029 w 1411351"/>
                  <a:gd name="connsiteY10" fmla="*/ 534188 h 1553137"/>
                  <a:gd name="connsiteX11" fmla="*/ 1322848 w 1411351"/>
                  <a:gd name="connsiteY11" fmla="*/ 531807 h 1553137"/>
                  <a:gd name="connsiteX12" fmla="*/ 1234742 w 1411351"/>
                  <a:gd name="connsiteY12" fmla="*/ 596100 h 1553137"/>
                  <a:gd name="connsiteX13" fmla="*/ 1287129 w 1411351"/>
                  <a:gd name="connsiteY13" fmla="*/ 724688 h 1553137"/>
                  <a:gd name="connsiteX14" fmla="*/ 1187117 w 1411351"/>
                  <a:gd name="connsiteY14" fmla="*/ 779457 h 1553137"/>
                  <a:gd name="connsiteX15" fmla="*/ 1325229 w 1411351"/>
                  <a:gd name="connsiteY15" fmla="*/ 881850 h 1553137"/>
                  <a:gd name="connsiteX16" fmla="*/ 1410954 w 1411351"/>
                  <a:gd name="connsiteY16" fmla="*/ 981863 h 1553137"/>
                  <a:gd name="connsiteX17" fmla="*/ 1291892 w 1411351"/>
                  <a:gd name="connsiteY17" fmla="*/ 1027107 h 1553137"/>
                  <a:gd name="connsiteX18" fmla="*/ 1149017 w 1411351"/>
                  <a:gd name="connsiteY18" fmla="*/ 1074732 h 1553137"/>
                  <a:gd name="connsiteX19" fmla="*/ 1127586 w 1411351"/>
                  <a:gd name="connsiteY19" fmla="*/ 1089019 h 1553137"/>
                  <a:gd name="connsiteX20" fmla="*/ 1139492 w 1411351"/>
                  <a:gd name="connsiteY20" fmla="*/ 1169982 h 1553137"/>
                  <a:gd name="connsiteX21" fmla="*/ 1068054 w 1411351"/>
                  <a:gd name="connsiteY21" fmla="*/ 1234275 h 1553137"/>
                  <a:gd name="connsiteX22" fmla="*/ 948992 w 1411351"/>
                  <a:gd name="connsiteY22" fmla="*/ 1320000 h 1553137"/>
                  <a:gd name="connsiteX23" fmla="*/ 908511 w 1411351"/>
                  <a:gd name="connsiteY23" fmla="*/ 1379532 h 1553137"/>
                  <a:gd name="connsiteX24" fmla="*/ 884698 w 1411351"/>
                  <a:gd name="connsiteY24" fmla="*/ 1536694 h 1553137"/>
                  <a:gd name="connsiteX25" fmla="*/ 872792 w 1411351"/>
                  <a:gd name="connsiteY25" fmla="*/ 1548600 h 1553137"/>
                  <a:gd name="connsiteX26" fmla="*/ 744204 w 1411351"/>
                  <a:gd name="connsiteY26" fmla="*/ 1539075 h 1553137"/>
                  <a:gd name="connsiteX27" fmla="*/ 613236 w 1411351"/>
                  <a:gd name="connsiteY27" fmla="*/ 1505738 h 1553137"/>
                  <a:gd name="connsiteX28" fmla="*/ 479886 w 1411351"/>
                  <a:gd name="connsiteY28" fmla="*/ 1486688 h 1553137"/>
                  <a:gd name="connsiteX29" fmla="*/ 427498 w 1411351"/>
                  <a:gd name="connsiteY29" fmla="*/ 1436682 h 1553137"/>
                  <a:gd name="connsiteX30" fmla="*/ 315579 w 1411351"/>
                  <a:gd name="connsiteY30" fmla="*/ 1405725 h 1553137"/>
                  <a:gd name="connsiteX31" fmla="*/ 239379 w 1411351"/>
                  <a:gd name="connsiteY31" fmla="*/ 1377150 h 1553137"/>
                  <a:gd name="connsiteX32" fmla="*/ 263192 w 1411351"/>
                  <a:gd name="connsiteY32" fmla="*/ 1360482 h 1553137"/>
                  <a:gd name="connsiteX33" fmla="*/ 417973 w 1411351"/>
                  <a:gd name="connsiteY33" fmla="*/ 1379532 h 1553137"/>
                  <a:gd name="connsiteX34" fmla="*/ 482267 w 1411351"/>
                  <a:gd name="connsiteY34" fmla="*/ 1396200 h 1553137"/>
                  <a:gd name="connsiteX35" fmla="*/ 584661 w 1411351"/>
                  <a:gd name="connsiteY35" fmla="*/ 1322382 h 1553137"/>
                  <a:gd name="connsiteX36" fmla="*/ 625142 w 1411351"/>
                  <a:gd name="connsiteY36" fmla="*/ 1310475 h 1553137"/>
                  <a:gd name="connsiteX37" fmla="*/ 696579 w 1411351"/>
                  <a:gd name="connsiteY37" fmla="*/ 1334288 h 1553137"/>
                  <a:gd name="connsiteX38" fmla="*/ 765636 w 1411351"/>
                  <a:gd name="connsiteY38" fmla="*/ 1255707 h 1553137"/>
                  <a:gd name="connsiteX39" fmla="*/ 853742 w 1411351"/>
                  <a:gd name="connsiteY39" fmla="*/ 1212844 h 1553137"/>
                  <a:gd name="connsiteX40" fmla="*/ 829929 w 1411351"/>
                  <a:gd name="connsiteY40" fmla="*/ 1177125 h 1553137"/>
                  <a:gd name="connsiteX41" fmla="*/ 844217 w 1411351"/>
                  <a:gd name="connsiteY41" fmla="*/ 1150932 h 1553137"/>
                  <a:gd name="connsiteX42" fmla="*/ 784686 w 1411351"/>
                  <a:gd name="connsiteY42" fmla="*/ 1108069 h 1553137"/>
                  <a:gd name="connsiteX43" fmla="*/ 732298 w 1411351"/>
                  <a:gd name="connsiteY43" fmla="*/ 1003294 h 1553137"/>
                  <a:gd name="connsiteX44" fmla="*/ 689436 w 1411351"/>
                  <a:gd name="connsiteY44" fmla="*/ 962813 h 1553137"/>
                  <a:gd name="connsiteX45" fmla="*/ 598948 w 1411351"/>
                  <a:gd name="connsiteY45" fmla="*/ 924713 h 1553137"/>
                  <a:gd name="connsiteX46" fmla="*/ 548942 w 1411351"/>
                  <a:gd name="connsiteY46" fmla="*/ 879469 h 1553137"/>
                  <a:gd name="connsiteX47" fmla="*/ 541798 w 1411351"/>
                  <a:gd name="connsiteY47" fmla="*/ 815175 h 1553137"/>
                  <a:gd name="connsiteX48" fmla="*/ 470361 w 1411351"/>
                  <a:gd name="connsiteY48" fmla="*/ 717544 h 1553137"/>
                  <a:gd name="connsiteX49" fmla="*/ 508461 w 1411351"/>
                  <a:gd name="connsiteY49" fmla="*/ 674682 h 1553137"/>
                  <a:gd name="connsiteX50" fmla="*/ 670386 w 1411351"/>
                  <a:gd name="connsiteY50" fmla="*/ 567525 h 1553137"/>
                  <a:gd name="connsiteX51" fmla="*/ 696579 w 1411351"/>
                  <a:gd name="connsiteY51" fmla="*/ 488944 h 1553137"/>
                  <a:gd name="connsiteX52" fmla="*/ 579898 w 1411351"/>
                  <a:gd name="connsiteY52" fmla="*/ 446082 h 1553137"/>
                  <a:gd name="connsiteX53" fmla="*/ 637048 w 1411351"/>
                  <a:gd name="connsiteY53" fmla="*/ 403219 h 1553137"/>
                  <a:gd name="connsiteX54" fmla="*/ 634667 w 1411351"/>
                  <a:gd name="connsiteY54" fmla="*/ 388932 h 1553137"/>
                  <a:gd name="connsiteX55" fmla="*/ 520367 w 1411351"/>
                  <a:gd name="connsiteY55" fmla="*/ 298444 h 1553137"/>
                  <a:gd name="connsiteX56" fmla="*/ 422736 w 1411351"/>
                  <a:gd name="connsiteY56" fmla="*/ 269869 h 1553137"/>
                  <a:gd name="connsiteX57" fmla="*/ 384636 w 1411351"/>
                  <a:gd name="connsiteY57" fmla="*/ 298444 h 1553137"/>
                  <a:gd name="connsiteX58" fmla="*/ 275098 w 1411351"/>
                  <a:gd name="connsiteY58" fmla="*/ 288919 h 1553137"/>
                  <a:gd name="connsiteX59" fmla="*/ 139367 w 1411351"/>
                  <a:gd name="connsiteY59" fmla="*/ 291300 h 1553137"/>
                  <a:gd name="connsiteX60" fmla="*/ 115554 w 1411351"/>
                  <a:gd name="connsiteY60" fmla="*/ 298444 h 1553137"/>
                  <a:gd name="connsiteX61" fmla="*/ 86979 w 1411351"/>
                  <a:gd name="connsiteY61" fmla="*/ 253200 h 1553137"/>
                  <a:gd name="connsiteX62" fmla="*/ 22686 w 1411351"/>
                  <a:gd name="connsiteY62" fmla="*/ 215100 h 1553137"/>
                  <a:gd name="connsiteX63" fmla="*/ 6017 w 1411351"/>
                  <a:gd name="connsiteY63" fmla="*/ 172238 h 1553137"/>
                  <a:gd name="connsiteX64" fmla="*/ 117936 w 1411351"/>
                  <a:gd name="connsiteY64" fmla="*/ 155569 h 1553137"/>
                  <a:gd name="connsiteX65" fmla="*/ 248904 w 1411351"/>
                  <a:gd name="connsiteY65" fmla="*/ 110325 h 1553137"/>
                  <a:gd name="connsiteX66" fmla="*/ 360823 w 1411351"/>
                  <a:gd name="connsiteY66" fmla="*/ 65082 h 1553137"/>
                  <a:gd name="connsiteX67" fmla="*/ 429879 w 1411351"/>
                  <a:gd name="connsiteY67" fmla="*/ 15075 h 1553137"/>
                  <a:gd name="connsiteX68" fmla="*/ 460836 w 1411351"/>
                  <a:gd name="connsiteY68" fmla="*/ 788 h 1553137"/>
                  <a:gd name="connsiteX69" fmla="*/ 534654 w 1411351"/>
                  <a:gd name="connsiteY69" fmla="*/ 34125 h 1553137"/>
                  <a:gd name="connsiteX70" fmla="*/ 589423 w 1411351"/>
                  <a:gd name="connsiteY70" fmla="*/ 3169 h 1553137"/>
                  <a:gd name="connsiteX71" fmla="*/ 617998 w 1411351"/>
                  <a:gd name="connsiteY71" fmla="*/ 15075 h 1553137"/>
                  <a:gd name="connsiteX72" fmla="*/ 648954 w 1411351"/>
                  <a:gd name="connsiteY72" fmla="*/ 86513 h 1553137"/>
                  <a:gd name="connsiteX73" fmla="*/ 663242 w 1411351"/>
                  <a:gd name="connsiteY73" fmla="*/ 138900 h 1553137"/>
                  <a:gd name="connsiteX74" fmla="*/ 632286 w 1411351"/>
                  <a:gd name="connsiteY74" fmla="*/ 143663 h 1553137"/>
                  <a:gd name="connsiteX75" fmla="*/ 706104 w 1411351"/>
                  <a:gd name="connsiteY75" fmla="*/ 184144 h 1553137"/>
                  <a:gd name="connsiteX76" fmla="*/ 779923 w 1411351"/>
                  <a:gd name="connsiteY76" fmla="*/ 146044 h 1553137"/>
                  <a:gd name="connsiteX77" fmla="*/ 879936 w 1411351"/>
                  <a:gd name="connsiteY77" fmla="*/ 74607 h 1553137"/>
                  <a:gd name="connsiteX78" fmla="*/ 965661 w 1411351"/>
                  <a:gd name="connsiteY78" fmla="*/ 5550 h 155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411351" h="1553137">
                    <a:moveTo>
                      <a:pt x="965661" y="5550"/>
                    </a:moveTo>
                    <a:cubicBezTo>
                      <a:pt x="989870" y="9519"/>
                      <a:pt x="1005745" y="69050"/>
                      <a:pt x="1025192" y="98419"/>
                    </a:cubicBezTo>
                    <a:cubicBezTo>
                      <a:pt x="1044639" y="127788"/>
                      <a:pt x="1052973" y="171444"/>
                      <a:pt x="1082342" y="181763"/>
                    </a:cubicBezTo>
                    <a:cubicBezTo>
                      <a:pt x="1111711" y="192082"/>
                      <a:pt x="1167670" y="163507"/>
                      <a:pt x="1201404" y="160332"/>
                    </a:cubicBezTo>
                    <a:cubicBezTo>
                      <a:pt x="1235138" y="157157"/>
                      <a:pt x="1266095" y="164301"/>
                      <a:pt x="1284748" y="162713"/>
                    </a:cubicBezTo>
                    <a:cubicBezTo>
                      <a:pt x="1303401" y="161126"/>
                      <a:pt x="1309354" y="129376"/>
                      <a:pt x="1313323" y="150807"/>
                    </a:cubicBezTo>
                    <a:cubicBezTo>
                      <a:pt x="1317292" y="172238"/>
                      <a:pt x="1314514" y="259153"/>
                      <a:pt x="1308561" y="291300"/>
                    </a:cubicBezTo>
                    <a:cubicBezTo>
                      <a:pt x="1302608" y="323447"/>
                      <a:pt x="1279985" y="324638"/>
                      <a:pt x="1277604" y="343688"/>
                    </a:cubicBezTo>
                    <a:cubicBezTo>
                      <a:pt x="1275223" y="362738"/>
                      <a:pt x="1301417" y="391709"/>
                      <a:pt x="1294273" y="405600"/>
                    </a:cubicBezTo>
                    <a:cubicBezTo>
                      <a:pt x="1287129" y="419491"/>
                      <a:pt x="1242283" y="405601"/>
                      <a:pt x="1234742" y="427032"/>
                    </a:cubicBezTo>
                    <a:cubicBezTo>
                      <a:pt x="1227201" y="448463"/>
                      <a:pt x="1234345" y="516726"/>
                      <a:pt x="1249029" y="534188"/>
                    </a:cubicBezTo>
                    <a:cubicBezTo>
                      <a:pt x="1263713" y="551651"/>
                      <a:pt x="1325229" y="521488"/>
                      <a:pt x="1322848" y="531807"/>
                    </a:cubicBezTo>
                    <a:cubicBezTo>
                      <a:pt x="1320467" y="542126"/>
                      <a:pt x="1240695" y="563953"/>
                      <a:pt x="1234742" y="596100"/>
                    </a:cubicBezTo>
                    <a:cubicBezTo>
                      <a:pt x="1228789" y="628247"/>
                      <a:pt x="1295066" y="694129"/>
                      <a:pt x="1287129" y="724688"/>
                    </a:cubicBezTo>
                    <a:cubicBezTo>
                      <a:pt x="1279192" y="755247"/>
                      <a:pt x="1180767" y="753263"/>
                      <a:pt x="1187117" y="779457"/>
                    </a:cubicBezTo>
                    <a:cubicBezTo>
                      <a:pt x="1193467" y="805651"/>
                      <a:pt x="1287923" y="848116"/>
                      <a:pt x="1325229" y="881850"/>
                    </a:cubicBezTo>
                    <a:cubicBezTo>
                      <a:pt x="1362535" y="915584"/>
                      <a:pt x="1416510" y="957654"/>
                      <a:pt x="1410954" y="981863"/>
                    </a:cubicBezTo>
                    <a:cubicBezTo>
                      <a:pt x="1405398" y="1006072"/>
                      <a:pt x="1335548" y="1011629"/>
                      <a:pt x="1291892" y="1027107"/>
                    </a:cubicBezTo>
                    <a:cubicBezTo>
                      <a:pt x="1248236" y="1042585"/>
                      <a:pt x="1176401" y="1064413"/>
                      <a:pt x="1149017" y="1074732"/>
                    </a:cubicBezTo>
                    <a:cubicBezTo>
                      <a:pt x="1121633" y="1085051"/>
                      <a:pt x="1129174" y="1073144"/>
                      <a:pt x="1127586" y="1089019"/>
                    </a:cubicBezTo>
                    <a:cubicBezTo>
                      <a:pt x="1125999" y="1104894"/>
                      <a:pt x="1149414" y="1145773"/>
                      <a:pt x="1139492" y="1169982"/>
                    </a:cubicBezTo>
                    <a:cubicBezTo>
                      <a:pt x="1129570" y="1194191"/>
                      <a:pt x="1099804" y="1209272"/>
                      <a:pt x="1068054" y="1234275"/>
                    </a:cubicBezTo>
                    <a:cubicBezTo>
                      <a:pt x="1036304" y="1259278"/>
                      <a:pt x="975582" y="1295791"/>
                      <a:pt x="948992" y="1320000"/>
                    </a:cubicBezTo>
                    <a:cubicBezTo>
                      <a:pt x="922402" y="1344209"/>
                      <a:pt x="919227" y="1343416"/>
                      <a:pt x="908511" y="1379532"/>
                    </a:cubicBezTo>
                    <a:cubicBezTo>
                      <a:pt x="897795" y="1415648"/>
                      <a:pt x="890651" y="1508516"/>
                      <a:pt x="884698" y="1536694"/>
                    </a:cubicBezTo>
                    <a:cubicBezTo>
                      <a:pt x="878745" y="1564872"/>
                      <a:pt x="896208" y="1548203"/>
                      <a:pt x="872792" y="1548600"/>
                    </a:cubicBezTo>
                    <a:cubicBezTo>
                      <a:pt x="849376" y="1548997"/>
                      <a:pt x="787463" y="1546219"/>
                      <a:pt x="744204" y="1539075"/>
                    </a:cubicBezTo>
                    <a:cubicBezTo>
                      <a:pt x="700945" y="1531931"/>
                      <a:pt x="657289" y="1514469"/>
                      <a:pt x="613236" y="1505738"/>
                    </a:cubicBezTo>
                    <a:cubicBezTo>
                      <a:pt x="569183" y="1497007"/>
                      <a:pt x="510842" y="1498197"/>
                      <a:pt x="479886" y="1486688"/>
                    </a:cubicBezTo>
                    <a:cubicBezTo>
                      <a:pt x="448930" y="1475179"/>
                      <a:pt x="454882" y="1450176"/>
                      <a:pt x="427498" y="1436682"/>
                    </a:cubicBezTo>
                    <a:cubicBezTo>
                      <a:pt x="400114" y="1423188"/>
                      <a:pt x="346932" y="1415647"/>
                      <a:pt x="315579" y="1405725"/>
                    </a:cubicBezTo>
                    <a:cubicBezTo>
                      <a:pt x="284226" y="1395803"/>
                      <a:pt x="248110" y="1384691"/>
                      <a:pt x="239379" y="1377150"/>
                    </a:cubicBezTo>
                    <a:cubicBezTo>
                      <a:pt x="230648" y="1369610"/>
                      <a:pt x="233426" y="1360085"/>
                      <a:pt x="263192" y="1360482"/>
                    </a:cubicBezTo>
                    <a:cubicBezTo>
                      <a:pt x="292958" y="1360879"/>
                      <a:pt x="381461" y="1373579"/>
                      <a:pt x="417973" y="1379532"/>
                    </a:cubicBezTo>
                    <a:cubicBezTo>
                      <a:pt x="454485" y="1385485"/>
                      <a:pt x="454486" y="1405725"/>
                      <a:pt x="482267" y="1396200"/>
                    </a:cubicBezTo>
                    <a:cubicBezTo>
                      <a:pt x="510048" y="1386675"/>
                      <a:pt x="560849" y="1336669"/>
                      <a:pt x="584661" y="1322382"/>
                    </a:cubicBezTo>
                    <a:cubicBezTo>
                      <a:pt x="608473" y="1308095"/>
                      <a:pt x="606489" y="1308491"/>
                      <a:pt x="625142" y="1310475"/>
                    </a:cubicBezTo>
                    <a:cubicBezTo>
                      <a:pt x="643795" y="1312459"/>
                      <a:pt x="673163" y="1343416"/>
                      <a:pt x="696579" y="1334288"/>
                    </a:cubicBezTo>
                    <a:cubicBezTo>
                      <a:pt x="719995" y="1325160"/>
                      <a:pt x="739442" y="1275948"/>
                      <a:pt x="765636" y="1255707"/>
                    </a:cubicBezTo>
                    <a:cubicBezTo>
                      <a:pt x="791830" y="1235466"/>
                      <a:pt x="843027" y="1225941"/>
                      <a:pt x="853742" y="1212844"/>
                    </a:cubicBezTo>
                    <a:cubicBezTo>
                      <a:pt x="864457" y="1199747"/>
                      <a:pt x="831516" y="1187444"/>
                      <a:pt x="829929" y="1177125"/>
                    </a:cubicBezTo>
                    <a:cubicBezTo>
                      <a:pt x="828341" y="1166806"/>
                      <a:pt x="851757" y="1162441"/>
                      <a:pt x="844217" y="1150932"/>
                    </a:cubicBezTo>
                    <a:cubicBezTo>
                      <a:pt x="836676" y="1139423"/>
                      <a:pt x="803339" y="1132675"/>
                      <a:pt x="784686" y="1108069"/>
                    </a:cubicBezTo>
                    <a:cubicBezTo>
                      <a:pt x="766033" y="1083463"/>
                      <a:pt x="748173" y="1027503"/>
                      <a:pt x="732298" y="1003294"/>
                    </a:cubicBezTo>
                    <a:cubicBezTo>
                      <a:pt x="716423" y="979085"/>
                      <a:pt x="711661" y="975910"/>
                      <a:pt x="689436" y="962813"/>
                    </a:cubicBezTo>
                    <a:cubicBezTo>
                      <a:pt x="667211" y="949716"/>
                      <a:pt x="622364" y="938604"/>
                      <a:pt x="598948" y="924713"/>
                    </a:cubicBezTo>
                    <a:cubicBezTo>
                      <a:pt x="575532" y="910822"/>
                      <a:pt x="558467" y="897725"/>
                      <a:pt x="548942" y="879469"/>
                    </a:cubicBezTo>
                    <a:cubicBezTo>
                      <a:pt x="539417" y="861213"/>
                      <a:pt x="554895" y="842162"/>
                      <a:pt x="541798" y="815175"/>
                    </a:cubicBezTo>
                    <a:cubicBezTo>
                      <a:pt x="528701" y="788188"/>
                      <a:pt x="475917" y="740959"/>
                      <a:pt x="470361" y="717544"/>
                    </a:cubicBezTo>
                    <a:cubicBezTo>
                      <a:pt x="464805" y="694129"/>
                      <a:pt x="475124" y="699685"/>
                      <a:pt x="508461" y="674682"/>
                    </a:cubicBezTo>
                    <a:cubicBezTo>
                      <a:pt x="541798" y="649679"/>
                      <a:pt x="639033" y="598481"/>
                      <a:pt x="670386" y="567525"/>
                    </a:cubicBezTo>
                    <a:cubicBezTo>
                      <a:pt x="701739" y="536569"/>
                      <a:pt x="711660" y="509184"/>
                      <a:pt x="696579" y="488944"/>
                    </a:cubicBezTo>
                    <a:cubicBezTo>
                      <a:pt x="681498" y="468704"/>
                      <a:pt x="589820" y="460370"/>
                      <a:pt x="579898" y="446082"/>
                    </a:cubicBezTo>
                    <a:cubicBezTo>
                      <a:pt x="569976" y="431795"/>
                      <a:pt x="627920" y="412744"/>
                      <a:pt x="637048" y="403219"/>
                    </a:cubicBezTo>
                    <a:cubicBezTo>
                      <a:pt x="646176" y="393694"/>
                      <a:pt x="654114" y="406394"/>
                      <a:pt x="634667" y="388932"/>
                    </a:cubicBezTo>
                    <a:cubicBezTo>
                      <a:pt x="615220" y="371470"/>
                      <a:pt x="555689" y="318288"/>
                      <a:pt x="520367" y="298444"/>
                    </a:cubicBezTo>
                    <a:cubicBezTo>
                      <a:pt x="485045" y="278600"/>
                      <a:pt x="445358" y="269869"/>
                      <a:pt x="422736" y="269869"/>
                    </a:cubicBezTo>
                    <a:cubicBezTo>
                      <a:pt x="400114" y="269869"/>
                      <a:pt x="409242" y="295269"/>
                      <a:pt x="384636" y="298444"/>
                    </a:cubicBezTo>
                    <a:cubicBezTo>
                      <a:pt x="360030" y="301619"/>
                      <a:pt x="315976" y="290110"/>
                      <a:pt x="275098" y="288919"/>
                    </a:cubicBezTo>
                    <a:cubicBezTo>
                      <a:pt x="234220" y="287728"/>
                      <a:pt x="165958" y="289712"/>
                      <a:pt x="139367" y="291300"/>
                    </a:cubicBezTo>
                    <a:cubicBezTo>
                      <a:pt x="112776" y="292888"/>
                      <a:pt x="124285" y="304794"/>
                      <a:pt x="115554" y="298444"/>
                    </a:cubicBezTo>
                    <a:cubicBezTo>
                      <a:pt x="106823" y="292094"/>
                      <a:pt x="102457" y="267091"/>
                      <a:pt x="86979" y="253200"/>
                    </a:cubicBezTo>
                    <a:cubicBezTo>
                      <a:pt x="71501" y="239309"/>
                      <a:pt x="36180" y="228594"/>
                      <a:pt x="22686" y="215100"/>
                    </a:cubicBezTo>
                    <a:cubicBezTo>
                      <a:pt x="9192" y="201606"/>
                      <a:pt x="-9858" y="182160"/>
                      <a:pt x="6017" y="172238"/>
                    </a:cubicBezTo>
                    <a:cubicBezTo>
                      <a:pt x="21892" y="162316"/>
                      <a:pt x="77455" y="165888"/>
                      <a:pt x="117936" y="155569"/>
                    </a:cubicBezTo>
                    <a:cubicBezTo>
                      <a:pt x="158417" y="145250"/>
                      <a:pt x="208423" y="125406"/>
                      <a:pt x="248904" y="110325"/>
                    </a:cubicBezTo>
                    <a:cubicBezTo>
                      <a:pt x="289385" y="95244"/>
                      <a:pt x="330661" y="80957"/>
                      <a:pt x="360823" y="65082"/>
                    </a:cubicBezTo>
                    <a:cubicBezTo>
                      <a:pt x="390985" y="49207"/>
                      <a:pt x="413210" y="25791"/>
                      <a:pt x="429879" y="15075"/>
                    </a:cubicBezTo>
                    <a:cubicBezTo>
                      <a:pt x="446548" y="4359"/>
                      <a:pt x="443373" y="-2387"/>
                      <a:pt x="460836" y="788"/>
                    </a:cubicBezTo>
                    <a:cubicBezTo>
                      <a:pt x="478298" y="3963"/>
                      <a:pt x="513223" y="33728"/>
                      <a:pt x="534654" y="34125"/>
                    </a:cubicBezTo>
                    <a:cubicBezTo>
                      <a:pt x="556085" y="34522"/>
                      <a:pt x="575532" y="6344"/>
                      <a:pt x="589423" y="3169"/>
                    </a:cubicBezTo>
                    <a:cubicBezTo>
                      <a:pt x="603314" y="-6"/>
                      <a:pt x="608076" y="1184"/>
                      <a:pt x="617998" y="15075"/>
                    </a:cubicBezTo>
                    <a:cubicBezTo>
                      <a:pt x="627920" y="28966"/>
                      <a:pt x="641413" y="65876"/>
                      <a:pt x="648954" y="86513"/>
                    </a:cubicBezTo>
                    <a:cubicBezTo>
                      <a:pt x="656495" y="107150"/>
                      <a:pt x="666020" y="129375"/>
                      <a:pt x="663242" y="138900"/>
                    </a:cubicBezTo>
                    <a:cubicBezTo>
                      <a:pt x="660464" y="148425"/>
                      <a:pt x="625142" y="136122"/>
                      <a:pt x="632286" y="143663"/>
                    </a:cubicBezTo>
                    <a:cubicBezTo>
                      <a:pt x="639430" y="151204"/>
                      <a:pt x="681498" y="183747"/>
                      <a:pt x="706104" y="184144"/>
                    </a:cubicBezTo>
                    <a:cubicBezTo>
                      <a:pt x="730710" y="184541"/>
                      <a:pt x="750951" y="164300"/>
                      <a:pt x="779923" y="146044"/>
                    </a:cubicBezTo>
                    <a:cubicBezTo>
                      <a:pt x="808895" y="127788"/>
                      <a:pt x="848980" y="98420"/>
                      <a:pt x="879936" y="74607"/>
                    </a:cubicBezTo>
                    <a:cubicBezTo>
                      <a:pt x="910892" y="50795"/>
                      <a:pt x="941452" y="1581"/>
                      <a:pt x="965661" y="5550"/>
                    </a:cubicBezTo>
                    <a:close/>
                  </a:path>
                </a:pathLst>
              </a:custGeom>
              <a:solidFill>
                <a:srgbClr val="ED7D31">
                  <a:lumMod val="40000"/>
                  <a:lumOff val="60000"/>
                </a:srgbClr>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0" name="Freeform: Shape 169">
                <a:extLst>
                  <a:ext uri="{FF2B5EF4-FFF2-40B4-BE49-F238E27FC236}">
                    <a16:creationId xmlns:a16="http://schemas.microsoft.com/office/drawing/2014/main" id="{C02474CF-65C3-5EB7-3713-CABCE35B5D0C}"/>
                  </a:ext>
                </a:extLst>
              </p:cNvPr>
              <p:cNvSpPr/>
              <p:nvPr/>
            </p:nvSpPr>
            <p:spPr>
              <a:xfrm>
                <a:off x="5129959" y="3099186"/>
                <a:ext cx="254372" cy="311681"/>
              </a:xfrm>
              <a:custGeom>
                <a:avLst/>
                <a:gdLst>
                  <a:gd name="connsiteX0" fmla="*/ 533000 w 599426"/>
                  <a:gd name="connsiteY0" fmla="*/ 2760 h 552004"/>
                  <a:gd name="connsiteX1" fmla="*/ 537762 w 599426"/>
                  <a:gd name="connsiteY1" fmla="*/ 131347 h 552004"/>
                  <a:gd name="connsiteX2" fmla="*/ 494900 w 599426"/>
                  <a:gd name="connsiteY2" fmla="*/ 212310 h 552004"/>
                  <a:gd name="connsiteX3" fmla="*/ 585387 w 599426"/>
                  <a:gd name="connsiteY3" fmla="*/ 271841 h 552004"/>
                  <a:gd name="connsiteX4" fmla="*/ 597293 w 599426"/>
                  <a:gd name="connsiteY4" fmla="*/ 302797 h 552004"/>
                  <a:gd name="connsiteX5" fmla="*/ 566337 w 599426"/>
                  <a:gd name="connsiteY5" fmla="*/ 324228 h 552004"/>
                  <a:gd name="connsiteX6" fmla="*/ 492518 w 599426"/>
                  <a:gd name="connsiteY6" fmla="*/ 319466 h 552004"/>
                  <a:gd name="connsiteX7" fmla="*/ 435368 w 599426"/>
                  <a:gd name="connsiteY7" fmla="*/ 381378 h 552004"/>
                  <a:gd name="connsiteX8" fmla="*/ 397268 w 599426"/>
                  <a:gd name="connsiteY8" fmla="*/ 426622 h 552004"/>
                  <a:gd name="connsiteX9" fmla="*/ 328212 w 599426"/>
                  <a:gd name="connsiteY9" fmla="*/ 464722 h 552004"/>
                  <a:gd name="connsiteX10" fmla="*/ 237725 w 599426"/>
                  <a:gd name="connsiteY10" fmla="*/ 471866 h 552004"/>
                  <a:gd name="connsiteX11" fmla="*/ 118662 w 599426"/>
                  <a:gd name="connsiteY11" fmla="*/ 500441 h 552004"/>
                  <a:gd name="connsiteX12" fmla="*/ 4362 w 599426"/>
                  <a:gd name="connsiteY12" fmla="*/ 550447 h 552004"/>
                  <a:gd name="connsiteX13" fmla="*/ 25793 w 599426"/>
                  <a:gd name="connsiteY13" fmla="*/ 436147 h 552004"/>
                  <a:gd name="connsiteX14" fmla="*/ 44843 w 599426"/>
                  <a:gd name="connsiteY14" fmla="*/ 343278 h 552004"/>
                  <a:gd name="connsiteX15" fmla="*/ 152000 w 599426"/>
                  <a:gd name="connsiteY15" fmla="*/ 278985 h 552004"/>
                  <a:gd name="connsiteX16" fmla="*/ 261537 w 599426"/>
                  <a:gd name="connsiteY16" fmla="*/ 183735 h 552004"/>
                  <a:gd name="connsiteX17" fmla="*/ 271062 w 599426"/>
                  <a:gd name="connsiteY17" fmla="*/ 157541 h 552004"/>
                  <a:gd name="connsiteX18" fmla="*/ 242487 w 599426"/>
                  <a:gd name="connsiteY18" fmla="*/ 83722 h 552004"/>
                  <a:gd name="connsiteX19" fmla="*/ 373456 w 599426"/>
                  <a:gd name="connsiteY19" fmla="*/ 45622 h 552004"/>
                  <a:gd name="connsiteX20" fmla="*/ 533000 w 599426"/>
                  <a:gd name="connsiteY20" fmla="*/ 2760 h 55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9426" h="552004">
                    <a:moveTo>
                      <a:pt x="533000" y="2760"/>
                    </a:moveTo>
                    <a:cubicBezTo>
                      <a:pt x="560384" y="17047"/>
                      <a:pt x="544112" y="96422"/>
                      <a:pt x="537762" y="131347"/>
                    </a:cubicBezTo>
                    <a:cubicBezTo>
                      <a:pt x="531412" y="166272"/>
                      <a:pt x="486963" y="188894"/>
                      <a:pt x="494900" y="212310"/>
                    </a:cubicBezTo>
                    <a:cubicBezTo>
                      <a:pt x="502837" y="235726"/>
                      <a:pt x="568322" y="256760"/>
                      <a:pt x="585387" y="271841"/>
                    </a:cubicBezTo>
                    <a:cubicBezTo>
                      <a:pt x="602453" y="286922"/>
                      <a:pt x="600468" y="294066"/>
                      <a:pt x="597293" y="302797"/>
                    </a:cubicBezTo>
                    <a:cubicBezTo>
                      <a:pt x="594118" y="311528"/>
                      <a:pt x="583799" y="321450"/>
                      <a:pt x="566337" y="324228"/>
                    </a:cubicBezTo>
                    <a:cubicBezTo>
                      <a:pt x="548875" y="327006"/>
                      <a:pt x="514346" y="309941"/>
                      <a:pt x="492518" y="319466"/>
                    </a:cubicBezTo>
                    <a:cubicBezTo>
                      <a:pt x="470690" y="328991"/>
                      <a:pt x="451243" y="363519"/>
                      <a:pt x="435368" y="381378"/>
                    </a:cubicBezTo>
                    <a:cubicBezTo>
                      <a:pt x="419493" y="399237"/>
                      <a:pt x="415127" y="412731"/>
                      <a:pt x="397268" y="426622"/>
                    </a:cubicBezTo>
                    <a:cubicBezTo>
                      <a:pt x="379409" y="440513"/>
                      <a:pt x="354802" y="457181"/>
                      <a:pt x="328212" y="464722"/>
                    </a:cubicBezTo>
                    <a:cubicBezTo>
                      <a:pt x="301622" y="472263"/>
                      <a:pt x="272650" y="465913"/>
                      <a:pt x="237725" y="471866"/>
                    </a:cubicBezTo>
                    <a:cubicBezTo>
                      <a:pt x="202800" y="477819"/>
                      <a:pt x="157556" y="487344"/>
                      <a:pt x="118662" y="500441"/>
                    </a:cubicBezTo>
                    <a:cubicBezTo>
                      <a:pt x="79768" y="513538"/>
                      <a:pt x="19840" y="561163"/>
                      <a:pt x="4362" y="550447"/>
                    </a:cubicBezTo>
                    <a:cubicBezTo>
                      <a:pt x="-11116" y="539731"/>
                      <a:pt x="19046" y="470675"/>
                      <a:pt x="25793" y="436147"/>
                    </a:cubicBezTo>
                    <a:cubicBezTo>
                      <a:pt x="32540" y="401619"/>
                      <a:pt x="23809" y="369472"/>
                      <a:pt x="44843" y="343278"/>
                    </a:cubicBezTo>
                    <a:cubicBezTo>
                      <a:pt x="65877" y="317084"/>
                      <a:pt x="115884" y="305576"/>
                      <a:pt x="152000" y="278985"/>
                    </a:cubicBezTo>
                    <a:cubicBezTo>
                      <a:pt x="188116" y="252394"/>
                      <a:pt x="241694" y="203975"/>
                      <a:pt x="261537" y="183735"/>
                    </a:cubicBezTo>
                    <a:cubicBezTo>
                      <a:pt x="281380" y="163495"/>
                      <a:pt x="274237" y="174210"/>
                      <a:pt x="271062" y="157541"/>
                    </a:cubicBezTo>
                    <a:cubicBezTo>
                      <a:pt x="267887" y="140872"/>
                      <a:pt x="225421" y="102375"/>
                      <a:pt x="242487" y="83722"/>
                    </a:cubicBezTo>
                    <a:cubicBezTo>
                      <a:pt x="259553" y="65069"/>
                      <a:pt x="324243" y="57528"/>
                      <a:pt x="373456" y="45622"/>
                    </a:cubicBezTo>
                    <a:cubicBezTo>
                      <a:pt x="422668" y="33716"/>
                      <a:pt x="505616" y="-11527"/>
                      <a:pt x="533000" y="2760"/>
                    </a:cubicBezTo>
                    <a:close/>
                  </a:path>
                </a:pathLst>
              </a:custGeom>
              <a:solidFill>
                <a:srgbClr val="ED7D31">
                  <a:lumMod val="40000"/>
                  <a:lumOff val="60000"/>
                </a:srgbClr>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1" name="Freeform: Shape 170">
                <a:extLst>
                  <a:ext uri="{FF2B5EF4-FFF2-40B4-BE49-F238E27FC236}">
                    <a16:creationId xmlns:a16="http://schemas.microsoft.com/office/drawing/2014/main" id="{B834F476-936A-A7E6-A9A4-E33CB711E29E}"/>
                  </a:ext>
                </a:extLst>
              </p:cNvPr>
              <p:cNvSpPr/>
              <p:nvPr/>
            </p:nvSpPr>
            <p:spPr>
              <a:xfrm>
                <a:off x="5331584" y="3071959"/>
                <a:ext cx="289451" cy="254851"/>
              </a:xfrm>
              <a:custGeom>
                <a:avLst/>
                <a:gdLst>
                  <a:gd name="connsiteX0" fmla="*/ 69775 w 682089"/>
                  <a:gd name="connsiteY0" fmla="*/ 24788 h 451355"/>
                  <a:gd name="connsiteX1" fmla="*/ 234081 w 682089"/>
                  <a:gd name="connsiteY1" fmla="*/ 34313 h 451355"/>
                  <a:gd name="connsiteX2" fmla="*/ 162644 w 682089"/>
                  <a:gd name="connsiteY2" fmla="*/ 143850 h 451355"/>
                  <a:gd name="connsiteX3" fmla="*/ 238844 w 682089"/>
                  <a:gd name="connsiteY3" fmla="*/ 258150 h 451355"/>
                  <a:gd name="connsiteX4" fmla="*/ 446012 w 682089"/>
                  <a:gd name="connsiteY4" fmla="*/ 243863 h 451355"/>
                  <a:gd name="connsiteX5" fmla="*/ 536500 w 682089"/>
                  <a:gd name="connsiteY5" fmla="*/ 43838 h 451355"/>
                  <a:gd name="connsiteX6" fmla="*/ 596031 w 682089"/>
                  <a:gd name="connsiteY6" fmla="*/ 17644 h 451355"/>
                  <a:gd name="connsiteX7" fmla="*/ 624606 w 682089"/>
                  <a:gd name="connsiteY7" fmla="*/ 15263 h 451355"/>
                  <a:gd name="connsiteX8" fmla="*/ 681756 w 682089"/>
                  <a:gd name="connsiteY8" fmla="*/ 217669 h 451355"/>
                  <a:gd name="connsiteX9" fmla="*/ 596031 w 682089"/>
                  <a:gd name="connsiteY9" fmla="*/ 239100 h 451355"/>
                  <a:gd name="connsiteX10" fmla="*/ 519831 w 682089"/>
                  <a:gd name="connsiteY10" fmla="*/ 262913 h 451355"/>
                  <a:gd name="connsiteX11" fmla="*/ 422200 w 682089"/>
                  <a:gd name="connsiteY11" fmla="*/ 353400 h 451355"/>
                  <a:gd name="connsiteX12" fmla="*/ 338856 w 682089"/>
                  <a:gd name="connsiteY12" fmla="*/ 429600 h 451355"/>
                  <a:gd name="connsiteX13" fmla="*/ 198362 w 682089"/>
                  <a:gd name="connsiteY13" fmla="*/ 451032 h 451355"/>
                  <a:gd name="connsiteX14" fmla="*/ 91206 w 682089"/>
                  <a:gd name="connsiteY14" fmla="*/ 417694 h 451355"/>
                  <a:gd name="connsiteX15" fmla="*/ 43581 w 682089"/>
                  <a:gd name="connsiteY15" fmla="*/ 429600 h 451355"/>
                  <a:gd name="connsiteX16" fmla="*/ 12625 w 682089"/>
                  <a:gd name="connsiteY16" fmla="*/ 446269 h 451355"/>
                  <a:gd name="connsiteX17" fmla="*/ 719 w 682089"/>
                  <a:gd name="connsiteY17" fmla="*/ 386738 h 451355"/>
                  <a:gd name="connsiteX18" fmla="*/ 31675 w 682089"/>
                  <a:gd name="connsiteY18" fmla="*/ 370069 h 451355"/>
                  <a:gd name="connsiteX19" fmla="*/ 110256 w 682089"/>
                  <a:gd name="connsiteY19" fmla="*/ 362925 h 451355"/>
                  <a:gd name="connsiteX20" fmla="*/ 126925 w 682089"/>
                  <a:gd name="connsiteY20" fmla="*/ 331969 h 451355"/>
                  <a:gd name="connsiteX21" fmla="*/ 53106 w 682089"/>
                  <a:gd name="connsiteY21" fmla="*/ 284344 h 451355"/>
                  <a:gd name="connsiteX22" fmla="*/ 15006 w 682089"/>
                  <a:gd name="connsiteY22" fmla="*/ 243863 h 451355"/>
                  <a:gd name="connsiteX23" fmla="*/ 69775 w 682089"/>
                  <a:gd name="connsiteY23" fmla="*/ 181950 h 451355"/>
                  <a:gd name="connsiteX24" fmla="*/ 69775 w 682089"/>
                  <a:gd name="connsiteY24" fmla="*/ 24788 h 45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2089" h="451355">
                    <a:moveTo>
                      <a:pt x="69775" y="24788"/>
                    </a:moveTo>
                    <a:cubicBezTo>
                      <a:pt x="97159" y="182"/>
                      <a:pt x="218603" y="14469"/>
                      <a:pt x="234081" y="34313"/>
                    </a:cubicBezTo>
                    <a:cubicBezTo>
                      <a:pt x="249559" y="54157"/>
                      <a:pt x="161850" y="106544"/>
                      <a:pt x="162644" y="143850"/>
                    </a:cubicBezTo>
                    <a:cubicBezTo>
                      <a:pt x="163438" y="181156"/>
                      <a:pt x="191616" y="241481"/>
                      <a:pt x="238844" y="258150"/>
                    </a:cubicBezTo>
                    <a:cubicBezTo>
                      <a:pt x="286072" y="274819"/>
                      <a:pt x="396403" y="279582"/>
                      <a:pt x="446012" y="243863"/>
                    </a:cubicBezTo>
                    <a:cubicBezTo>
                      <a:pt x="495621" y="208144"/>
                      <a:pt x="511497" y="81541"/>
                      <a:pt x="536500" y="43838"/>
                    </a:cubicBezTo>
                    <a:cubicBezTo>
                      <a:pt x="561503" y="6135"/>
                      <a:pt x="581347" y="22407"/>
                      <a:pt x="596031" y="17644"/>
                    </a:cubicBezTo>
                    <a:cubicBezTo>
                      <a:pt x="610715" y="12881"/>
                      <a:pt x="610319" y="-18074"/>
                      <a:pt x="624606" y="15263"/>
                    </a:cubicBezTo>
                    <a:cubicBezTo>
                      <a:pt x="638893" y="48600"/>
                      <a:pt x="686519" y="180363"/>
                      <a:pt x="681756" y="217669"/>
                    </a:cubicBezTo>
                    <a:cubicBezTo>
                      <a:pt x="676994" y="254975"/>
                      <a:pt x="623018" y="231559"/>
                      <a:pt x="596031" y="239100"/>
                    </a:cubicBezTo>
                    <a:cubicBezTo>
                      <a:pt x="569044" y="246641"/>
                      <a:pt x="548803" y="243863"/>
                      <a:pt x="519831" y="262913"/>
                    </a:cubicBezTo>
                    <a:cubicBezTo>
                      <a:pt x="490859" y="281963"/>
                      <a:pt x="452362" y="325619"/>
                      <a:pt x="422200" y="353400"/>
                    </a:cubicBezTo>
                    <a:cubicBezTo>
                      <a:pt x="392038" y="381181"/>
                      <a:pt x="376162" y="413328"/>
                      <a:pt x="338856" y="429600"/>
                    </a:cubicBezTo>
                    <a:cubicBezTo>
                      <a:pt x="301550" y="445872"/>
                      <a:pt x="239637" y="453016"/>
                      <a:pt x="198362" y="451032"/>
                    </a:cubicBezTo>
                    <a:cubicBezTo>
                      <a:pt x="157087" y="449048"/>
                      <a:pt x="117003" y="421266"/>
                      <a:pt x="91206" y="417694"/>
                    </a:cubicBezTo>
                    <a:cubicBezTo>
                      <a:pt x="65409" y="414122"/>
                      <a:pt x="56678" y="424838"/>
                      <a:pt x="43581" y="429600"/>
                    </a:cubicBezTo>
                    <a:cubicBezTo>
                      <a:pt x="30484" y="434362"/>
                      <a:pt x="19769" y="453413"/>
                      <a:pt x="12625" y="446269"/>
                    </a:cubicBezTo>
                    <a:cubicBezTo>
                      <a:pt x="5481" y="439125"/>
                      <a:pt x="-2456" y="399438"/>
                      <a:pt x="719" y="386738"/>
                    </a:cubicBezTo>
                    <a:cubicBezTo>
                      <a:pt x="3894" y="374038"/>
                      <a:pt x="13419" y="374038"/>
                      <a:pt x="31675" y="370069"/>
                    </a:cubicBezTo>
                    <a:cubicBezTo>
                      <a:pt x="49931" y="366100"/>
                      <a:pt x="94381" y="369275"/>
                      <a:pt x="110256" y="362925"/>
                    </a:cubicBezTo>
                    <a:cubicBezTo>
                      <a:pt x="126131" y="356575"/>
                      <a:pt x="136450" y="345066"/>
                      <a:pt x="126925" y="331969"/>
                    </a:cubicBezTo>
                    <a:cubicBezTo>
                      <a:pt x="117400" y="318872"/>
                      <a:pt x="71759" y="299028"/>
                      <a:pt x="53106" y="284344"/>
                    </a:cubicBezTo>
                    <a:cubicBezTo>
                      <a:pt x="34453" y="269660"/>
                      <a:pt x="12228" y="260929"/>
                      <a:pt x="15006" y="243863"/>
                    </a:cubicBezTo>
                    <a:cubicBezTo>
                      <a:pt x="17784" y="226797"/>
                      <a:pt x="61441" y="211319"/>
                      <a:pt x="69775" y="181950"/>
                    </a:cubicBezTo>
                    <a:cubicBezTo>
                      <a:pt x="78109" y="152581"/>
                      <a:pt x="42391" y="49394"/>
                      <a:pt x="69775" y="24788"/>
                    </a:cubicBezTo>
                    <a:close/>
                  </a:path>
                </a:pathLst>
              </a:custGeom>
              <a:solidFill>
                <a:srgbClr val="ED7D31">
                  <a:lumMod val="40000"/>
                  <a:lumOff val="60000"/>
                </a:srgbClr>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2" name="Freeform: Shape 171">
                <a:extLst>
                  <a:ext uri="{FF2B5EF4-FFF2-40B4-BE49-F238E27FC236}">
                    <a16:creationId xmlns:a16="http://schemas.microsoft.com/office/drawing/2014/main" id="{3D142E0D-813E-2D58-82F4-61CB21E6998A}"/>
                  </a:ext>
                </a:extLst>
              </p:cNvPr>
              <p:cNvSpPr/>
              <p:nvPr/>
            </p:nvSpPr>
            <p:spPr>
              <a:xfrm>
                <a:off x="5258137" y="2626106"/>
                <a:ext cx="631598" cy="678942"/>
              </a:xfrm>
              <a:custGeom>
                <a:avLst/>
                <a:gdLst>
                  <a:gd name="connsiteX0" fmla="*/ 142839 w 1488357"/>
                  <a:gd name="connsiteY0" fmla="*/ 131000 h 1224788"/>
                  <a:gd name="connsiteX1" fmla="*/ 364296 w 1488357"/>
                  <a:gd name="connsiteY1" fmla="*/ 59563 h 1224788"/>
                  <a:gd name="connsiteX2" fmla="*/ 507171 w 1488357"/>
                  <a:gd name="connsiteY2" fmla="*/ 42894 h 1224788"/>
                  <a:gd name="connsiteX3" fmla="*/ 609564 w 1488357"/>
                  <a:gd name="connsiteY3" fmla="*/ 23844 h 1224788"/>
                  <a:gd name="connsiteX4" fmla="*/ 678621 w 1488357"/>
                  <a:gd name="connsiteY4" fmla="*/ 31 h 1224788"/>
                  <a:gd name="connsiteX5" fmla="*/ 757202 w 1488357"/>
                  <a:gd name="connsiteY5" fmla="*/ 19081 h 1224788"/>
                  <a:gd name="connsiteX6" fmla="*/ 852452 w 1488357"/>
                  <a:gd name="connsiteY6" fmla="*/ 33369 h 1224788"/>
                  <a:gd name="connsiteX7" fmla="*/ 878646 w 1488357"/>
                  <a:gd name="connsiteY7" fmla="*/ 14319 h 1224788"/>
                  <a:gd name="connsiteX8" fmla="*/ 976277 w 1488357"/>
                  <a:gd name="connsiteY8" fmla="*/ 23844 h 1224788"/>
                  <a:gd name="connsiteX9" fmla="*/ 1042952 w 1488357"/>
                  <a:gd name="connsiteY9" fmla="*/ 19081 h 1224788"/>
                  <a:gd name="connsiteX10" fmla="*/ 1212021 w 1488357"/>
                  <a:gd name="connsiteY10" fmla="*/ 97663 h 1224788"/>
                  <a:gd name="connsiteX11" fmla="*/ 1362039 w 1488357"/>
                  <a:gd name="connsiteY11" fmla="*/ 140525 h 1224788"/>
                  <a:gd name="connsiteX12" fmla="*/ 1450146 w 1488357"/>
                  <a:gd name="connsiteY12" fmla="*/ 183388 h 1224788"/>
                  <a:gd name="connsiteX13" fmla="*/ 1452527 w 1488357"/>
                  <a:gd name="connsiteY13" fmla="*/ 300069 h 1224788"/>
                  <a:gd name="connsiteX14" fmla="*/ 1471577 w 1488357"/>
                  <a:gd name="connsiteY14" fmla="*/ 352456 h 1224788"/>
                  <a:gd name="connsiteX15" fmla="*/ 1440621 w 1488357"/>
                  <a:gd name="connsiteY15" fmla="*/ 440563 h 1224788"/>
                  <a:gd name="connsiteX16" fmla="*/ 1457289 w 1488357"/>
                  <a:gd name="connsiteY16" fmla="*/ 488188 h 1224788"/>
                  <a:gd name="connsiteX17" fmla="*/ 1488246 w 1488357"/>
                  <a:gd name="connsiteY17" fmla="*/ 535813 h 1224788"/>
                  <a:gd name="connsiteX18" fmla="*/ 1445383 w 1488357"/>
                  <a:gd name="connsiteY18" fmla="*/ 542956 h 1224788"/>
                  <a:gd name="connsiteX19" fmla="*/ 1412046 w 1488357"/>
                  <a:gd name="connsiteY19" fmla="*/ 626300 h 1224788"/>
                  <a:gd name="connsiteX20" fmla="*/ 1431096 w 1488357"/>
                  <a:gd name="connsiteY20" fmla="*/ 678688 h 1224788"/>
                  <a:gd name="connsiteX21" fmla="*/ 1426333 w 1488357"/>
                  <a:gd name="connsiteY21" fmla="*/ 783463 h 1224788"/>
                  <a:gd name="connsiteX22" fmla="*/ 1397758 w 1488357"/>
                  <a:gd name="connsiteY22" fmla="*/ 797750 h 1224788"/>
                  <a:gd name="connsiteX23" fmla="*/ 1402521 w 1488357"/>
                  <a:gd name="connsiteY23" fmla="*/ 916813 h 1224788"/>
                  <a:gd name="connsiteX24" fmla="*/ 1473958 w 1488357"/>
                  <a:gd name="connsiteY24" fmla="*/ 912050 h 1224788"/>
                  <a:gd name="connsiteX25" fmla="*/ 1452527 w 1488357"/>
                  <a:gd name="connsiteY25" fmla="*/ 973963 h 1224788"/>
                  <a:gd name="connsiteX26" fmla="*/ 1383471 w 1488357"/>
                  <a:gd name="connsiteY26" fmla="*/ 985869 h 1224788"/>
                  <a:gd name="connsiteX27" fmla="*/ 1404902 w 1488357"/>
                  <a:gd name="connsiteY27" fmla="*/ 1081119 h 1224788"/>
                  <a:gd name="connsiteX28" fmla="*/ 1345371 w 1488357"/>
                  <a:gd name="connsiteY28" fmla="*/ 1100169 h 1224788"/>
                  <a:gd name="connsiteX29" fmla="*/ 1271552 w 1488357"/>
                  <a:gd name="connsiteY29" fmla="*/ 1157319 h 1224788"/>
                  <a:gd name="connsiteX30" fmla="*/ 1254883 w 1488357"/>
                  <a:gd name="connsiteY30" fmla="*/ 1193038 h 1224788"/>
                  <a:gd name="connsiteX31" fmla="*/ 1171539 w 1488357"/>
                  <a:gd name="connsiteY31" fmla="*/ 1221613 h 1224788"/>
                  <a:gd name="connsiteX32" fmla="*/ 1078671 w 1488357"/>
                  <a:gd name="connsiteY32" fmla="*/ 1114456 h 1224788"/>
                  <a:gd name="connsiteX33" fmla="*/ 971514 w 1488357"/>
                  <a:gd name="connsiteY33" fmla="*/ 1002538 h 1224788"/>
                  <a:gd name="connsiteX34" fmla="*/ 857214 w 1488357"/>
                  <a:gd name="connsiteY34" fmla="*/ 1004919 h 1224788"/>
                  <a:gd name="connsiteX35" fmla="*/ 847689 w 1488357"/>
                  <a:gd name="connsiteY35" fmla="*/ 938244 h 1224788"/>
                  <a:gd name="connsiteX36" fmla="*/ 823877 w 1488357"/>
                  <a:gd name="connsiteY36" fmla="*/ 857281 h 1224788"/>
                  <a:gd name="connsiteX37" fmla="*/ 788158 w 1488357"/>
                  <a:gd name="connsiteY37" fmla="*/ 785844 h 1224788"/>
                  <a:gd name="connsiteX38" fmla="*/ 728627 w 1488357"/>
                  <a:gd name="connsiteY38" fmla="*/ 807275 h 1224788"/>
                  <a:gd name="connsiteX39" fmla="*/ 707196 w 1488357"/>
                  <a:gd name="connsiteY39" fmla="*/ 833469 h 1224788"/>
                  <a:gd name="connsiteX40" fmla="*/ 671477 w 1488357"/>
                  <a:gd name="connsiteY40" fmla="*/ 931100 h 1224788"/>
                  <a:gd name="connsiteX41" fmla="*/ 626233 w 1488357"/>
                  <a:gd name="connsiteY41" fmla="*/ 1014444 h 1224788"/>
                  <a:gd name="connsiteX42" fmla="*/ 561939 w 1488357"/>
                  <a:gd name="connsiteY42" fmla="*/ 1045400 h 1224788"/>
                  <a:gd name="connsiteX43" fmla="*/ 397633 w 1488357"/>
                  <a:gd name="connsiteY43" fmla="*/ 1033494 h 1224788"/>
                  <a:gd name="connsiteX44" fmla="*/ 345246 w 1488357"/>
                  <a:gd name="connsiteY44" fmla="*/ 962056 h 1224788"/>
                  <a:gd name="connsiteX45" fmla="*/ 347627 w 1488357"/>
                  <a:gd name="connsiteY45" fmla="*/ 914431 h 1224788"/>
                  <a:gd name="connsiteX46" fmla="*/ 421446 w 1488357"/>
                  <a:gd name="connsiteY46" fmla="*/ 833469 h 1224788"/>
                  <a:gd name="connsiteX47" fmla="*/ 409539 w 1488357"/>
                  <a:gd name="connsiteY47" fmla="*/ 816800 h 1224788"/>
                  <a:gd name="connsiteX48" fmla="*/ 309527 w 1488357"/>
                  <a:gd name="connsiteY48" fmla="*/ 802513 h 1224788"/>
                  <a:gd name="connsiteX49" fmla="*/ 223802 w 1488357"/>
                  <a:gd name="connsiteY49" fmla="*/ 809656 h 1224788"/>
                  <a:gd name="connsiteX50" fmla="*/ 173796 w 1488357"/>
                  <a:gd name="connsiteY50" fmla="*/ 740600 h 1224788"/>
                  <a:gd name="connsiteX51" fmla="*/ 71402 w 1488357"/>
                  <a:gd name="connsiteY51" fmla="*/ 678688 h 1224788"/>
                  <a:gd name="connsiteX52" fmla="*/ 9489 w 1488357"/>
                  <a:gd name="connsiteY52" fmla="*/ 619156 h 1224788"/>
                  <a:gd name="connsiteX53" fmla="*/ 7108 w 1488357"/>
                  <a:gd name="connsiteY53" fmla="*/ 604869 h 1224788"/>
                  <a:gd name="connsiteX54" fmla="*/ 76164 w 1488357"/>
                  <a:gd name="connsiteY54" fmla="*/ 588200 h 1224788"/>
                  <a:gd name="connsiteX55" fmla="*/ 114264 w 1488357"/>
                  <a:gd name="connsiteY55" fmla="*/ 557244 h 1224788"/>
                  <a:gd name="connsiteX56" fmla="*/ 90452 w 1488357"/>
                  <a:gd name="connsiteY56" fmla="*/ 507238 h 1224788"/>
                  <a:gd name="connsiteX57" fmla="*/ 49971 w 1488357"/>
                  <a:gd name="connsiteY57" fmla="*/ 433419 h 1224788"/>
                  <a:gd name="connsiteX58" fmla="*/ 104739 w 1488357"/>
                  <a:gd name="connsiteY58" fmla="*/ 385794 h 1224788"/>
                  <a:gd name="connsiteX59" fmla="*/ 138077 w 1488357"/>
                  <a:gd name="connsiteY59" fmla="*/ 373888 h 1224788"/>
                  <a:gd name="connsiteX60" fmla="*/ 66639 w 1488357"/>
                  <a:gd name="connsiteY60" fmla="*/ 371506 h 1224788"/>
                  <a:gd name="connsiteX61" fmla="*/ 49971 w 1488357"/>
                  <a:gd name="connsiteY61" fmla="*/ 276256 h 1224788"/>
                  <a:gd name="connsiteX62" fmla="*/ 54733 w 1488357"/>
                  <a:gd name="connsiteY62" fmla="*/ 242919 h 1224788"/>
                  <a:gd name="connsiteX63" fmla="*/ 107121 w 1488357"/>
                  <a:gd name="connsiteY63" fmla="*/ 247681 h 1224788"/>
                  <a:gd name="connsiteX64" fmla="*/ 114264 w 1488357"/>
                  <a:gd name="connsiteY64" fmla="*/ 226250 h 1224788"/>
                  <a:gd name="connsiteX65" fmla="*/ 102358 w 1488357"/>
                  <a:gd name="connsiteY65" fmla="*/ 183388 h 1224788"/>
                  <a:gd name="connsiteX66" fmla="*/ 142839 w 1488357"/>
                  <a:gd name="connsiteY66" fmla="*/ 131000 h 1224788"/>
                  <a:gd name="connsiteX0-1" fmla="*/ 142839 w 1488357"/>
                  <a:gd name="connsiteY0-2" fmla="*/ 131000 h 1224788"/>
                  <a:gd name="connsiteX1-3" fmla="*/ 364296 w 1488357"/>
                  <a:gd name="connsiteY1-4" fmla="*/ 59563 h 1224788"/>
                  <a:gd name="connsiteX2-5" fmla="*/ 507171 w 1488357"/>
                  <a:gd name="connsiteY2-6" fmla="*/ 42894 h 1224788"/>
                  <a:gd name="connsiteX3-7" fmla="*/ 609564 w 1488357"/>
                  <a:gd name="connsiteY3-8" fmla="*/ 23844 h 1224788"/>
                  <a:gd name="connsiteX4-9" fmla="*/ 678621 w 1488357"/>
                  <a:gd name="connsiteY4-10" fmla="*/ 31 h 1224788"/>
                  <a:gd name="connsiteX5-11" fmla="*/ 757202 w 1488357"/>
                  <a:gd name="connsiteY5-12" fmla="*/ 19081 h 1224788"/>
                  <a:gd name="connsiteX6-13" fmla="*/ 852452 w 1488357"/>
                  <a:gd name="connsiteY6-14" fmla="*/ 33369 h 1224788"/>
                  <a:gd name="connsiteX7-15" fmla="*/ 878646 w 1488357"/>
                  <a:gd name="connsiteY7-16" fmla="*/ 14319 h 1224788"/>
                  <a:gd name="connsiteX8-17" fmla="*/ 976277 w 1488357"/>
                  <a:gd name="connsiteY8-18" fmla="*/ 23844 h 1224788"/>
                  <a:gd name="connsiteX9-19" fmla="*/ 1042952 w 1488357"/>
                  <a:gd name="connsiteY9-20" fmla="*/ 19081 h 1224788"/>
                  <a:gd name="connsiteX10-21" fmla="*/ 1212021 w 1488357"/>
                  <a:gd name="connsiteY10-22" fmla="*/ 97663 h 1224788"/>
                  <a:gd name="connsiteX11-23" fmla="*/ 1362039 w 1488357"/>
                  <a:gd name="connsiteY11-24" fmla="*/ 140525 h 1224788"/>
                  <a:gd name="connsiteX12-25" fmla="*/ 1450146 w 1488357"/>
                  <a:gd name="connsiteY12-26" fmla="*/ 183388 h 1224788"/>
                  <a:gd name="connsiteX13-27" fmla="*/ 1452527 w 1488357"/>
                  <a:gd name="connsiteY13-28" fmla="*/ 300069 h 1224788"/>
                  <a:gd name="connsiteX14-29" fmla="*/ 1471577 w 1488357"/>
                  <a:gd name="connsiteY14-30" fmla="*/ 352456 h 1224788"/>
                  <a:gd name="connsiteX15-31" fmla="*/ 1440621 w 1488357"/>
                  <a:gd name="connsiteY15-32" fmla="*/ 440563 h 1224788"/>
                  <a:gd name="connsiteX16-33" fmla="*/ 1457289 w 1488357"/>
                  <a:gd name="connsiteY16-34" fmla="*/ 488188 h 1224788"/>
                  <a:gd name="connsiteX17-35" fmla="*/ 1488246 w 1488357"/>
                  <a:gd name="connsiteY17-36" fmla="*/ 535813 h 1224788"/>
                  <a:gd name="connsiteX18-37" fmla="*/ 1445383 w 1488357"/>
                  <a:gd name="connsiteY18-38" fmla="*/ 542956 h 1224788"/>
                  <a:gd name="connsiteX19-39" fmla="*/ 1412046 w 1488357"/>
                  <a:gd name="connsiteY19-40" fmla="*/ 626300 h 1224788"/>
                  <a:gd name="connsiteX20-41" fmla="*/ 1431096 w 1488357"/>
                  <a:gd name="connsiteY20-42" fmla="*/ 678688 h 1224788"/>
                  <a:gd name="connsiteX21-43" fmla="*/ 1426333 w 1488357"/>
                  <a:gd name="connsiteY21-44" fmla="*/ 783463 h 1224788"/>
                  <a:gd name="connsiteX22-45" fmla="*/ 1397758 w 1488357"/>
                  <a:gd name="connsiteY22-46" fmla="*/ 797750 h 1224788"/>
                  <a:gd name="connsiteX23-47" fmla="*/ 1402521 w 1488357"/>
                  <a:gd name="connsiteY23-48" fmla="*/ 916813 h 1224788"/>
                  <a:gd name="connsiteX24-49" fmla="*/ 1473958 w 1488357"/>
                  <a:gd name="connsiteY24-50" fmla="*/ 912050 h 1224788"/>
                  <a:gd name="connsiteX25-51" fmla="*/ 1452527 w 1488357"/>
                  <a:gd name="connsiteY25-52" fmla="*/ 973963 h 1224788"/>
                  <a:gd name="connsiteX26-53" fmla="*/ 1383471 w 1488357"/>
                  <a:gd name="connsiteY26-54" fmla="*/ 985869 h 1224788"/>
                  <a:gd name="connsiteX27-55" fmla="*/ 1404902 w 1488357"/>
                  <a:gd name="connsiteY27-56" fmla="*/ 1081119 h 1224788"/>
                  <a:gd name="connsiteX28-57" fmla="*/ 1345371 w 1488357"/>
                  <a:gd name="connsiteY28-58" fmla="*/ 1100169 h 1224788"/>
                  <a:gd name="connsiteX29-59" fmla="*/ 1271552 w 1488357"/>
                  <a:gd name="connsiteY29-60" fmla="*/ 1157319 h 1224788"/>
                  <a:gd name="connsiteX30-61" fmla="*/ 1254883 w 1488357"/>
                  <a:gd name="connsiteY30-62" fmla="*/ 1193038 h 1224788"/>
                  <a:gd name="connsiteX31-63" fmla="*/ 1171539 w 1488357"/>
                  <a:gd name="connsiteY31-64" fmla="*/ 1221613 h 1224788"/>
                  <a:gd name="connsiteX32-65" fmla="*/ 1078671 w 1488357"/>
                  <a:gd name="connsiteY32-66" fmla="*/ 1114456 h 1224788"/>
                  <a:gd name="connsiteX33-67" fmla="*/ 894362 w 1488357"/>
                  <a:gd name="connsiteY33-68" fmla="*/ 982536 h 1224788"/>
                  <a:gd name="connsiteX34-69" fmla="*/ 857214 w 1488357"/>
                  <a:gd name="connsiteY34-70" fmla="*/ 1004919 h 1224788"/>
                  <a:gd name="connsiteX35-71" fmla="*/ 847689 w 1488357"/>
                  <a:gd name="connsiteY35-72" fmla="*/ 938244 h 1224788"/>
                  <a:gd name="connsiteX36-73" fmla="*/ 823877 w 1488357"/>
                  <a:gd name="connsiteY36-74" fmla="*/ 857281 h 1224788"/>
                  <a:gd name="connsiteX37-75" fmla="*/ 788158 w 1488357"/>
                  <a:gd name="connsiteY37-76" fmla="*/ 785844 h 1224788"/>
                  <a:gd name="connsiteX38-77" fmla="*/ 728627 w 1488357"/>
                  <a:gd name="connsiteY38-78" fmla="*/ 807275 h 1224788"/>
                  <a:gd name="connsiteX39-79" fmla="*/ 707196 w 1488357"/>
                  <a:gd name="connsiteY39-80" fmla="*/ 833469 h 1224788"/>
                  <a:gd name="connsiteX40-81" fmla="*/ 671477 w 1488357"/>
                  <a:gd name="connsiteY40-82" fmla="*/ 931100 h 1224788"/>
                  <a:gd name="connsiteX41-83" fmla="*/ 626233 w 1488357"/>
                  <a:gd name="connsiteY41-84" fmla="*/ 1014444 h 1224788"/>
                  <a:gd name="connsiteX42-85" fmla="*/ 561939 w 1488357"/>
                  <a:gd name="connsiteY42-86" fmla="*/ 1045400 h 1224788"/>
                  <a:gd name="connsiteX43-87" fmla="*/ 397633 w 1488357"/>
                  <a:gd name="connsiteY43-88" fmla="*/ 1033494 h 1224788"/>
                  <a:gd name="connsiteX44-89" fmla="*/ 345246 w 1488357"/>
                  <a:gd name="connsiteY44-90" fmla="*/ 962056 h 1224788"/>
                  <a:gd name="connsiteX45-91" fmla="*/ 347627 w 1488357"/>
                  <a:gd name="connsiteY45-92" fmla="*/ 914431 h 1224788"/>
                  <a:gd name="connsiteX46-93" fmla="*/ 421446 w 1488357"/>
                  <a:gd name="connsiteY46-94" fmla="*/ 833469 h 1224788"/>
                  <a:gd name="connsiteX47-95" fmla="*/ 409539 w 1488357"/>
                  <a:gd name="connsiteY47-96" fmla="*/ 816800 h 1224788"/>
                  <a:gd name="connsiteX48-97" fmla="*/ 309527 w 1488357"/>
                  <a:gd name="connsiteY48-98" fmla="*/ 802513 h 1224788"/>
                  <a:gd name="connsiteX49-99" fmla="*/ 223802 w 1488357"/>
                  <a:gd name="connsiteY49-100" fmla="*/ 809656 h 1224788"/>
                  <a:gd name="connsiteX50-101" fmla="*/ 173796 w 1488357"/>
                  <a:gd name="connsiteY50-102" fmla="*/ 740600 h 1224788"/>
                  <a:gd name="connsiteX51-103" fmla="*/ 71402 w 1488357"/>
                  <a:gd name="connsiteY51-104" fmla="*/ 678688 h 1224788"/>
                  <a:gd name="connsiteX52-105" fmla="*/ 9489 w 1488357"/>
                  <a:gd name="connsiteY52-106" fmla="*/ 619156 h 1224788"/>
                  <a:gd name="connsiteX53-107" fmla="*/ 7108 w 1488357"/>
                  <a:gd name="connsiteY53-108" fmla="*/ 604869 h 1224788"/>
                  <a:gd name="connsiteX54-109" fmla="*/ 76164 w 1488357"/>
                  <a:gd name="connsiteY54-110" fmla="*/ 588200 h 1224788"/>
                  <a:gd name="connsiteX55-111" fmla="*/ 114264 w 1488357"/>
                  <a:gd name="connsiteY55-112" fmla="*/ 557244 h 1224788"/>
                  <a:gd name="connsiteX56-113" fmla="*/ 90452 w 1488357"/>
                  <a:gd name="connsiteY56-114" fmla="*/ 507238 h 1224788"/>
                  <a:gd name="connsiteX57-115" fmla="*/ 49971 w 1488357"/>
                  <a:gd name="connsiteY57-116" fmla="*/ 433419 h 1224788"/>
                  <a:gd name="connsiteX58-117" fmla="*/ 104739 w 1488357"/>
                  <a:gd name="connsiteY58-118" fmla="*/ 385794 h 1224788"/>
                  <a:gd name="connsiteX59-119" fmla="*/ 138077 w 1488357"/>
                  <a:gd name="connsiteY59-120" fmla="*/ 373888 h 1224788"/>
                  <a:gd name="connsiteX60-121" fmla="*/ 66639 w 1488357"/>
                  <a:gd name="connsiteY60-122" fmla="*/ 371506 h 1224788"/>
                  <a:gd name="connsiteX61-123" fmla="*/ 49971 w 1488357"/>
                  <a:gd name="connsiteY61-124" fmla="*/ 276256 h 1224788"/>
                  <a:gd name="connsiteX62-125" fmla="*/ 54733 w 1488357"/>
                  <a:gd name="connsiteY62-126" fmla="*/ 242919 h 1224788"/>
                  <a:gd name="connsiteX63-127" fmla="*/ 107121 w 1488357"/>
                  <a:gd name="connsiteY63-128" fmla="*/ 247681 h 1224788"/>
                  <a:gd name="connsiteX64-129" fmla="*/ 114264 w 1488357"/>
                  <a:gd name="connsiteY64-130" fmla="*/ 226250 h 1224788"/>
                  <a:gd name="connsiteX65-131" fmla="*/ 102358 w 1488357"/>
                  <a:gd name="connsiteY65-132" fmla="*/ 183388 h 1224788"/>
                  <a:gd name="connsiteX66-133" fmla="*/ 142839 w 1488357"/>
                  <a:gd name="connsiteY66-134" fmla="*/ 131000 h 1224788"/>
                  <a:gd name="connsiteX0-135" fmla="*/ 142839 w 1488357"/>
                  <a:gd name="connsiteY0-136" fmla="*/ 131000 h 1202446"/>
                  <a:gd name="connsiteX1-137" fmla="*/ 364296 w 1488357"/>
                  <a:gd name="connsiteY1-138" fmla="*/ 59563 h 1202446"/>
                  <a:gd name="connsiteX2-139" fmla="*/ 507171 w 1488357"/>
                  <a:gd name="connsiteY2-140" fmla="*/ 42894 h 1202446"/>
                  <a:gd name="connsiteX3-141" fmla="*/ 609564 w 1488357"/>
                  <a:gd name="connsiteY3-142" fmla="*/ 23844 h 1202446"/>
                  <a:gd name="connsiteX4-143" fmla="*/ 678621 w 1488357"/>
                  <a:gd name="connsiteY4-144" fmla="*/ 31 h 1202446"/>
                  <a:gd name="connsiteX5-145" fmla="*/ 757202 w 1488357"/>
                  <a:gd name="connsiteY5-146" fmla="*/ 19081 h 1202446"/>
                  <a:gd name="connsiteX6-147" fmla="*/ 852452 w 1488357"/>
                  <a:gd name="connsiteY6-148" fmla="*/ 33369 h 1202446"/>
                  <a:gd name="connsiteX7-149" fmla="*/ 878646 w 1488357"/>
                  <a:gd name="connsiteY7-150" fmla="*/ 14319 h 1202446"/>
                  <a:gd name="connsiteX8-151" fmla="*/ 976277 w 1488357"/>
                  <a:gd name="connsiteY8-152" fmla="*/ 23844 h 1202446"/>
                  <a:gd name="connsiteX9-153" fmla="*/ 1042952 w 1488357"/>
                  <a:gd name="connsiteY9-154" fmla="*/ 19081 h 1202446"/>
                  <a:gd name="connsiteX10-155" fmla="*/ 1212021 w 1488357"/>
                  <a:gd name="connsiteY10-156" fmla="*/ 97663 h 1202446"/>
                  <a:gd name="connsiteX11-157" fmla="*/ 1362039 w 1488357"/>
                  <a:gd name="connsiteY11-158" fmla="*/ 140525 h 1202446"/>
                  <a:gd name="connsiteX12-159" fmla="*/ 1450146 w 1488357"/>
                  <a:gd name="connsiteY12-160" fmla="*/ 183388 h 1202446"/>
                  <a:gd name="connsiteX13-161" fmla="*/ 1452527 w 1488357"/>
                  <a:gd name="connsiteY13-162" fmla="*/ 300069 h 1202446"/>
                  <a:gd name="connsiteX14-163" fmla="*/ 1471577 w 1488357"/>
                  <a:gd name="connsiteY14-164" fmla="*/ 352456 h 1202446"/>
                  <a:gd name="connsiteX15-165" fmla="*/ 1440621 w 1488357"/>
                  <a:gd name="connsiteY15-166" fmla="*/ 440563 h 1202446"/>
                  <a:gd name="connsiteX16-167" fmla="*/ 1457289 w 1488357"/>
                  <a:gd name="connsiteY16-168" fmla="*/ 488188 h 1202446"/>
                  <a:gd name="connsiteX17-169" fmla="*/ 1488246 w 1488357"/>
                  <a:gd name="connsiteY17-170" fmla="*/ 535813 h 1202446"/>
                  <a:gd name="connsiteX18-171" fmla="*/ 1445383 w 1488357"/>
                  <a:gd name="connsiteY18-172" fmla="*/ 542956 h 1202446"/>
                  <a:gd name="connsiteX19-173" fmla="*/ 1412046 w 1488357"/>
                  <a:gd name="connsiteY19-174" fmla="*/ 626300 h 1202446"/>
                  <a:gd name="connsiteX20-175" fmla="*/ 1431096 w 1488357"/>
                  <a:gd name="connsiteY20-176" fmla="*/ 678688 h 1202446"/>
                  <a:gd name="connsiteX21-177" fmla="*/ 1426333 w 1488357"/>
                  <a:gd name="connsiteY21-178" fmla="*/ 783463 h 1202446"/>
                  <a:gd name="connsiteX22-179" fmla="*/ 1397758 w 1488357"/>
                  <a:gd name="connsiteY22-180" fmla="*/ 797750 h 1202446"/>
                  <a:gd name="connsiteX23-181" fmla="*/ 1402521 w 1488357"/>
                  <a:gd name="connsiteY23-182" fmla="*/ 916813 h 1202446"/>
                  <a:gd name="connsiteX24-183" fmla="*/ 1473958 w 1488357"/>
                  <a:gd name="connsiteY24-184" fmla="*/ 912050 h 1202446"/>
                  <a:gd name="connsiteX25-185" fmla="*/ 1452527 w 1488357"/>
                  <a:gd name="connsiteY25-186" fmla="*/ 973963 h 1202446"/>
                  <a:gd name="connsiteX26-187" fmla="*/ 1383471 w 1488357"/>
                  <a:gd name="connsiteY26-188" fmla="*/ 985869 h 1202446"/>
                  <a:gd name="connsiteX27-189" fmla="*/ 1404902 w 1488357"/>
                  <a:gd name="connsiteY27-190" fmla="*/ 1081119 h 1202446"/>
                  <a:gd name="connsiteX28-191" fmla="*/ 1345371 w 1488357"/>
                  <a:gd name="connsiteY28-192" fmla="*/ 1100169 h 1202446"/>
                  <a:gd name="connsiteX29-193" fmla="*/ 1271552 w 1488357"/>
                  <a:gd name="connsiteY29-194" fmla="*/ 1157319 h 1202446"/>
                  <a:gd name="connsiteX30-195" fmla="*/ 1254883 w 1488357"/>
                  <a:gd name="connsiteY30-196" fmla="*/ 1193038 h 1202446"/>
                  <a:gd name="connsiteX31-197" fmla="*/ 1148679 w 1488357"/>
                  <a:gd name="connsiteY31-198" fmla="*/ 1195896 h 1202446"/>
                  <a:gd name="connsiteX32-199" fmla="*/ 1078671 w 1488357"/>
                  <a:gd name="connsiteY32-200" fmla="*/ 1114456 h 1202446"/>
                  <a:gd name="connsiteX33-201" fmla="*/ 894362 w 1488357"/>
                  <a:gd name="connsiteY33-202" fmla="*/ 982536 h 1202446"/>
                  <a:gd name="connsiteX34-203" fmla="*/ 857214 w 1488357"/>
                  <a:gd name="connsiteY34-204" fmla="*/ 1004919 h 1202446"/>
                  <a:gd name="connsiteX35-205" fmla="*/ 847689 w 1488357"/>
                  <a:gd name="connsiteY35-206" fmla="*/ 938244 h 1202446"/>
                  <a:gd name="connsiteX36-207" fmla="*/ 823877 w 1488357"/>
                  <a:gd name="connsiteY36-208" fmla="*/ 857281 h 1202446"/>
                  <a:gd name="connsiteX37-209" fmla="*/ 788158 w 1488357"/>
                  <a:gd name="connsiteY37-210" fmla="*/ 785844 h 1202446"/>
                  <a:gd name="connsiteX38-211" fmla="*/ 728627 w 1488357"/>
                  <a:gd name="connsiteY38-212" fmla="*/ 807275 h 1202446"/>
                  <a:gd name="connsiteX39-213" fmla="*/ 707196 w 1488357"/>
                  <a:gd name="connsiteY39-214" fmla="*/ 833469 h 1202446"/>
                  <a:gd name="connsiteX40-215" fmla="*/ 671477 w 1488357"/>
                  <a:gd name="connsiteY40-216" fmla="*/ 931100 h 1202446"/>
                  <a:gd name="connsiteX41-217" fmla="*/ 626233 w 1488357"/>
                  <a:gd name="connsiteY41-218" fmla="*/ 1014444 h 1202446"/>
                  <a:gd name="connsiteX42-219" fmla="*/ 561939 w 1488357"/>
                  <a:gd name="connsiteY42-220" fmla="*/ 1045400 h 1202446"/>
                  <a:gd name="connsiteX43-221" fmla="*/ 397633 w 1488357"/>
                  <a:gd name="connsiteY43-222" fmla="*/ 1033494 h 1202446"/>
                  <a:gd name="connsiteX44-223" fmla="*/ 345246 w 1488357"/>
                  <a:gd name="connsiteY44-224" fmla="*/ 962056 h 1202446"/>
                  <a:gd name="connsiteX45-225" fmla="*/ 347627 w 1488357"/>
                  <a:gd name="connsiteY45-226" fmla="*/ 914431 h 1202446"/>
                  <a:gd name="connsiteX46-227" fmla="*/ 421446 w 1488357"/>
                  <a:gd name="connsiteY46-228" fmla="*/ 833469 h 1202446"/>
                  <a:gd name="connsiteX47-229" fmla="*/ 409539 w 1488357"/>
                  <a:gd name="connsiteY47-230" fmla="*/ 816800 h 1202446"/>
                  <a:gd name="connsiteX48-231" fmla="*/ 309527 w 1488357"/>
                  <a:gd name="connsiteY48-232" fmla="*/ 802513 h 1202446"/>
                  <a:gd name="connsiteX49-233" fmla="*/ 223802 w 1488357"/>
                  <a:gd name="connsiteY49-234" fmla="*/ 809656 h 1202446"/>
                  <a:gd name="connsiteX50-235" fmla="*/ 173796 w 1488357"/>
                  <a:gd name="connsiteY50-236" fmla="*/ 740600 h 1202446"/>
                  <a:gd name="connsiteX51-237" fmla="*/ 71402 w 1488357"/>
                  <a:gd name="connsiteY51-238" fmla="*/ 678688 h 1202446"/>
                  <a:gd name="connsiteX52-239" fmla="*/ 9489 w 1488357"/>
                  <a:gd name="connsiteY52-240" fmla="*/ 619156 h 1202446"/>
                  <a:gd name="connsiteX53-241" fmla="*/ 7108 w 1488357"/>
                  <a:gd name="connsiteY53-242" fmla="*/ 604869 h 1202446"/>
                  <a:gd name="connsiteX54-243" fmla="*/ 76164 w 1488357"/>
                  <a:gd name="connsiteY54-244" fmla="*/ 588200 h 1202446"/>
                  <a:gd name="connsiteX55-245" fmla="*/ 114264 w 1488357"/>
                  <a:gd name="connsiteY55-246" fmla="*/ 557244 h 1202446"/>
                  <a:gd name="connsiteX56-247" fmla="*/ 90452 w 1488357"/>
                  <a:gd name="connsiteY56-248" fmla="*/ 507238 h 1202446"/>
                  <a:gd name="connsiteX57-249" fmla="*/ 49971 w 1488357"/>
                  <a:gd name="connsiteY57-250" fmla="*/ 433419 h 1202446"/>
                  <a:gd name="connsiteX58-251" fmla="*/ 104739 w 1488357"/>
                  <a:gd name="connsiteY58-252" fmla="*/ 385794 h 1202446"/>
                  <a:gd name="connsiteX59-253" fmla="*/ 138077 w 1488357"/>
                  <a:gd name="connsiteY59-254" fmla="*/ 373888 h 1202446"/>
                  <a:gd name="connsiteX60-255" fmla="*/ 66639 w 1488357"/>
                  <a:gd name="connsiteY60-256" fmla="*/ 371506 h 1202446"/>
                  <a:gd name="connsiteX61-257" fmla="*/ 49971 w 1488357"/>
                  <a:gd name="connsiteY61-258" fmla="*/ 276256 h 1202446"/>
                  <a:gd name="connsiteX62-259" fmla="*/ 54733 w 1488357"/>
                  <a:gd name="connsiteY62-260" fmla="*/ 242919 h 1202446"/>
                  <a:gd name="connsiteX63-261" fmla="*/ 107121 w 1488357"/>
                  <a:gd name="connsiteY63-262" fmla="*/ 247681 h 1202446"/>
                  <a:gd name="connsiteX64-263" fmla="*/ 114264 w 1488357"/>
                  <a:gd name="connsiteY64-264" fmla="*/ 226250 h 1202446"/>
                  <a:gd name="connsiteX65-265" fmla="*/ 102358 w 1488357"/>
                  <a:gd name="connsiteY65-266" fmla="*/ 183388 h 1202446"/>
                  <a:gd name="connsiteX66-267" fmla="*/ 142839 w 1488357"/>
                  <a:gd name="connsiteY66-268" fmla="*/ 131000 h 1202446"/>
                  <a:gd name="connsiteX0-269" fmla="*/ 142839 w 1488357"/>
                  <a:gd name="connsiteY0-270" fmla="*/ 131000 h 1202446"/>
                  <a:gd name="connsiteX1-271" fmla="*/ 364296 w 1488357"/>
                  <a:gd name="connsiteY1-272" fmla="*/ 59563 h 1202446"/>
                  <a:gd name="connsiteX2-273" fmla="*/ 507171 w 1488357"/>
                  <a:gd name="connsiteY2-274" fmla="*/ 42894 h 1202446"/>
                  <a:gd name="connsiteX3-275" fmla="*/ 609564 w 1488357"/>
                  <a:gd name="connsiteY3-276" fmla="*/ 23844 h 1202446"/>
                  <a:gd name="connsiteX4-277" fmla="*/ 678621 w 1488357"/>
                  <a:gd name="connsiteY4-278" fmla="*/ 31 h 1202446"/>
                  <a:gd name="connsiteX5-279" fmla="*/ 757202 w 1488357"/>
                  <a:gd name="connsiteY5-280" fmla="*/ 19081 h 1202446"/>
                  <a:gd name="connsiteX6-281" fmla="*/ 852452 w 1488357"/>
                  <a:gd name="connsiteY6-282" fmla="*/ 33369 h 1202446"/>
                  <a:gd name="connsiteX7-283" fmla="*/ 878646 w 1488357"/>
                  <a:gd name="connsiteY7-284" fmla="*/ 14319 h 1202446"/>
                  <a:gd name="connsiteX8-285" fmla="*/ 976277 w 1488357"/>
                  <a:gd name="connsiteY8-286" fmla="*/ 23844 h 1202446"/>
                  <a:gd name="connsiteX9-287" fmla="*/ 1042952 w 1488357"/>
                  <a:gd name="connsiteY9-288" fmla="*/ 19081 h 1202446"/>
                  <a:gd name="connsiteX10-289" fmla="*/ 1212021 w 1488357"/>
                  <a:gd name="connsiteY10-290" fmla="*/ 97663 h 1202446"/>
                  <a:gd name="connsiteX11-291" fmla="*/ 1362039 w 1488357"/>
                  <a:gd name="connsiteY11-292" fmla="*/ 140525 h 1202446"/>
                  <a:gd name="connsiteX12-293" fmla="*/ 1450146 w 1488357"/>
                  <a:gd name="connsiteY12-294" fmla="*/ 183388 h 1202446"/>
                  <a:gd name="connsiteX13-295" fmla="*/ 1452527 w 1488357"/>
                  <a:gd name="connsiteY13-296" fmla="*/ 300069 h 1202446"/>
                  <a:gd name="connsiteX14-297" fmla="*/ 1471577 w 1488357"/>
                  <a:gd name="connsiteY14-298" fmla="*/ 352456 h 1202446"/>
                  <a:gd name="connsiteX15-299" fmla="*/ 1440621 w 1488357"/>
                  <a:gd name="connsiteY15-300" fmla="*/ 440563 h 1202446"/>
                  <a:gd name="connsiteX16-301" fmla="*/ 1457289 w 1488357"/>
                  <a:gd name="connsiteY16-302" fmla="*/ 488188 h 1202446"/>
                  <a:gd name="connsiteX17-303" fmla="*/ 1488246 w 1488357"/>
                  <a:gd name="connsiteY17-304" fmla="*/ 535813 h 1202446"/>
                  <a:gd name="connsiteX18-305" fmla="*/ 1445383 w 1488357"/>
                  <a:gd name="connsiteY18-306" fmla="*/ 542956 h 1202446"/>
                  <a:gd name="connsiteX19-307" fmla="*/ 1412046 w 1488357"/>
                  <a:gd name="connsiteY19-308" fmla="*/ 626300 h 1202446"/>
                  <a:gd name="connsiteX20-309" fmla="*/ 1431096 w 1488357"/>
                  <a:gd name="connsiteY20-310" fmla="*/ 678688 h 1202446"/>
                  <a:gd name="connsiteX21-311" fmla="*/ 1426333 w 1488357"/>
                  <a:gd name="connsiteY21-312" fmla="*/ 783463 h 1202446"/>
                  <a:gd name="connsiteX22-313" fmla="*/ 1397758 w 1488357"/>
                  <a:gd name="connsiteY22-314" fmla="*/ 797750 h 1202446"/>
                  <a:gd name="connsiteX23-315" fmla="*/ 1402521 w 1488357"/>
                  <a:gd name="connsiteY23-316" fmla="*/ 916813 h 1202446"/>
                  <a:gd name="connsiteX24-317" fmla="*/ 1473958 w 1488357"/>
                  <a:gd name="connsiteY24-318" fmla="*/ 912050 h 1202446"/>
                  <a:gd name="connsiteX25-319" fmla="*/ 1452527 w 1488357"/>
                  <a:gd name="connsiteY25-320" fmla="*/ 973963 h 1202446"/>
                  <a:gd name="connsiteX26-321" fmla="*/ 1383471 w 1488357"/>
                  <a:gd name="connsiteY26-322" fmla="*/ 985869 h 1202446"/>
                  <a:gd name="connsiteX27-323" fmla="*/ 1404902 w 1488357"/>
                  <a:gd name="connsiteY27-324" fmla="*/ 1081119 h 1202446"/>
                  <a:gd name="connsiteX28-325" fmla="*/ 1345371 w 1488357"/>
                  <a:gd name="connsiteY28-326" fmla="*/ 1100169 h 1202446"/>
                  <a:gd name="connsiteX29-327" fmla="*/ 1271552 w 1488357"/>
                  <a:gd name="connsiteY29-328" fmla="*/ 1157319 h 1202446"/>
                  <a:gd name="connsiteX30-329" fmla="*/ 1254883 w 1488357"/>
                  <a:gd name="connsiteY30-330" fmla="*/ 1193038 h 1202446"/>
                  <a:gd name="connsiteX31-331" fmla="*/ 1148679 w 1488357"/>
                  <a:gd name="connsiteY31-332" fmla="*/ 1195896 h 1202446"/>
                  <a:gd name="connsiteX32-333" fmla="*/ 1078671 w 1488357"/>
                  <a:gd name="connsiteY32-334" fmla="*/ 1114456 h 1202446"/>
                  <a:gd name="connsiteX33-335" fmla="*/ 894362 w 1488357"/>
                  <a:gd name="connsiteY33-336" fmla="*/ 982536 h 1202446"/>
                  <a:gd name="connsiteX34-337" fmla="*/ 857214 w 1488357"/>
                  <a:gd name="connsiteY34-338" fmla="*/ 1004919 h 1202446"/>
                  <a:gd name="connsiteX35-339" fmla="*/ 847689 w 1488357"/>
                  <a:gd name="connsiteY35-340" fmla="*/ 938244 h 1202446"/>
                  <a:gd name="connsiteX36-341" fmla="*/ 823877 w 1488357"/>
                  <a:gd name="connsiteY36-342" fmla="*/ 857281 h 1202446"/>
                  <a:gd name="connsiteX37-343" fmla="*/ 788158 w 1488357"/>
                  <a:gd name="connsiteY37-344" fmla="*/ 785844 h 1202446"/>
                  <a:gd name="connsiteX38-345" fmla="*/ 728627 w 1488357"/>
                  <a:gd name="connsiteY38-346" fmla="*/ 807275 h 1202446"/>
                  <a:gd name="connsiteX39-347" fmla="*/ 707196 w 1488357"/>
                  <a:gd name="connsiteY39-348" fmla="*/ 833469 h 1202446"/>
                  <a:gd name="connsiteX40-349" fmla="*/ 671477 w 1488357"/>
                  <a:gd name="connsiteY40-350" fmla="*/ 931100 h 1202446"/>
                  <a:gd name="connsiteX41-351" fmla="*/ 626233 w 1488357"/>
                  <a:gd name="connsiteY41-352" fmla="*/ 1014444 h 1202446"/>
                  <a:gd name="connsiteX42-353" fmla="*/ 556224 w 1488357"/>
                  <a:gd name="connsiteY42-354" fmla="*/ 1053972 h 1202446"/>
                  <a:gd name="connsiteX43-355" fmla="*/ 397633 w 1488357"/>
                  <a:gd name="connsiteY43-356" fmla="*/ 1033494 h 1202446"/>
                  <a:gd name="connsiteX44-357" fmla="*/ 345246 w 1488357"/>
                  <a:gd name="connsiteY44-358" fmla="*/ 962056 h 1202446"/>
                  <a:gd name="connsiteX45-359" fmla="*/ 347627 w 1488357"/>
                  <a:gd name="connsiteY45-360" fmla="*/ 914431 h 1202446"/>
                  <a:gd name="connsiteX46-361" fmla="*/ 421446 w 1488357"/>
                  <a:gd name="connsiteY46-362" fmla="*/ 833469 h 1202446"/>
                  <a:gd name="connsiteX47-363" fmla="*/ 409539 w 1488357"/>
                  <a:gd name="connsiteY47-364" fmla="*/ 816800 h 1202446"/>
                  <a:gd name="connsiteX48-365" fmla="*/ 309527 w 1488357"/>
                  <a:gd name="connsiteY48-366" fmla="*/ 802513 h 1202446"/>
                  <a:gd name="connsiteX49-367" fmla="*/ 223802 w 1488357"/>
                  <a:gd name="connsiteY49-368" fmla="*/ 809656 h 1202446"/>
                  <a:gd name="connsiteX50-369" fmla="*/ 173796 w 1488357"/>
                  <a:gd name="connsiteY50-370" fmla="*/ 740600 h 1202446"/>
                  <a:gd name="connsiteX51-371" fmla="*/ 71402 w 1488357"/>
                  <a:gd name="connsiteY51-372" fmla="*/ 678688 h 1202446"/>
                  <a:gd name="connsiteX52-373" fmla="*/ 9489 w 1488357"/>
                  <a:gd name="connsiteY52-374" fmla="*/ 619156 h 1202446"/>
                  <a:gd name="connsiteX53-375" fmla="*/ 7108 w 1488357"/>
                  <a:gd name="connsiteY53-376" fmla="*/ 604869 h 1202446"/>
                  <a:gd name="connsiteX54-377" fmla="*/ 76164 w 1488357"/>
                  <a:gd name="connsiteY54-378" fmla="*/ 588200 h 1202446"/>
                  <a:gd name="connsiteX55-379" fmla="*/ 114264 w 1488357"/>
                  <a:gd name="connsiteY55-380" fmla="*/ 557244 h 1202446"/>
                  <a:gd name="connsiteX56-381" fmla="*/ 90452 w 1488357"/>
                  <a:gd name="connsiteY56-382" fmla="*/ 507238 h 1202446"/>
                  <a:gd name="connsiteX57-383" fmla="*/ 49971 w 1488357"/>
                  <a:gd name="connsiteY57-384" fmla="*/ 433419 h 1202446"/>
                  <a:gd name="connsiteX58-385" fmla="*/ 104739 w 1488357"/>
                  <a:gd name="connsiteY58-386" fmla="*/ 385794 h 1202446"/>
                  <a:gd name="connsiteX59-387" fmla="*/ 138077 w 1488357"/>
                  <a:gd name="connsiteY59-388" fmla="*/ 373888 h 1202446"/>
                  <a:gd name="connsiteX60-389" fmla="*/ 66639 w 1488357"/>
                  <a:gd name="connsiteY60-390" fmla="*/ 371506 h 1202446"/>
                  <a:gd name="connsiteX61-391" fmla="*/ 49971 w 1488357"/>
                  <a:gd name="connsiteY61-392" fmla="*/ 276256 h 1202446"/>
                  <a:gd name="connsiteX62-393" fmla="*/ 54733 w 1488357"/>
                  <a:gd name="connsiteY62-394" fmla="*/ 242919 h 1202446"/>
                  <a:gd name="connsiteX63-395" fmla="*/ 107121 w 1488357"/>
                  <a:gd name="connsiteY63-396" fmla="*/ 247681 h 1202446"/>
                  <a:gd name="connsiteX64-397" fmla="*/ 114264 w 1488357"/>
                  <a:gd name="connsiteY64-398" fmla="*/ 226250 h 1202446"/>
                  <a:gd name="connsiteX65-399" fmla="*/ 102358 w 1488357"/>
                  <a:gd name="connsiteY65-400" fmla="*/ 183388 h 1202446"/>
                  <a:gd name="connsiteX66-401" fmla="*/ 142839 w 1488357"/>
                  <a:gd name="connsiteY66-402" fmla="*/ 131000 h 1202446"/>
                  <a:gd name="connsiteX0-403" fmla="*/ 142839 w 1488357"/>
                  <a:gd name="connsiteY0-404" fmla="*/ 131000 h 1202446"/>
                  <a:gd name="connsiteX1-405" fmla="*/ 364296 w 1488357"/>
                  <a:gd name="connsiteY1-406" fmla="*/ 59563 h 1202446"/>
                  <a:gd name="connsiteX2-407" fmla="*/ 507171 w 1488357"/>
                  <a:gd name="connsiteY2-408" fmla="*/ 42894 h 1202446"/>
                  <a:gd name="connsiteX3-409" fmla="*/ 609564 w 1488357"/>
                  <a:gd name="connsiteY3-410" fmla="*/ 23844 h 1202446"/>
                  <a:gd name="connsiteX4-411" fmla="*/ 678621 w 1488357"/>
                  <a:gd name="connsiteY4-412" fmla="*/ 31 h 1202446"/>
                  <a:gd name="connsiteX5-413" fmla="*/ 757202 w 1488357"/>
                  <a:gd name="connsiteY5-414" fmla="*/ 19081 h 1202446"/>
                  <a:gd name="connsiteX6-415" fmla="*/ 852452 w 1488357"/>
                  <a:gd name="connsiteY6-416" fmla="*/ 33369 h 1202446"/>
                  <a:gd name="connsiteX7-417" fmla="*/ 878646 w 1488357"/>
                  <a:gd name="connsiteY7-418" fmla="*/ 14319 h 1202446"/>
                  <a:gd name="connsiteX8-419" fmla="*/ 976277 w 1488357"/>
                  <a:gd name="connsiteY8-420" fmla="*/ 23844 h 1202446"/>
                  <a:gd name="connsiteX9-421" fmla="*/ 1042952 w 1488357"/>
                  <a:gd name="connsiteY9-422" fmla="*/ 19081 h 1202446"/>
                  <a:gd name="connsiteX10-423" fmla="*/ 1212021 w 1488357"/>
                  <a:gd name="connsiteY10-424" fmla="*/ 97663 h 1202446"/>
                  <a:gd name="connsiteX11-425" fmla="*/ 1362039 w 1488357"/>
                  <a:gd name="connsiteY11-426" fmla="*/ 140525 h 1202446"/>
                  <a:gd name="connsiteX12-427" fmla="*/ 1450146 w 1488357"/>
                  <a:gd name="connsiteY12-428" fmla="*/ 183388 h 1202446"/>
                  <a:gd name="connsiteX13-429" fmla="*/ 1452527 w 1488357"/>
                  <a:gd name="connsiteY13-430" fmla="*/ 300069 h 1202446"/>
                  <a:gd name="connsiteX14-431" fmla="*/ 1471577 w 1488357"/>
                  <a:gd name="connsiteY14-432" fmla="*/ 352456 h 1202446"/>
                  <a:gd name="connsiteX15-433" fmla="*/ 1440621 w 1488357"/>
                  <a:gd name="connsiteY15-434" fmla="*/ 440563 h 1202446"/>
                  <a:gd name="connsiteX16-435" fmla="*/ 1457289 w 1488357"/>
                  <a:gd name="connsiteY16-436" fmla="*/ 488188 h 1202446"/>
                  <a:gd name="connsiteX17-437" fmla="*/ 1488246 w 1488357"/>
                  <a:gd name="connsiteY17-438" fmla="*/ 535813 h 1202446"/>
                  <a:gd name="connsiteX18-439" fmla="*/ 1445383 w 1488357"/>
                  <a:gd name="connsiteY18-440" fmla="*/ 542956 h 1202446"/>
                  <a:gd name="connsiteX19-441" fmla="*/ 1412046 w 1488357"/>
                  <a:gd name="connsiteY19-442" fmla="*/ 626300 h 1202446"/>
                  <a:gd name="connsiteX20-443" fmla="*/ 1431096 w 1488357"/>
                  <a:gd name="connsiteY20-444" fmla="*/ 678688 h 1202446"/>
                  <a:gd name="connsiteX21-445" fmla="*/ 1426333 w 1488357"/>
                  <a:gd name="connsiteY21-446" fmla="*/ 783463 h 1202446"/>
                  <a:gd name="connsiteX22-447" fmla="*/ 1397758 w 1488357"/>
                  <a:gd name="connsiteY22-448" fmla="*/ 797750 h 1202446"/>
                  <a:gd name="connsiteX23-449" fmla="*/ 1402521 w 1488357"/>
                  <a:gd name="connsiteY23-450" fmla="*/ 916813 h 1202446"/>
                  <a:gd name="connsiteX24-451" fmla="*/ 1473958 w 1488357"/>
                  <a:gd name="connsiteY24-452" fmla="*/ 912050 h 1202446"/>
                  <a:gd name="connsiteX25-453" fmla="*/ 1452527 w 1488357"/>
                  <a:gd name="connsiteY25-454" fmla="*/ 973963 h 1202446"/>
                  <a:gd name="connsiteX26-455" fmla="*/ 1383471 w 1488357"/>
                  <a:gd name="connsiteY26-456" fmla="*/ 985869 h 1202446"/>
                  <a:gd name="connsiteX27-457" fmla="*/ 1404902 w 1488357"/>
                  <a:gd name="connsiteY27-458" fmla="*/ 1081119 h 1202446"/>
                  <a:gd name="connsiteX28-459" fmla="*/ 1345371 w 1488357"/>
                  <a:gd name="connsiteY28-460" fmla="*/ 1100169 h 1202446"/>
                  <a:gd name="connsiteX29-461" fmla="*/ 1271552 w 1488357"/>
                  <a:gd name="connsiteY29-462" fmla="*/ 1157319 h 1202446"/>
                  <a:gd name="connsiteX30-463" fmla="*/ 1254883 w 1488357"/>
                  <a:gd name="connsiteY30-464" fmla="*/ 1193038 h 1202446"/>
                  <a:gd name="connsiteX31-465" fmla="*/ 1148679 w 1488357"/>
                  <a:gd name="connsiteY31-466" fmla="*/ 1195896 h 1202446"/>
                  <a:gd name="connsiteX32-467" fmla="*/ 1078671 w 1488357"/>
                  <a:gd name="connsiteY32-468" fmla="*/ 1114456 h 1202446"/>
                  <a:gd name="connsiteX33-469" fmla="*/ 894362 w 1488357"/>
                  <a:gd name="connsiteY33-470" fmla="*/ 982536 h 1202446"/>
                  <a:gd name="connsiteX34-471" fmla="*/ 857214 w 1488357"/>
                  <a:gd name="connsiteY34-472" fmla="*/ 1004919 h 1202446"/>
                  <a:gd name="connsiteX35-473" fmla="*/ 847689 w 1488357"/>
                  <a:gd name="connsiteY35-474" fmla="*/ 938244 h 1202446"/>
                  <a:gd name="connsiteX36-475" fmla="*/ 823877 w 1488357"/>
                  <a:gd name="connsiteY36-476" fmla="*/ 857281 h 1202446"/>
                  <a:gd name="connsiteX37-477" fmla="*/ 773871 w 1488357"/>
                  <a:gd name="connsiteY37-478" fmla="*/ 800131 h 1202446"/>
                  <a:gd name="connsiteX38-479" fmla="*/ 728627 w 1488357"/>
                  <a:gd name="connsiteY38-480" fmla="*/ 807275 h 1202446"/>
                  <a:gd name="connsiteX39-481" fmla="*/ 707196 w 1488357"/>
                  <a:gd name="connsiteY39-482" fmla="*/ 833469 h 1202446"/>
                  <a:gd name="connsiteX40-483" fmla="*/ 671477 w 1488357"/>
                  <a:gd name="connsiteY40-484" fmla="*/ 931100 h 1202446"/>
                  <a:gd name="connsiteX41-485" fmla="*/ 626233 w 1488357"/>
                  <a:gd name="connsiteY41-486" fmla="*/ 1014444 h 1202446"/>
                  <a:gd name="connsiteX42-487" fmla="*/ 556224 w 1488357"/>
                  <a:gd name="connsiteY42-488" fmla="*/ 1053972 h 1202446"/>
                  <a:gd name="connsiteX43-489" fmla="*/ 397633 w 1488357"/>
                  <a:gd name="connsiteY43-490" fmla="*/ 1033494 h 1202446"/>
                  <a:gd name="connsiteX44-491" fmla="*/ 345246 w 1488357"/>
                  <a:gd name="connsiteY44-492" fmla="*/ 962056 h 1202446"/>
                  <a:gd name="connsiteX45-493" fmla="*/ 347627 w 1488357"/>
                  <a:gd name="connsiteY45-494" fmla="*/ 914431 h 1202446"/>
                  <a:gd name="connsiteX46-495" fmla="*/ 421446 w 1488357"/>
                  <a:gd name="connsiteY46-496" fmla="*/ 833469 h 1202446"/>
                  <a:gd name="connsiteX47-497" fmla="*/ 409539 w 1488357"/>
                  <a:gd name="connsiteY47-498" fmla="*/ 816800 h 1202446"/>
                  <a:gd name="connsiteX48-499" fmla="*/ 309527 w 1488357"/>
                  <a:gd name="connsiteY48-500" fmla="*/ 802513 h 1202446"/>
                  <a:gd name="connsiteX49-501" fmla="*/ 223802 w 1488357"/>
                  <a:gd name="connsiteY49-502" fmla="*/ 809656 h 1202446"/>
                  <a:gd name="connsiteX50-503" fmla="*/ 173796 w 1488357"/>
                  <a:gd name="connsiteY50-504" fmla="*/ 740600 h 1202446"/>
                  <a:gd name="connsiteX51-505" fmla="*/ 71402 w 1488357"/>
                  <a:gd name="connsiteY51-506" fmla="*/ 678688 h 1202446"/>
                  <a:gd name="connsiteX52-507" fmla="*/ 9489 w 1488357"/>
                  <a:gd name="connsiteY52-508" fmla="*/ 619156 h 1202446"/>
                  <a:gd name="connsiteX53-509" fmla="*/ 7108 w 1488357"/>
                  <a:gd name="connsiteY53-510" fmla="*/ 604869 h 1202446"/>
                  <a:gd name="connsiteX54-511" fmla="*/ 76164 w 1488357"/>
                  <a:gd name="connsiteY54-512" fmla="*/ 588200 h 1202446"/>
                  <a:gd name="connsiteX55-513" fmla="*/ 114264 w 1488357"/>
                  <a:gd name="connsiteY55-514" fmla="*/ 557244 h 1202446"/>
                  <a:gd name="connsiteX56-515" fmla="*/ 90452 w 1488357"/>
                  <a:gd name="connsiteY56-516" fmla="*/ 507238 h 1202446"/>
                  <a:gd name="connsiteX57-517" fmla="*/ 49971 w 1488357"/>
                  <a:gd name="connsiteY57-518" fmla="*/ 433419 h 1202446"/>
                  <a:gd name="connsiteX58-519" fmla="*/ 104739 w 1488357"/>
                  <a:gd name="connsiteY58-520" fmla="*/ 385794 h 1202446"/>
                  <a:gd name="connsiteX59-521" fmla="*/ 138077 w 1488357"/>
                  <a:gd name="connsiteY59-522" fmla="*/ 373888 h 1202446"/>
                  <a:gd name="connsiteX60-523" fmla="*/ 66639 w 1488357"/>
                  <a:gd name="connsiteY60-524" fmla="*/ 371506 h 1202446"/>
                  <a:gd name="connsiteX61-525" fmla="*/ 49971 w 1488357"/>
                  <a:gd name="connsiteY61-526" fmla="*/ 276256 h 1202446"/>
                  <a:gd name="connsiteX62-527" fmla="*/ 54733 w 1488357"/>
                  <a:gd name="connsiteY62-528" fmla="*/ 242919 h 1202446"/>
                  <a:gd name="connsiteX63-529" fmla="*/ 107121 w 1488357"/>
                  <a:gd name="connsiteY63-530" fmla="*/ 247681 h 1202446"/>
                  <a:gd name="connsiteX64-531" fmla="*/ 114264 w 1488357"/>
                  <a:gd name="connsiteY64-532" fmla="*/ 226250 h 1202446"/>
                  <a:gd name="connsiteX65-533" fmla="*/ 102358 w 1488357"/>
                  <a:gd name="connsiteY65-534" fmla="*/ 183388 h 1202446"/>
                  <a:gd name="connsiteX66-535" fmla="*/ 142839 w 1488357"/>
                  <a:gd name="connsiteY66-536" fmla="*/ 131000 h 12024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Lst>
                <a:rect l="l" t="t" r="r" b="b"/>
                <a:pathLst>
                  <a:path w="1488357" h="1202446">
                    <a:moveTo>
                      <a:pt x="142839" y="131000"/>
                    </a:moveTo>
                    <a:cubicBezTo>
                      <a:pt x="186495" y="110363"/>
                      <a:pt x="303574" y="74247"/>
                      <a:pt x="364296" y="59563"/>
                    </a:cubicBezTo>
                    <a:cubicBezTo>
                      <a:pt x="425018" y="44879"/>
                      <a:pt x="466293" y="48847"/>
                      <a:pt x="507171" y="42894"/>
                    </a:cubicBezTo>
                    <a:cubicBezTo>
                      <a:pt x="548049" y="36941"/>
                      <a:pt x="580989" y="30988"/>
                      <a:pt x="609564" y="23844"/>
                    </a:cubicBezTo>
                    <a:cubicBezTo>
                      <a:pt x="638139" y="16700"/>
                      <a:pt x="654015" y="825"/>
                      <a:pt x="678621" y="31"/>
                    </a:cubicBezTo>
                    <a:cubicBezTo>
                      <a:pt x="703227" y="-763"/>
                      <a:pt x="728230" y="13525"/>
                      <a:pt x="757202" y="19081"/>
                    </a:cubicBezTo>
                    <a:cubicBezTo>
                      <a:pt x="786174" y="24637"/>
                      <a:pt x="832211" y="34163"/>
                      <a:pt x="852452" y="33369"/>
                    </a:cubicBezTo>
                    <a:cubicBezTo>
                      <a:pt x="872693" y="32575"/>
                      <a:pt x="858009" y="15906"/>
                      <a:pt x="878646" y="14319"/>
                    </a:cubicBezTo>
                    <a:cubicBezTo>
                      <a:pt x="899283" y="12732"/>
                      <a:pt x="948893" y="23050"/>
                      <a:pt x="976277" y="23844"/>
                    </a:cubicBezTo>
                    <a:cubicBezTo>
                      <a:pt x="1003661" y="24638"/>
                      <a:pt x="1003661" y="6778"/>
                      <a:pt x="1042952" y="19081"/>
                    </a:cubicBezTo>
                    <a:cubicBezTo>
                      <a:pt x="1082243" y="31384"/>
                      <a:pt x="1158840" y="77422"/>
                      <a:pt x="1212021" y="97663"/>
                    </a:cubicBezTo>
                    <a:cubicBezTo>
                      <a:pt x="1265202" y="117904"/>
                      <a:pt x="1322352" y="126238"/>
                      <a:pt x="1362039" y="140525"/>
                    </a:cubicBezTo>
                    <a:cubicBezTo>
                      <a:pt x="1401726" y="154812"/>
                      <a:pt x="1435065" y="156797"/>
                      <a:pt x="1450146" y="183388"/>
                    </a:cubicBezTo>
                    <a:cubicBezTo>
                      <a:pt x="1465227" y="209979"/>
                      <a:pt x="1448955" y="271891"/>
                      <a:pt x="1452527" y="300069"/>
                    </a:cubicBezTo>
                    <a:cubicBezTo>
                      <a:pt x="1456099" y="328247"/>
                      <a:pt x="1473561" y="329040"/>
                      <a:pt x="1471577" y="352456"/>
                    </a:cubicBezTo>
                    <a:cubicBezTo>
                      <a:pt x="1469593" y="375872"/>
                      <a:pt x="1443002" y="417941"/>
                      <a:pt x="1440621" y="440563"/>
                    </a:cubicBezTo>
                    <a:cubicBezTo>
                      <a:pt x="1438240" y="463185"/>
                      <a:pt x="1449352" y="472313"/>
                      <a:pt x="1457289" y="488188"/>
                    </a:cubicBezTo>
                    <a:cubicBezTo>
                      <a:pt x="1465226" y="504063"/>
                      <a:pt x="1490230" y="526685"/>
                      <a:pt x="1488246" y="535813"/>
                    </a:cubicBezTo>
                    <a:cubicBezTo>
                      <a:pt x="1486262" y="544941"/>
                      <a:pt x="1458083" y="527875"/>
                      <a:pt x="1445383" y="542956"/>
                    </a:cubicBezTo>
                    <a:cubicBezTo>
                      <a:pt x="1432683" y="558037"/>
                      <a:pt x="1414427" y="603678"/>
                      <a:pt x="1412046" y="626300"/>
                    </a:cubicBezTo>
                    <a:cubicBezTo>
                      <a:pt x="1409665" y="648922"/>
                      <a:pt x="1428715" y="652494"/>
                      <a:pt x="1431096" y="678688"/>
                    </a:cubicBezTo>
                    <a:cubicBezTo>
                      <a:pt x="1433477" y="704882"/>
                      <a:pt x="1431889" y="763619"/>
                      <a:pt x="1426333" y="783463"/>
                    </a:cubicBezTo>
                    <a:cubicBezTo>
                      <a:pt x="1420777" y="803307"/>
                      <a:pt x="1401727" y="775525"/>
                      <a:pt x="1397758" y="797750"/>
                    </a:cubicBezTo>
                    <a:cubicBezTo>
                      <a:pt x="1393789" y="819975"/>
                      <a:pt x="1389821" y="897763"/>
                      <a:pt x="1402521" y="916813"/>
                    </a:cubicBezTo>
                    <a:cubicBezTo>
                      <a:pt x="1415221" y="935863"/>
                      <a:pt x="1465624" y="902525"/>
                      <a:pt x="1473958" y="912050"/>
                    </a:cubicBezTo>
                    <a:cubicBezTo>
                      <a:pt x="1482292" y="921575"/>
                      <a:pt x="1467608" y="961660"/>
                      <a:pt x="1452527" y="973963"/>
                    </a:cubicBezTo>
                    <a:cubicBezTo>
                      <a:pt x="1437446" y="986266"/>
                      <a:pt x="1391408" y="968010"/>
                      <a:pt x="1383471" y="985869"/>
                    </a:cubicBezTo>
                    <a:cubicBezTo>
                      <a:pt x="1375534" y="1003728"/>
                      <a:pt x="1411252" y="1062069"/>
                      <a:pt x="1404902" y="1081119"/>
                    </a:cubicBezTo>
                    <a:cubicBezTo>
                      <a:pt x="1398552" y="1100169"/>
                      <a:pt x="1367596" y="1087469"/>
                      <a:pt x="1345371" y="1100169"/>
                    </a:cubicBezTo>
                    <a:cubicBezTo>
                      <a:pt x="1323146" y="1112869"/>
                      <a:pt x="1286633" y="1141841"/>
                      <a:pt x="1271552" y="1157319"/>
                    </a:cubicBezTo>
                    <a:cubicBezTo>
                      <a:pt x="1256471" y="1172797"/>
                      <a:pt x="1275362" y="1186609"/>
                      <a:pt x="1254883" y="1193038"/>
                    </a:cubicBezTo>
                    <a:cubicBezTo>
                      <a:pt x="1234404" y="1199468"/>
                      <a:pt x="1178048" y="1208993"/>
                      <a:pt x="1148679" y="1195896"/>
                    </a:cubicBezTo>
                    <a:cubicBezTo>
                      <a:pt x="1119310" y="1182799"/>
                      <a:pt x="1121057" y="1150016"/>
                      <a:pt x="1078671" y="1114456"/>
                    </a:cubicBezTo>
                    <a:cubicBezTo>
                      <a:pt x="1036285" y="1078896"/>
                      <a:pt x="931271" y="1000792"/>
                      <a:pt x="894362" y="982536"/>
                    </a:cubicBezTo>
                    <a:cubicBezTo>
                      <a:pt x="857453" y="964280"/>
                      <a:pt x="864993" y="1012301"/>
                      <a:pt x="857214" y="1004919"/>
                    </a:cubicBezTo>
                    <a:cubicBezTo>
                      <a:pt x="849435" y="997537"/>
                      <a:pt x="853245" y="962850"/>
                      <a:pt x="847689" y="938244"/>
                    </a:cubicBezTo>
                    <a:cubicBezTo>
                      <a:pt x="842133" y="913638"/>
                      <a:pt x="836180" y="880300"/>
                      <a:pt x="823877" y="857281"/>
                    </a:cubicBezTo>
                    <a:cubicBezTo>
                      <a:pt x="811574" y="834262"/>
                      <a:pt x="789746" y="808465"/>
                      <a:pt x="773871" y="800131"/>
                    </a:cubicBezTo>
                    <a:cubicBezTo>
                      <a:pt x="757996" y="791797"/>
                      <a:pt x="739740" y="801719"/>
                      <a:pt x="728627" y="807275"/>
                    </a:cubicBezTo>
                    <a:cubicBezTo>
                      <a:pt x="717515" y="812831"/>
                      <a:pt x="716721" y="812832"/>
                      <a:pt x="707196" y="833469"/>
                    </a:cubicBezTo>
                    <a:cubicBezTo>
                      <a:pt x="697671" y="854106"/>
                      <a:pt x="684971" y="900938"/>
                      <a:pt x="671477" y="931100"/>
                    </a:cubicBezTo>
                    <a:cubicBezTo>
                      <a:pt x="657983" y="961263"/>
                      <a:pt x="645442" y="993965"/>
                      <a:pt x="626233" y="1014444"/>
                    </a:cubicBezTo>
                    <a:cubicBezTo>
                      <a:pt x="607024" y="1034923"/>
                      <a:pt x="594324" y="1050797"/>
                      <a:pt x="556224" y="1053972"/>
                    </a:cubicBezTo>
                    <a:cubicBezTo>
                      <a:pt x="518124" y="1057147"/>
                      <a:pt x="432796" y="1048813"/>
                      <a:pt x="397633" y="1033494"/>
                    </a:cubicBezTo>
                    <a:cubicBezTo>
                      <a:pt x="362470" y="1018175"/>
                      <a:pt x="353580" y="981900"/>
                      <a:pt x="345246" y="962056"/>
                    </a:cubicBezTo>
                    <a:cubicBezTo>
                      <a:pt x="336912" y="942212"/>
                      <a:pt x="334927" y="935862"/>
                      <a:pt x="347627" y="914431"/>
                    </a:cubicBezTo>
                    <a:cubicBezTo>
                      <a:pt x="360327" y="893000"/>
                      <a:pt x="411127" y="849741"/>
                      <a:pt x="421446" y="833469"/>
                    </a:cubicBezTo>
                    <a:cubicBezTo>
                      <a:pt x="431765" y="817197"/>
                      <a:pt x="428192" y="821959"/>
                      <a:pt x="409539" y="816800"/>
                    </a:cubicBezTo>
                    <a:cubicBezTo>
                      <a:pt x="390886" y="811641"/>
                      <a:pt x="340483" y="803704"/>
                      <a:pt x="309527" y="802513"/>
                    </a:cubicBezTo>
                    <a:cubicBezTo>
                      <a:pt x="278571" y="801322"/>
                      <a:pt x="246424" y="819975"/>
                      <a:pt x="223802" y="809656"/>
                    </a:cubicBezTo>
                    <a:cubicBezTo>
                      <a:pt x="201180" y="799337"/>
                      <a:pt x="199196" y="762428"/>
                      <a:pt x="173796" y="740600"/>
                    </a:cubicBezTo>
                    <a:cubicBezTo>
                      <a:pt x="148396" y="718772"/>
                      <a:pt x="98786" y="698929"/>
                      <a:pt x="71402" y="678688"/>
                    </a:cubicBezTo>
                    <a:cubicBezTo>
                      <a:pt x="44018" y="658447"/>
                      <a:pt x="20205" y="631459"/>
                      <a:pt x="9489" y="619156"/>
                    </a:cubicBezTo>
                    <a:cubicBezTo>
                      <a:pt x="-1227" y="606853"/>
                      <a:pt x="-4004" y="610028"/>
                      <a:pt x="7108" y="604869"/>
                    </a:cubicBezTo>
                    <a:cubicBezTo>
                      <a:pt x="18220" y="599710"/>
                      <a:pt x="58305" y="596137"/>
                      <a:pt x="76164" y="588200"/>
                    </a:cubicBezTo>
                    <a:cubicBezTo>
                      <a:pt x="94023" y="580263"/>
                      <a:pt x="111883" y="570738"/>
                      <a:pt x="114264" y="557244"/>
                    </a:cubicBezTo>
                    <a:cubicBezTo>
                      <a:pt x="116645" y="543750"/>
                      <a:pt x="101167" y="527875"/>
                      <a:pt x="90452" y="507238"/>
                    </a:cubicBezTo>
                    <a:cubicBezTo>
                      <a:pt x="79737" y="486601"/>
                      <a:pt x="47590" y="453660"/>
                      <a:pt x="49971" y="433419"/>
                    </a:cubicBezTo>
                    <a:cubicBezTo>
                      <a:pt x="52352" y="413178"/>
                      <a:pt x="90055" y="395716"/>
                      <a:pt x="104739" y="385794"/>
                    </a:cubicBezTo>
                    <a:cubicBezTo>
                      <a:pt x="119423" y="375872"/>
                      <a:pt x="144427" y="376269"/>
                      <a:pt x="138077" y="373888"/>
                    </a:cubicBezTo>
                    <a:cubicBezTo>
                      <a:pt x="131727" y="371507"/>
                      <a:pt x="81323" y="387778"/>
                      <a:pt x="66639" y="371506"/>
                    </a:cubicBezTo>
                    <a:cubicBezTo>
                      <a:pt x="51955" y="355234"/>
                      <a:pt x="51955" y="297687"/>
                      <a:pt x="49971" y="276256"/>
                    </a:cubicBezTo>
                    <a:cubicBezTo>
                      <a:pt x="47987" y="254825"/>
                      <a:pt x="45208" y="247682"/>
                      <a:pt x="54733" y="242919"/>
                    </a:cubicBezTo>
                    <a:cubicBezTo>
                      <a:pt x="64258" y="238156"/>
                      <a:pt x="97199" y="250459"/>
                      <a:pt x="107121" y="247681"/>
                    </a:cubicBezTo>
                    <a:cubicBezTo>
                      <a:pt x="117043" y="244903"/>
                      <a:pt x="115058" y="236965"/>
                      <a:pt x="114264" y="226250"/>
                    </a:cubicBezTo>
                    <a:cubicBezTo>
                      <a:pt x="113470" y="215535"/>
                      <a:pt x="101167" y="195691"/>
                      <a:pt x="102358" y="183388"/>
                    </a:cubicBezTo>
                    <a:cubicBezTo>
                      <a:pt x="103549" y="171085"/>
                      <a:pt x="99183" y="151637"/>
                      <a:pt x="142839" y="131000"/>
                    </a:cubicBezTo>
                    <a:close/>
                  </a:path>
                </a:pathLst>
              </a:custGeom>
              <a:solidFill>
                <a:srgbClr val="44546A">
                  <a:lumMod val="40000"/>
                  <a:lumOff val="60000"/>
                </a:srgbClr>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3" name="Freeform: Shape 172">
                <a:extLst>
                  <a:ext uri="{FF2B5EF4-FFF2-40B4-BE49-F238E27FC236}">
                    <a16:creationId xmlns:a16="http://schemas.microsoft.com/office/drawing/2014/main" id="{5DC0B4E9-21E4-9150-425E-5D893F3C6411}"/>
                  </a:ext>
                </a:extLst>
              </p:cNvPr>
              <p:cNvSpPr/>
              <p:nvPr/>
            </p:nvSpPr>
            <p:spPr>
              <a:xfrm>
                <a:off x="4797264" y="3359460"/>
                <a:ext cx="476193" cy="392167"/>
              </a:xfrm>
              <a:custGeom>
                <a:avLst/>
                <a:gdLst>
                  <a:gd name="connsiteX0" fmla="*/ 159 w 1122146"/>
                  <a:gd name="connsiteY0" fmla="*/ 213313 h 694551"/>
                  <a:gd name="connsiteX1" fmla="*/ 88266 w 1122146"/>
                  <a:gd name="connsiteY1" fmla="*/ 301419 h 694551"/>
                  <a:gd name="connsiteX2" fmla="*/ 123984 w 1122146"/>
                  <a:gd name="connsiteY2" fmla="*/ 368094 h 694551"/>
                  <a:gd name="connsiteX3" fmla="*/ 133509 w 1122146"/>
                  <a:gd name="connsiteY3" fmla="*/ 430007 h 694551"/>
                  <a:gd name="connsiteX4" fmla="*/ 235903 w 1122146"/>
                  <a:gd name="connsiteY4" fmla="*/ 575263 h 694551"/>
                  <a:gd name="connsiteX5" fmla="*/ 216853 w 1122146"/>
                  <a:gd name="connsiteY5" fmla="*/ 596694 h 694551"/>
                  <a:gd name="connsiteX6" fmla="*/ 262097 w 1122146"/>
                  <a:gd name="connsiteY6" fmla="*/ 632413 h 694551"/>
                  <a:gd name="connsiteX7" fmla="*/ 276384 w 1122146"/>
                  <a:gd name="connsiteY7" fmla="*/ 694326 h 694551"/>
                  <a:gd name="connsiteX8" fmla="*/ 395447 w 1122146"/>
                  <a:gd name="connsiteY8" fmla="*/ 608601 h 694551"/>
                  <a:gd name="connsiteX9" fmla="*/ 571659 w 1122146"/>
                  <a:gd name="connsiteY9" fmla="*/ 503826 h 694551"/>
                  <a:gd name="connsiteX10" fmla="*/ 671672 w 1122146"/>
                  <a:gd name="connsiteY10" fmla="*/ 444294 h 694551"/>
                  <a:gd name="connsiteX11" fmla="*/ 671672 w 1122146"/>
                  <a:gd name="connsiteY11" fmla="*/ 408576 h 694551"/>
                  <a:gd name="connsiteX12" fmla="*/ 738347 w 1122146"/>
                  <a:gd name="connsiteY12" fmla="*/ 420482 h 694551"/>
                  <a:gd name="connsiteX13" fmla="*/ 769303 w 1122146"/>
                  <a:gd name="connsiteY13" fmla="*/ 370476 h 694551"/>
                  <a:gd name="connsiteX14" fmla="*/ 793116 w 1122146"/>
                  <a:gd name="connsiteY14" fmla="*/ 351426 h 694551"/>
                  <a:gd name="connsiteX15" fmla="*/ 838359 w 1122146"/>
                  <a:gd name="connsiteY15" fmla="*/ 353807 h 694551"/>
                  <a:gd name="connsiteX16" fmla="*/ 833597 w 1122146"/>
                  <a:gd name="connsiteY16" fmla="*/ 325232 h 694551"/>
                  <a:gd name="connsiteX17" fmla="*/ 905034 w 1122146"/>
                  <a:gd name="connsiteY17" fmla="*/ 299038 h 694551"/>
                  <a:gd name="connsiteX18" fmla="*/ 933609 w 1122146"/>
                  <a:gd name="connsiteY18" fmla="*/ 322851 h 694551"/>
                  <a:gd name="connsiteX19" fmla="*/ 959803 w 1122146"/>
                  <a:gd name="connsiteY19" fmla="*/ 296657 h 694551"/>
                  <a:gd name="connsiteX20" fmla="*/ 1007428 w 1122146"/>
                  <a:gd name="connsiteY20" fmla="*/ 296657 h 694551"/>
                  <a:gd name="connsiteX21" fmla="*/ 983616 w 1122146"/>
                  <a:gd name="connsiteY21" fmla="*/ 265701 h 694551"/>
                  <a:gd name="connsiteX22" fmla="*/ 1047909 w 1122146"/>
                  <a:gd name="connsiteY22" fmla="*/ 232363 h 694551"/>
                  <a:gd name="connsiteX23" fmla="*/ 1019334 w 1122146"/>
                  <a:gd name="connsiteY23" fmla="*/ 189501 h 694551"/>
                  <a:gd name="connsiteX24" fmla="*/ 1050291 w 1122146"/>
                  <a:gd name="connsiteY24" fmla="*/ 172832 h 694551"/>
                  <a:gd name="connsiteX25" fmla="*/ 1078866 w 1122146"/>
                  <a:gd name="connsiteY25" fmla="*/ 132351 h 694551"/>
                  <a:gd name="connsiteX26" fmla="*/ 1121728 w 1122146"/>
                  <a:gd name="connsiteY26" fmla="*/ 118063 h 694551"/>
                  <a:gd name="connsiteX27" fmla="*/ 1074103 w 1122146"/>
                  <a:gd name="connsiteY27" fmla="*/ 96632 h 694551"/>
                  <a:gd name="connsiteX28" fmla="*/ 1114584 w 1122146"/>
                  <a:gd name="connsiteY28" fmla="*/ 37101 h 694551"/>
                  <a:gd name="connsiteX29" fmla="*/ 1112203 w 1122146"/>
                  <a:gd name="connsiteY29" fmla="*/ 1382 h 694551"/>
                  <a:gd name="connsiteX30" fmla="*/ 1014572 w 1122146"/>
                  <a:gd name="connsiteY30" fmla="*/ 10907 h 694551"/>
                  <a:gd name="connsiteX31" fmla="*/ 878841 w 1122146"/>
                  <a:gd name="connsiteY31" fmla="*/ 44244 h 694551"/>
                  <a:gd name="connsiteX32" fmla="*/ 778828 w 1122146"/>
                  <a:gd name="connsiteY32" fmla="*/ 103776 h 694551"/>
                  <a:gd name="connsiteX33" fmla="*/ 652622 w 1122146"/>
                  <a:gd name="connsiteY33" fmla="*/ 77582 h 694551"/>
                  <a:gd name="connsiteX34" fmla="*/ 545466 w 1122146"/>
                  <a:gd name="connsiteY34" fmla="*/ 56151 h 694551"/>
                  <a:gd name="connsiteX35" fmla="*/ 395447 w 1122146"/>
                  <a:gd name="connsiteY35" fmla="*/ 34719 h 694551"/>
                  <a:gd name="connsiteX36" fmla="*/ 295434 w 1122146"/>
                  <a:gd name="connsiteY36" fmla="*/ 79963 h 694551"/>
                  <a:gd name="connsiteX37" fmla="*/ 112078 w 1122146"/>
                  <a:gd name="connsiteY37" fmla="*/ 158544 h 694551"/>
                  <a:gd name="connsiteX38" fmla="*/ 159 w 1122146"/>
                  <a:gd name="connsiteY38" fmla="*/ 213313 h 69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22146" h="694551">
                    <a:moveTo>
                      <a:pt x="159" y="213313"/>
                    </a:moveTo>
                    <a:cubicBezTo>
                      <a:pt x="-3810" y="237125"/>
                      <a:pt x="67629" y="275622"/>
                      <a:pt x="88266" y="301419"/>
                    </a:cubicBezTo>
                    <a:cubicBezTo>
                      <a:pt x="108904" y="327216"/>
                      <a:pt x="116444" y="346663"/>
                      <a:pt x="123984" y="368094"/>
                    </a:cubicBezTo>
                    <a:cubicBezTo>
                      <a:pt x="131524" y="389525"/>
                      <a:pt x="114856" y="395479"/>
                      <a:pt x="133509" y="430007"/>
                    </a:cubicBezTo>
                    <a:cubicBezTo>
                      <a:pt x="152162" y="464535"/>
                      <a:pt x="222012" y="547482"/>
                      <a:pt x="235903" y="575263"/>
                    </a:cubicBezTo>
                    <a:cubicBezTo>
                      <a:pt x="249794" y="603044"/>
                      <a:pt x="212487" y="587169"/>
                      <a:pt x="216853" y="596694"/>
                    </a:cubicBezTo>
                    <a:cubicBezTo>
                      <a:pt x="221219" y="606219"/>
                      <a:pt x="252175" y="616141"/>
                      <a:pt x="262097" y="632413"/>
                    </a:cubicBezTo>
                    <a:cubicBezTo>
                      <a:pt x="272019" y="648685"/>
                      <a:pt x="254159" y="698295"/>
                      <a:pt x="276384" y="694326"/>
                    </a:cubicBezTo>
                    <a:cubicBezTo>
                      <a:pt x="298609" y="690357"/>
                      <a:pt x="346235" y="640351"/>
                      <a:pt x="395447" y="608601"/>
                    </a:cubicBezTo>
                    <a:cubicBezTo>
                      <a:pt x="444660" y="576851"/>
                      <a:pt x="525622" y="531211"/>
                      <a:pt x="571659" y="503826"/>
                    </a:cubicBezTo>
                    <a:cubicBezTo>
                      <a:pt x="617697" y="476442"/>
                      <a:pt x="655003" y="460169"/>
                      <a:pt x="671672" y="444294"/>
                    </a:cubicBezTo>
                    <a:cubicBezTo>
                      <a:pt x="688341" y="428419"/>
                      <a:pt x="660560" y="412545"/>
                      <a:pt x="671672" y="408576"/>
                    </a:cubicBezTo>
                    <a:cubicBezTo>
                      <a:pt x="682784" y="404607"/>
                      <a:pt x="722075" y="426832"/>
                      <a:pt x="738347" y="420482"/>
                    </a:cubicBezTo>
                    <a:cubicBezTo>
                      <a:pt x="754619" y="414132"/>
                      <a:pt x="760175" y="381985"/>
                      <a:pt x="769303" y="370476"/>
                    </a:cubicBezTo>
                    <a:cubicBezTo>
                      <a:pt x="778431" y="358967"/>
                      <a:pt x="781607" y="354204"/>
                      <a:pt x="793116" y="351426"/>
                    </a:cubicBezTo>
                    <a:cubicBezTo>
                      <a:pt x="804625" y="348648"/>
                      <a:pt x="831612" y="358173"/>
                      <a:pt x="838359" y="353807"/>
                    </a:cubicBezTo>
                    <a:cubicBezTo>
                      <a:pt x="845106" y="349441"/>
                      <a:pt x="822485" y="334360"/>
                      <a:pt x="833597" y="325232"/>
                    </a:cubicBezTo>
                    <a:cubicBezTo>
                      <a:pt x="844710" y="316104"/>
                      <a:pt x="888365" y="299435"/>
                      <a:pt x="905034" y="299038"/>
                    </a:cubicBezTo>
                    <a:cubicBezTo>
                      <a:pt x="921703" y="298641"/>
                      <a:pt x="924481" y="323248"/>
                      <a:pt x="933609" y="322851"/>
                    </a:cubicBezTo>
                    <a:cubicBezTo>
                      <a:pt x="942737" y="322454"/>
                      <a:pt x="947500" y="301023"/>
                      <a:pt x="959803" y="296657"/>
                    </a:cubicBezTo>
                    <a:cubicBezTo>
                      <a:pt x="972106" y="292291"/>
                      <a:pt x="1003459" y="301816"/>
                      <a:pt x="1007428" y="296657"/>
                    </a:cubicBezTo>
                    <a:cubicBezTo>
                      <a:pt x="1011397" y="291498"/>
                      <a:pt x="976869" y="276417"/>
                      <a:pt x="983616" y="265701"/>
                    </a:cubicBezTo>
                    <a:cubicBezTo>
                      <a:pt x="990363" y="254985"/>
                      <a:pt x="1041956" y="245063"/>
                      <a:pt x="1047909" y="232363"/>
                    </a:cubicBezTo>
                    <a:cubicBezTo>
                      <a:pt x="1053862" y="219663"/>
                      <a:pt x="1018937" y="199423"/>
                      <a:pt x="1019334" y="189501"/>
                    </a:cubicBezTo>
                    <a:cubicBezTo>
                      <a:pt x="1019731" y="179579"/>
                      <a:pt x="1040369" y="182357"/>
                      <a:pt x="1050291" y="172832"/>
                    </a:cubicBezTo>
                    <a:cubicBezTo>
                      <a:pt x="1060213" y="163307"/>
                      <a:pt x="1066960" y="141479"/>
                      <a:pt x="1078866" y="132351"/>
                    </a:cubicBezTo>
                    <a:cubicBezTo>
                      <a:pt x="1090772" y="123223"/>
                      <a:pt x="1122522" y="124016"/>
                      <a:pt x="1121728" y="118063"/>
                    </a:cubicBezTo>
                    <a:cubicBezTo>
                      <a:pt x="1120934" y="112110"/>
                      <a:pt x="1075294" y="110126"/>
                      <a:pt x="1074103" y="96632"/>
                    </a:cubicBezTo>
                    <a:cubicBezTo>
                      <a:pt x="1072912" y="83138"/>
                      <a:pt x="1108234" y="52976"/>
                      <a:pt x="1114584" y="37101"/>
                    </a:cubicBezTo>
                    <a:cubicBezTo>
                      <a:pt x="1120934" y="21226"/>
                      <a:pt x="1128872" y="5748"/>
                      <a:pt x="1112203" y="1382"/>
                    </a:cubicBezTo>
                    <a:cubicBezTo>
                      <a:pt x="1095534" y="-2984"/>
                      <a:pt x="1053466" y="3763"/>
                      <a:pt x="1014572" y="10907"/>
                    </a:cubicBezTo>
                    <a:cubicBezTo>
                      <a:pt x="975678" y="18051"/>
                      <a:pt x="918132" y="28766"/>
                      <a:pt x="878841" y="44244"/>
                    </a:cubicBezTo>
                    <a:cubicBezTo>
                      <a:pt x="839550" y="59722"/>
                      <a:pt x="816531" y="98220"/>
                      <a:pt x="778828" y="103776"/>
                    </a:cubicBezTo>
                    <a:cubicBezTo>
                      <a:pt x="741125" y="109332"/>
                      <a:pt x="652622" y="77582"/>
                      <a:pt x="652622" y="77582"/>
                    </a:cubicBezTo>
                    <a:cubicBezTo>
                      <a:pt x="613728" y="69645"/>
                      <a:pt x="588328" y="63295"/>
                      <a:pt x="545466" y="56151"/>
                    </a:cubicBezTo>
                    <a:cubicBezTo>
                      <a:pt x="502604" y="49007"/>
                      <a:pt x="437119" y="30750"/>
                      <a:pt x="395447" y="34719"/>
                    </a:cubicBezTo>
                    <a:cubicBezTo>
                      <a:pt x="353775" y="38688"/>
                      <a:pt x="295434" y="79963"/>
                      <a:pt x="295434" y="79963"/>
                    </a:cubicBezTo>
                    <a:lnTo>
                      <a:pt x="112078" y="158544"/>
                    </a:lnTo>
                    <a:cubicBezTo>
                      <a:pt x="62072" y="181166"/>
                      <a:pt x="4128" y="189501"/>
                      <a:pt x="159" y="213313"/>
                    </a:cubicBezTo>
                    <a:close/>
                  </a:path>
                </a:pathLst>
              </a:custGeom>
              <a:solidFill>
                <a:srgbClr val="ED7D31">
                  <a:lumMod val="40000"/>
                  <a:lumOff val="60000"/>
                </a:srgbClr>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4" name="Freeform: Shape 173">
                <a:extLst>
                  <a:ext uri="{FF2B5EF4-FFF2-40B4-BE49-F238E27FC236}">
                    <a16:creationId xmlns:a16="http://schemas.microsoft.com/office/drawing/2014/main" id="{3BF9DE85-3DD8-AC6F-984D-06FDA362F3D3}"/>
                  </a:ext>
                </a:extLst>
              </p:cNvPr>
              <p:cNvSpPr/>
              <p:nvPr/>
            </p:nvSpPr>
            <p:spPr>
              <a:xfrm>
                <a:off x="5319153" y="3422351"/>
                <a:ext cx="150388" cy="239235"/>
              </a:xfrm>
              <a:custGeom>
                <a:avLst/>
                <a:gdLst>
                  <a:gd name="connsiteX0" fmla="*/ 234113 w 332271"/>
                  <a:gd name="connsiteY0" fmla="*/ 2957 h 387762"/>
                  <a:gd name="connsiteX1" fmla="*/ 122195 w 332271"/>
                  <a:gd name="connsiteY1" fmla="*/ 17245 h 387762"/>
                  <a:gd name="connsiteX2" fmla="*/ 55520 w 332271"/>
                  <a:gd name="connsiteY2" fmla="*/ 2957 h 387762"/>
                  <a:gd name="connsiteX3" fmla="*/ 15038 w 332271"/>
                  <a:gd name="connsiteY3" fmla="*/ 86301 h 387762"/>
                  <a:gd name="connsiteX4" fmla="*/ 45995 w 332271"/>
                  <a:gd name="connsiteY4" fmla="*/ 150595 h 387762"/>
                  <a:gd name="connsiteX5" fmla="*/ 48376 w 332271"/>
                  <a:gd name="connsiteY5" fmla="*/ 231557 h 387762"/>
                  <a:gd name="connsiteX6" fmla="*/ 751 w 332271"/>
                  <a:gd name="connsiteY6" fmla="*/ 305376 h 387762"/>
                  <a:gd name="connsiteX7" fmla="*/ 24563 w 332271"/>
                  <a:gd name="connsiteY7" fmla="*/ 386338 h 387762"/>
                  <a:gd name="connsiteX8" fmla="*/ 93620 w 332271"/>
                  <a:gd name="connsiteY8" fmla="*/ 357763 h 387762"/>
                  <a:gd name="connsiteX9" fmla="*/ 143626 w 332271"/>
                  <a:gd name="connsiteY9" fmla="*/ 367288 h 387762"/>
                  <a:gd name="connsiteX10" fmla="*/ 165057 w 332271"/>
                  <a:gd name="connsiteY10" fmla="*/ 252988 h 387762"/>
                  <a:gd name="connsiteX11" fmla="*/ 243638 w 332271"/>
                  <a:gd name="connsiteY11" fmla="*/ 295851 h 387762"/>
                  <a:gd name="connsiteX12" fmla="*/ 331745 w 332271"/>
                  <a:gd name="connsiteY12" fmla="*/ 186313 h 387762"/>
                  <a:gd name="connsiteX13" fmla="*/ 200776 w 332271"/>
                  <a:gd name="connsiteY13" fmla="*/ 107732 h 387762"/>
                  <a:gd name="connsiteX14" fmla="*/ 203157 w 332271"/>
                  <a:gd name="connsiteY14" fmla="*/ 93445 h 387762"/>
                  <a:gd name="connsiteX15" fmla="*/ 298407 w 332271"/>
                  <a:gd name="connsiteY15" fmla="*/ 105351 h 387762"/>
                  <a:gd name="connsiteX16" fmla="*/ 274595 w 332271"/>
                  <a:gd name="connsiteY16" fmla="*/ 76776 h 387762"/>
                  <a:gd name="connsiteX17" fmla="*/ 234113 w 332271"/>
                  <a:gd name="connsiteY17" fmla="*/ 2957 h 387762"/>
                  <a:gd name="connsiteX0-1" fmla="*/ 238167 w 336325"/>
                  <a:gd name="connsiteY0-2" fmla="*/ 3909 h 388714"/>
                  <a:gd name="connsiteX1-3" fmla="*/ 126249 w 336325"/>
                  <a:gd name="connsiteY1-4" fmla="*/ 18197 h 388714"/>
                  <a:gd name="connsiteX2-5" fmla="*/ 59574 w 336325"/>
                  <a:gd name="connsiteY2-6" fmla="*/ 3909 h 388714"/>
                  <a:gd name="connsiteX3-7" fmla="*/ 42 w 336325"/>
                  <a:gd name="connsiteY3-8" fmla="*/ 102493 h 388714"/>
                  <a:gd name="connsiteX4-9" fmla="*/ 50049 w 336325"/>
                  <a:gd name="connsiteY4-10" fmla="*/ 151547 h 388714"/>
                  <a:gd name="connsiteX5-11" fmla="*/ 52430 w 336325"/>
                  <a:gd name="connsiteY5-12" fmla="*/ 232509 h 388714"/>
                  <a:gd name="connsiteX6-13" fmla="*/ 4805 w 336325"/>
                  <a:gd name="connsiteY6-14" fmla="*/ 306328 h 388714"/>
                  <a:gd name="connsiteX7-15" fmla="*/ 28617 w 336325"/>
                  <a:gd name="connsiteY7-16" fmla="*/ 387290 h 388714"/>
                  <a:gd name="connsiteX8-17" fmla="*/ 97674 w 336325"/>
                  <a:gd name="connsiteY8-18" fmla="*/ 358715 h 388714"/>
                  <a:gd name="connsiteX9-19" fmla="*/ 147680 w 336325"/>
                  <a:gd name="connsiteY9-20" fmla="*/ 368240 h 388714"/>
                  <a:gd name="connsiteX10-21" fmla="*/ 169111 w 336325"/>
                  <a:gd name="connsiteY10-22" fmla="*/ 253940 h 388714"/>
                  <a:gd name="connsiteX11-23" fmla="*/ 247692 w 336325"/>
                  <a:gd name="connsiteY11-24" fmla="*/ 296803 h 388714"/>
                  <a:gd name="connsiteX12-25" fmla="*/ 335799 w 336325"/>
                  <a:gd name="connsiteY12-26" fmla="*/ 187265 h 388714"/>
                  <a:gd name="connsiteX13-27" fmla="*/ 204830 w 336325"/>
                  <a:gd name="connsiteY13-28" fmla="*/ 108684 h 388714"/>
                  <a:gd name="connsiteX14-29" fmla="*/ 207211 w 336325"/>
                  <a:gd name="connsiteY14-30" fmla="*/ 94397 h 388714"/>
                  <a:gd name="connsiteX15-31" fmla="*/ 302461 w 336325"/>
                  <a:gd name="connsiteY15-32" fmla="*/ 106303 h 388714"/>
                  <a:gd name="connsiteX16-33" fmla="*/ 278649 w 336325"/>
                  <a:gd name="connsiteY16-34" fmla="*/ 77728 h 388714"/>
                  <a:gd name="connsiteX17-35" fmla="*/ 238167 w 336325"/>
                  <a:gd name="connsiteY17-36" fmla="*/ 3909 h 388714"/>
                  <a:gd name="connsiteX0-37" fmla="*/ 238167 w 336325"/>
                  <a:gd name="connsiteY0-38" fmla="*/ 9119 h 393924"/>
                  <a:gd name="connsiteX1-39" fmla="*/ 156729 w 336325"/>
                  <a:gd name="connsiteY1-40" fmla="*/ 4357 h 393924"/>
                  <a:gd name="connsiteX2-41" fmla="*/ 59574 w 336325"/>
                  <a:gd name="connsiteY2-42" fmla="*/ 9119 h 393924"/>
                  <a:gd name="connsiteX3-43" fmla="*/ 42 w 336325"/>
                  <a:gd name="connsiteY3-44" fmla="*/ 107703 h 393924"/>
                  <a:gd name="connsiteX4-45" fmla="*/ 50049 w 336325"/>
                  <a:gd name="connsiteY4-46" fmla="*/ 156757 h 393924"/>
                  <a:gd name="connsiteX5-47" fmla="*/ 52430 w 336325"/>
                  <a:gd name="connsiteY5-48" fmla="*/ 237719 h 393924"/>
                  <a:gd name="connsiteX6-49" fmla="*/ 4805 w 336325"/>
                  <a:gd name="connsiteY6-50" fmla="*/ 311538 h 393924"/>
                  <a:gd name="connsiteX7-51" fmla="*/ 28617 w 336325"/>
                  <a:gd name="connsiteY7-52" fmla="*/ 392500 h 393924"/>
                  <a:gd name="connsiteX8-53" fmla="*/ 97674 w 336325"/>
                  <a:gd name="connsiteY8-54" fmla="*/ 363925 h 393924"/>
                  <a:gd name="connsiteX9-55" fmla="*/ 147680 w 336325"/>
                  <a:gd name="connsiteY9-56" fmla="*/ 373450 h 393924"/>
                  <a:gd name="connsiteX10-57" fmla="*/ 169111 w 336325"/>
                  <a:gd name="connsiteY10-58" fmla="*/ 259150 h 393924"/>
                  <a:gd name="connsiteX11-59" fmla="*/ 247692 w 336325"/>
                  <a:gd name="connsiteY11-60" fmla="*/ 302013 h 393924"/>
                  <a:gd name="connsiteX12-61" fmla="*/ 335799 w 336325"/>
                  <a:gd name="connsiteY12-62" fmla="*/ 192475 h 393924"/>
                  <a:gd name="connsiteX13-63" fmla="*/ 204830 w 336325"/>
                  <a:gd name="connsiteY13-64" fmla="*/ 113894 h 393924"/>
                  <a:gd name="connsiteX14-65" fmla="*/ 207211 w 336325"/>
                  <a:gd name="connsiteY14-66" fmla="*/ 99607 h 393924"/>
                  <a:gd name="connsiteX15-67" fmla="*/ 302461 w 336325"/>
                  <a:gd name="connsiteY15-68" fmla="*/ 111513 h 393924"/>
                  <a:gd name="connsiteX16-69" fmla="*/ 278649 w 336325"/>
                  <a:gd name="connsiteY16-70" fmla="*/ 82938 h 393924"/>
                  <a:gd name="connsiteX17-71" fmla="*/ 238167 w 336325"/>
                  <a:gd name="connsiteY17-72" fmla="*/ 9119 h 393924"/>
                  <a:gd name="connsiteX0-73" fmla="*/ 239726 w 337884"/>
                  <a:gd name="connsiteY0-74" fmla="*/ 9119 h 393924"/>
                  <a:gd name="connsiteX1-75" fmla="*/ 158288 w 337884"/>
                  <a:gd name="connsiteY1-76" fmla="*/ 4357 h 393924"/>
                  <a:gd name="connsiteX2-77" fmla="*/ 61133 w 337884"/>
                  <a:gd name="connsiteY2-78" fmla="*/ 9119 h 393924"/>
                  <a:gd name="connsiteX3-79" fmla="*/ 1601 w 337884"/>
                  <a:gd name="connsiteY3-80" fmla="*/ 107703 h 393924"/>
                  <a:gd name="connsiteX4-81" fmla="*/ 20175 w 337884"/>
                  <a:gd name="connsiteY4-82" fmla="*/ 193905 h 393924"/>
                  <a:gd name="connsiteX5-83" fmla="*/ 53989 w 337884"/>
                  <a:gd name="connsiteY5-84" fmla="*/ 237719 h 393924"/>
                  <a:gd name="connsiteX6-85" fmla="*/ 6364 w 337884"/>
                  <a:gd name="connsiteY6-86" fmla="*/ 311538 h 393924"/>
                  <a:gd name="connsiteX7-87" fmla="*/ 30176 w 337884"/>
                  <a:gd name="connsiteY7-88" fmla="*/ 392500 h 393924"/>
                  <a:gd name="connsiteX8-89" fmla="*/ 99233 w 337884"/>
                  <a:gd name="connsiteY8-90" fmla="*/ 363925 h 393924"/>
                  <a:gd name="connsiteX9-91" fmla="*/ 149239 w 337884"/>
                  <a:gd name="connsiteY9-92" fmla="*/ 373450 h 393924"/>
                  <a:gd name="connsiteX10-93" fmla="*/ 170670 w 337884"/>
                  <a:gd name="connsiteY10-94" fmla="*/ 259150 h 393924"/>
                  <a:gd name="connsiteX11-95" fmla="*/ 249251 w 337884"/>
                  <a:gd name="connsiteY11-96" fmla="*/ 302013 h 393924"/>
                  <a:gd name="connsiteX12-97" fmla="*/ 337358 w 337884"/>
                  <a:gd name="connsiteY12-98" fmla="*/ 192475 h 393924"/>
                  <a:gd name="connsiteX13-99" fmla="*/ 206389 w 337884"/>
                  <a:gd name="connsiteY13-100" fmla="*/ 113894 h 393924"/>
                  <a:gd name="connsiteX14-101" fmla="*/ 208770 w 337884"/>
                  <a:gd name="connsiteY14-102" fmla="*/ 99607 h 393924"/>
                  <a:gd name="connsiteX15-103" fmla="*/ 304020 w 337884"/>
                  <a:gd name="connsiteY15-104" fmla="*/ 111513 h 393924"/>
                  <a:gd name="connsiteX16-105" fmla="*/ 280208 w 337884"/>
                  <a:gd name="connsiteY16-106" fmla="*/ 82938 h 393924"/>
                  <a:gd name="connsiteX17-107" fmla="*/ 239726 w 337884"/>
                  <a:gd name="connsiteY17-108" fmla="*/ 9119 h 393924"/>
                  <a:gd name="connsiteX0-109" fmla="*/ 240707 w 338865"/>
                  <a:gd name="connsiteY0-110" fmla="*/ 9119 h 393924"/>
                  <a:gd name="connsiteX1-111" fmla="*/ 159269 w 338865"/>
                  <a:gd name="connsiteY1-112" fmla="*/ 4357 h 393924"/>
                  <a:gd name="connsiteX2-113" fmla="*/ 62114 w 338865"/>
                  <a:gd name="connsiteY2-114" fmla="*/ 9119 h 393924"/>
                  <a:gd name="connsiteX3-115" fmla="*/ 2582 w 338865"/>
                  <a:gd name="connsiteY3-116" fmla="*/ 107703 h 393924"/>
                  <a:gd name="connsiteX4-117" fmla="*/ 21156 w 338865"/>
                  <a:gd name="connsiteY4-118" fmla="*/ 193905 h 393924"/>
                  <a:gd name="connsiteX5-119" fmla="*/ 678 w 338865"/>
                  <a:gd name="connsiteY5-120" fmla="*/ 254864 h 393924"/>
                  <a:gd name="connsiteX6-121" fmla="*/ 7345 w 338865"/>
                  <a:gd name="connsiteY6-122" fmla="*/ 311538 h 393924"/>
                  <a:gd name="connsiteX7-123" fmla="*/ 31157 w 338865"/>
                  <a:gd name="connsiteY7-124" fmla="*/ 392500 h 393924"/>
                  <a:gd name="connsiteX8-125" fmla="*/ 100214 w 338865"/>
                  <a:gd name="connsiteY8-126" fmla="*/ 363925 h 393924"/>
                  <a:gd name="connsiteX9-127" fmla="*/ 150220 w 338865"/>
                  <a:gd name="connsiteY9-128" fmla="*/ 373450 h 393924"/>
                  <a:gd name="connsiteX10-129" fmla="*/ 171651 w 338865"/>
                  <a:gd name="connsiteY10-130" fmla="*/ 259150 h 393924"/>
                  <a:gd name="connsiteX11-131" fmla="*/ 250232 w 338865"/>
                  <a:gd name="connsiteY11-132" fmla="*/ 302013 h 393924"/>
                  <a:gd name="connsiteX12-133" fmla="*/ 338339 w 338865"/>
                  <a:gd name="connsiteY12-134" fmla="*/ 192475 h 393924"/>
                  <a:gd name="connsiteX13-135" fmla="*/ 207370 w 338865"/>
                  <a:gd name="connsiteY13-136" fmla="*/ 113894 h 393924"/>
                  <a:gd name="connsiteX14-137" fmla="*/ 209751 w 338865"/>
                  <a:gd name="connsiteY14-138" fmla="*/ 99607 h 393924"/>
                  <a:gd name="connsiteX15-139" fmla="*/ 305001 w 338865"/>
                  <a:gd name="connsiteY15-140" fmla="*/ 111513 h 393924"/>
                  <a:gd name="connsiteX16-141" fmla="*/ 281189 w 338865"/>
                  <a:gd name="connsiteY16-142" fmla="*/ 82938 h 393924"/>
                  <a:gd name="connsiteX17-143" fmla="*/ 240707 w 338865"/>
                  <a:gd name="connsiteY17-144" fmla="*/ 9119 h 393924"/>
                  <a:gd name="connsiteX0-145" fmla="*/ 249276 w 347434"/>
                  <a:gd name="connsiteY0-146" fmla="*/ 9119 h 393560"/>
                  <a:gd name="connsiteX1-147" fmla="*/ 167838 w 347434"/>
                  <a:gd name="connsiteY1-148" fmla="*/ 4357 h 393560"/>
                  <a:gd name="connsiteX2-149" fmla="*/ 70683 w 347434"/>
                  <a:gd name="connsiteY2-150" fmla="*/ 9119 h 393560"/>
                  <a:gd name="connsiteX3-151" fmla="*/ 11151 w 347434"/>
                  <a:gd name="connsiteY3-152" fmla="*/ 107703 h 393560"/>
                  <a:gd name="connsiteX4-153" fmla="*/ 29725 w 347434"/>
                  <a:gd name="connsiteY4-154" fmla="*/ 193905 h 393560"/>
                  <a:gd name="connsiteX5-155" fmla="*/ 9247 w 347434"/>
                  <a:gd name="connsiteY5-156" fmla="*/ 254864 h 393560"/>
                  <a:gd name="connsiteX6-157" fmla="*/ 1626 w 347434"/>
                  <a:gd name="connsiteY6-158" fmla="*/ 320111 h 393560"/>
                  <a:gd name="connsiteX7-159" fmla="*/ 39726 w 347434"/>
                  <a:gd name="connsiteY7-160" fmla="*/ 392500 h 393560"/>
                  <a:gd name="connsiteX8-161" fmla="*/ 108783 w 347434"/>
                  <a:gd name="connsiteY8-162" fmla="*/ 363925 h 393560"/>
                  <a:gd name="connsiteX9-163" fmla="*/ 158789 w 347434"/>
                  <a:gd name="connsiteY9-164" fmla="*/ 373450 h 393560"/>
                  <a:gd name="connsiteX10-165" fmla="*/ 180220 w 347434"/>
                  <a:gd name="connsiteY10-166" fmla="*/ 259150 h 393560"/>
                  <a:gd name="connsiteX11-167" fmla="*/ 258801 w 347434"/>
                  <a:gd name="connsiteY11-168" fmla="*/ 302013 h 393560"/>
                  <a:gd name="connsiteX12-169" fmla="*/ 346908 w 347434"/>
                  <a:gd name="connsiteY12-170" fmla="*/ 192475 h 393560"/>
                  <a:gd name="connsiteX13-171" fmla="*/ 215939 w 347434"/>
                  <a:gd name="connsiteY13-172" fmla="*/ 113894 h 393560"/>
                  <a:gd name="connsiteX14-173" fmla="*/ 218320 w 347434"/>
                  <a:gd name="connsiteY14-174" fmla="*/ 99607 h 393560"/>
                  <a:gd name="connsiteX15-175" fmla="*/ 313570 w 347434"/>
                  <a:gd name="connsiteY15-176" fmla="*/ 111513 h 393560"/>
                  <a:gd name="connsiteX16-177" fmla="*/ 289758 w 347434"/>
                  <a:gd name="connsiteY16-178" fmla="*/ 82938 h 393560"/>
                  <a:gd name="connsiteX17-179" fmla="*/ 249276 w 347434"/>
                  <a:gd name="connsiteY17-180" fmla="*/ 9119 h 393560"/>
                  <a:gd name="connsiteX0-181" fmla="*/ 249469 w 347627"/>
                  <a:gd name="connsiteY0-182" fmla="*/ 9119 h 416063"/>
                  <a:gd name="connsiteX1-183" fmla="*/ 168031 w 347627"/>
                  <a:gd name="connsiteY1-184" fmla="*/ 4357 h 416063"/>
                  <a:gd name="connsiteX2-185" fmla="*/ 70876 w 347627"/>
                  <a:gd name="connsiteY2-186" fmla="*/ 9119 h 416063"/>
                  <a:gd name="connsiteX3-187" fmla="*/ 11344 w 347627"/>
                  <a:gd name="connsiteY3-188" fmla="*/ 107703 h 416063"/>
                  <a:gd name="connsiteX4-189" fmla="*/ 29918 w 347627"/>
                  <a:gd name="connsiteY4-190" fmla="*/ 193905 h 416063"/>
                  <a:gd name="connsiteX5-191" fmla="*/ 9440 w 347627"/>
                  <a:gd name="connsiteY5-192" fmla="*/ 254864 h 416063"/>
                  <a:gd name="connsiteX6-193" fmla="*/ 1819 w 347627"/>
                  <a:gd name="connsiteY6-194" fmla="*/ 320111 h 416063"/>
                  <a:gd name="connsiteX7-195" fmla="*/ 11344 w 347627"/>
                  <a:gd name="connsiteY7-196" fmla="*/ 415360 h 416063"/>
                  <a:gd name="connsiteX8-197" fmla="*/ 108976 w 347627"/>
                  <a:gd name="connsiteY8-198" fmla="*/ 363925 h 416063"/>
                  <a:gd name="connsiteX9-199" fmla="*/ 158982 w 347627"/>
                  <a:gd name="connsiteY9-200" fmla="*/ 373450 h 416063"/>
                  <a:gd name="connsiteX10-201" fmla="*/ 180413 w 347627"/>
                  <a:gd name="connsiteY10-202" fmla="*/ 259150 h 416063"/>
                  <a:gd name="connsiteX11-203" fmla="*/ 258994 w 347627"/>
                  <a:gd name="connsiteY11-204" fmla="*/ 302013 h 416063"/>
                  <a:gd name="connsiteX12-205" fmla="*/ 347101 w 347627"/>
                  <a:gd name="connsiteY12-206" fmla="*/ 192475 h 416063"/>
                  <a:gd name="connsiteX13-207" fmla="*/ 216132 w 347627"/>
                  <a:gd name="connsiteY13-208" fmla="*/ 113894 h 416063"/>
                  <a:gd name="connsiteX14-209" fmla="*/ 218513 w 347627"/>
                  <a:gd name="connsiteY14-210" fmla="*/ 99607 h 416063"/>
                  <a:gd name="connsiteX15-211" fmla="*/ 313763 w 347627"/>
                  <a:gd name="connsiteY15-212" fmla="*/ 111513 h 416063"/>
                  <a:gd name="connsiteX16-213" fmla="*/ 289951 w 347627"/>
                  <a:gd name="connsiteY16-214" fmla="*/ 82938 h 416063"/>
                  <a:gd name="connsiteX17-215" fmla="*/ 249469 w 347627"/>
                  <a:gd name="connsiteY17-216" fmla="*/ 9119 h 416063"/>
                  <a:gd name="connsiteX0-217" fmla="*/ 256230 w 354388"/>
                  <a:gd name="connsiteY0-218" fmla="*/ 9119 h 416615"/>
                  <a:gd name="connsiteX1-219" fmla="*/ 174792 w 354388"/>
                  <a:gd name="connsiteY1-220" fmla="*/ 4357 h 416615"/>
                  <a:gd name="connsiteX2-221" fmla="*/ 77637 w 354388"/>
                  <a:gd name="connsiteY2-222" fmla="*/ 9119 h 416615"/>
                  <a:gd name="connsiteX3-223" fmla="*/ 18105 w 354388"/>
                  <a:gd name="connsiteY3-224" fmla="*/ 107703 h 416615"/>
                  <a:gd name="connsiteX4-225" fmla="*/ 36679 w 354388"/>
                  <a:gd name="connsiteY4-226" fmla="*/ 193905 h 416615"/>
                  <a:gd name="connsiteX5-227" fmla="*/ 16201 w 354388"/>
                  <a:gd name="connsiteY5-228" fmla="*/ 254864 h 416615"/>
                  <a:gd name="connsiteX6-229" fmla="*/ 7 w 354388"/>
                  <a:gd name="connsiteY6-230" fmla="*/ 302966 h 416615"/>
                  <a:gd name="connsiteX7-231" fmla="*/ 18105 w 354388"/>
                  <a:gd name="connsiteY7-232" fmla="*/ 415360 h 416615"/>
                  <a:gd name="connsiteX8-233" fmla="*/ 115737 w 354388"/>
                  <a:gd name="connsiteY8-234" fmla="*/ 363925 h 416615"/>
                  <a:gd name="connsiteX9-235" fmla="*/ 165743 w 354388"/>
                  <a:gd name="connsiteY9-236" fmla="*/ 373450 h 416615"/>
                  <a:gd name="connsiteX10-237" fmla="*/ 187174 w 354388"/>
                  <a:gd name="connsiteY10-238" fmla="*/ 259150 h 416615"/>
                  <a:gd name="connsiteX11-239" fmla="*/ 265755 w 354388"/>
                  <a:gd name="connsiteY11-240" fmla="*/ 302013 h 416615"/>
                  <a:gd name="connsiteX12-241" fmla="*/ 353862 w 354388"/>
                  <a:gd name="connsiteY12-242" fmla="*/ 192475 h 416615"/>
                  <a:gd name="connsiteX13-243" fmla="*/ 222893 w 354388"/>
                  <a:gd name="connsiteY13-244" fmla="*/ 113894 h 416615"/>
                  <a:gd name="connsiteX14-245" fmla="*/ 225274 w 354388"/>
                  <a:gd name="connsiteY14-246" fmla="*/ 99607 h 416615"/>
                  <a:gd name="connsiteX15-247" fmla="*/ 320524 w 354388"/>
                  <a:gd name="connsiteY15-248" fmla="*/ 111513 h 416615"/>
                  <a:gd name="connsiteX16-249" fmla="*/ 296712 w 354388"/>
                  <a:gd name="connsiteY16-250" fmla="*/ 82938 h 416615"/>
                  <a:gd name="connsiteX17-251" fmla="*/ 256230 w 354388"/>
                  <a:gd name="connsiteY17-252" fmla="*/ 9119 h 416615"/>
                  <a:gd name="connsiteX0-253" fmla="*/ 256230 w 354388"/>
                  <a:gd name="connsiteY0-254" fmla="*/ 8308 h 415804"/>
                  <a:gd name="connsiteX1-255" fmla="*/ 174792 w 354388"/>
                  <a:gd name="connsiteY1-256" fmla="*/ 3546 h 415804"/>
                  <a:gd name="connsiteX2-257" fmla="*/ 77637 w 354388"/>
                  <a:gd name="connsiteY2-258" fmla="*/ 8308 h 415804"/>
                  <a:gd name="connsiteX3-259" fmla="*/ 9532 w 354388"/>
                  <a:gd name="connsiteY3-260" fmla="*/ 95462 h 415804"/>
                  <a:gd name="connsiteX4-261" fmla="*/ 36679 w 354388"/>
                  <a:gd name="connsiteY4-262" fmla="*/ 193094 h 415804"/>
                  <a:gd name="connsiteX5-263" fmla="*/ 16201 w 354388"/>
                  <a:gd name="connsiteY5-264" fmla="*/ 254053 h 415804"/>
                  <a:gd name="connsiteX6-265" fmla="*/ 7 w 354388"/>
                  <a:gd name="connsiteY6-266" fmla="*/ 302155 h 415804"/>
                  <a:gd name="connsiteX7-267" fmla="*/ 18105 w 354388"/>
                  <a:gd name="connsiteY7-268" fmla="*/ 414549 h 415804"/>
                  <a:gd name="connsiteX8-269" fmla="*/ 115737 w 354388"/>
                  <a:gd name="connsiteY8-270" fmla="*/ 363114 h 415804"/>
                  <a:gd name="connsiteX9-271" fmla="*/ 165743 w 354388"/>
                  <a:gd name="connsiteY9-272" fmla="*/ 372639 h 415804"/>
                  <a:gd name="connsiteX10-273" fmla="*/ 187174 w 354388"/>
                  <a:gd name="connsiteY10-274" fmla="*/ 258339 h 415804"/>
                  <a:gd name="connsiteX11-275" fmla="*/ 265755 w 354388"/>
                  <a:gd name="connsiteY11-276" fmla="*/ 301202 h 415804"/>
                  <a:gd name="connsiteX12-277" fmla="*/ 353862 w 354388"/>
                  <a:gd name="connsiteY12-278" fmla="*/ 191664 h 415804"/>
                  <a:gd name="connsiteX13-279" fmla="*/ 222893 w 354388"/>
                  <a:gd name="connsiteY13-280" fmla="*/ 113083 h 415804"/>
                  <a:gd name="connsiteX14-281" fmla="*/ 225274 w 354388"/>
                  <a:gd name="connsiteY14-282" fmla="*/ 98796 h 415804"/>
                  <a:gd name="connsiteX15-283" fmla="*/ 320524 w 354388"/>
                  <a:gd name="connsiteY15-284" fmla="*/ 110702 h 415804"/>
                  <a:gd name="connsiteX16-285" fmla="*/ 296712 w 354388"/>
                  <a:gd name="connsiteY16-286" fmla="*/ 82127 h 415804"/>
                  <a:gd name="connsiteX17-287" fmla="*/ 256230 w 354388"/>
                  <a:gd name="connsiteY17-288" fmla="*/ 8308 h 415804"/>
                  <a:gd name="connsiteX0-289" fmla="*/ 256230 w 354388"/>
                  <a:gd name="connsiteY0-290" fmla="*/ 16203 h 423699"/>
                  <a:gd name="connsiteX1-291" fmla="*/ 183364 w 354388"/>
                  <a:gd name="connsiteY1-292" fmla="*/ 11 h 423699"/>
                  <a:gd name="connsiteX2-293" fmla="*/ 77637 w 354388"/>
                  <a:gd name="connsiteY2-294" fmla="*/ 16203 h 423699"/>
                  <a:gd name="connsiteX3-295" fmla="*/ 9532 w 354388"/>
                  <a:gd name="connsiteY3-296" fmla="*/ 103357 h 423699"/>
                  <a:gd name="connsiteX4-297" fmla="*/ 36679 w 354388"/>
                  <a:gd name="connsiteY4-298" fmla="*/ 200989 h 423699"/>
                  <a:gd name="connsiteX5-299" fmla="*/ 16201 w 354388"/>
                  <a:gd name="connsiteY5-300" fmla="*/ 261948 h 423699"/>
                  <a:gd name="connsiteX6-301" fmla="*/ 7 w 354388"/>
                  <a:gd name="connsiteY6-302" fmla="*/ 310050 h 423699"/>
                  <a:gd name="connsiteX7-303" fmla="*/ 18105 w 354388"/>
                  <a:gd name="connsiteY7-304" fmla="*/ 422444 h 423699"/>
                  <a:gd name="connsiteX8-305" fmla="*/ 115737 w 354388"/>
                  <a:gd name="connsiteY8-306" fmla="*/ 371009 h 423699"/>
                  <a:gd name="connsiteX9-307" fmla="*/ 165743 w 354388"/>
                  <a:gd name="connsiteY9-308" fmla="*/ 380534 h 423699"/>
                  <a:gd name="connsiteX10-309" fmla="*/ 187174 w 354388"/>
                  <a:gd name="connsiteY10-310" fmla="*/ 266234 h 423699"/>
                  <a:gd name="connsiteX11-311" fmla="*/ 265755 w 354388"/>
                  <a:gd name="connsiteY11-312" fmla="*/ 309097 h 423699"/>
                  <a:gd name="connsiteX12-313" fmla="*/ 353862 w 354388"/>
                  <a:gd name="connsiteY12-314" fmla="*/ 199559 h 423699"/>
                  <a:gd name="connsiteX13-315" fmla="*/ 222893 w 354388"/>
                  <a:gd name="connsiteY13-316" fmla="*/ 120978 h 423699"/>
                  <a:gd name="connsiteX14-317" fmla="*/ 225274 w 354388"/>
                  <a:gd name="connsiteY14-318" fmla="*/ 106691 h 423699"/>
                  <a:gd name="connsiteX15-319" fmla="*/ 320524 w 354388"/>
                  <a:gd name="connsiteY15-320" fmla="*/ 118597 h 423699"/>
                  <a:gd name="connsiteX16-321" fmla="*/ 296712 w 354388"/>
                  <a:gd name="connsiteY16-322" fmla="*/ 90022 h 423699"/>
                  <a:gd name="connsiteX17-323" fmla="*/ 256230 w 354388"/>
                  <a:gd name="connsiteY17-324" fmla="*/ 16203 h 4236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354388" h="423699">
                    <a:moveTo>
                      <a:pt x="256230" y="16203"/>
                    </a:moveTo>
                    <a:cubicBezTo>
                      <a:pt x="237339" y="1201"/>
                      <a:pt x="213129" y="11"/>
                      <a:pt x="183364" y="11"/>
                    </a:cubicBezTo>
                    <a:cubicBezTo>
                      <a:pt x="153599" y="11"/>
                      <a:pt x="106609" y="-1021"/>
                      <a:pt x="77637" y="16203"/>
                    </a:cubicBezTo>
                    <a:cubicBezTo>
                      <a:pt x="48665" y="33427"/>
                      <a:pt x="16358" y="72559"/>
                      <a:pt x="9532" y="103357"/>
                    </a:cubicBezTo>
                    <a:cubicBezTo>
                      <a:pt x="2706" y="134155"/>
                      <a:pt x="35568" y="174557"/>
                      <a:pt x="36679" y="200989"/>
                    </a:cubicBezTo>
                    <a:cubicBezTo>
                      <a:pt x="37790" y="227421"/>
                      <a:pt x="22313" y="243771"/>
                      <a:pt x="16201" y="261948"/>
                    </a:cubicBezTo>
                    <a:cubicBezTo>
                      <a:pt x="10089" y="280125"/>
                      <a:pt x="-310" y="283301"/>
                      <a:pt x="7" y="310050"/>
                    </a:cubicBezTo>
                    <a:cubicBezTo>
                      <a:pt x="324" y="336799"/>
                      <a:pt x="-1183" y="412284"/>
                      <a:pt x="18105" y="422444"/>
                    </a:cubicBezTo>
                    <a:cubicBezTo>
                      <a:pt x="37393" y="432604"/>
                      <a:pt x="91131" y="377994"/>
                      <a:pt x="115737" y="371009"/>
                    </a:cubicBezTo>
                    <a:cubicBezTo>
                      <a:pt x="140343" y="364024"/>
                      <a:pt x="153837" y="397996"/>
                      <a:pt x="165743" y="380534"/>
                    </a:cubicBezTo>
                    <a:cubicBezTo>
                      <a:pt x="177649" y="363072"/>
                      <a:pt x="170505" y="278140"/>
                      <a:pt x="187174" y="266234"/>
                    </a:cubicBezTo>
                    <a:cubicBezTo>
                      <a:pt x="203843" y="254328"/>
                      <a:pt x="237974" y="320209"/>
                      <a:pt x="265755" y="309097"/>
                    </a:cubicBezTo>
                    <a:cubicBezTo>
                      <a:pt x="293536" y="297985"/>
                      <a:pt x="361006" y="230912"/>
                      <a:pt x="353862" y="199559"/>
                    </a:cubicBezTo>
                    <a:cubicBezTo>
                      <a:pt x="346718" y="168206"/>
                      <a:pt x="244324" y="136456"/>
                      <a:pt x="222893" y="120978"/>
                    </a:cubicBezTo>
                    <a:cubicBezTo>
                      <a:pt x="201462" y="105500"/>
                      <a:pt x="209002" y="107088"/>
                      <a:pt x="225274" y="106691"/>
                    </a:cubicBezTo>
                    <a:cubicBezTo>
                      <a:pt x="241546" y="106294"/>
                      <a:pt x="308618" y="121375"/>
                      <a:pt x="320524" y="118597"/>
                    </a:cubicBezTo>
                    <a:cubicBezTo>
                      <a:pt x="332430" y="115819"/>
                      <a:pt x="306634" y="103913"/>
                      <a:pt x="296712" y="90022"/>
                    </a:cubicBezTo>
                    <a:cubicBezTo>
                      <a:pt x="286790" y="76131"/>
                      <a:pt x="275121" y="31205"/>
                      <a:pt x="256230" y="16203"/>
                    </a:cubicBezTo>
                    <a:close/>
                  </a:path>
                </a:pathLst>
              </a:custGeom>
              <a:solidFill>
                <a:srgbClr val="92D05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reeform: Shape 174">
                <a:extLst>
                  <a:ext uri="{FF2B5EF4-FFF2-40B4-BE49-F238E27FC236}">
                    <a16:creationId xmlns:a16="http://schemas.microsoft.com/office/drawing/2014/main" id="{6D9BE0B5-73BF-1E22-BBD7-BF19376F2B84}"/>
                  </a:ext>
                </a:extLst>
              </p:cNvPr>
              <p:cNvSpPr/>
              <p:nvPr/>
            </p:nvSpPr>
            <p:spPr>
              <a:xfrm>
                <a:off x="5391390" y="3370190"/>
                <a:ext cx="351932" cy="344370"/>
              </a:xfrm>
              <a:custGeom>
                <a:avLst/>
                <a:gdLst>
                  <a:gd name="connsiteX0" fmla="*/ 743230 w 829325"/>
                  <a:gd name="connsiteY0" fmla="*/ 0 h 601328"/>
                  <a:gd name="connsiteX1" fmla="*/ 774187 w 829325"/>
                  <a:gd name="connsiteY1" fmla="*/ 64293 h 601328"/>
                  <a:gd name="connsiteX2" fmla="*/ 812287 w 829325"/>
                  <a:gd name="connsiteY2" fmla="*/ 116681 h 601328"/>
                  <a:gd name="connsiteX3" fmla="*/ 740849 w 829325"/>
                  <a:gd name="connsiteY3" fmla="*/ 150018 h 601328"/>
                  <a:gd name="connsiteX4" fmla="*/ 790855 w 829325"/>
                  <a:gd name="connsiteY4" fmla="*/ 164306 h 601328"/>
                  <a:gd name="connsiteX5" fmla="*/ 781330 w 829325"/>
                  <a:gd name="connsiteY5" fmla="*/ 202406 h 601328"/>
                  <a:gd name="connsiteX6" fmla="*/ 812287 w 829325"/>
                  <a:gd name="connsiteY6" fmla="*/ 242887 h 601328"/>
                  <a:gd name="connsiteX7" fmla="*/ 826574 w 829325"/>
                  <a:gd name="connsiteY7" fmla="*/ 280987 h 601328"/>
                  <a:gd name="connsiteX8" fmla="*/ 757518 w 829325"/>
                  <a:gd name="connsiteY8" fmla="*/ 278606 h 601328"/>
                  <a:gd name="connsiteX9" fmla="*/ 752755 w 829325"/>
                  <a:gd name="connsiteY9" fmla="*/ 338137 h 601328"/>
                  <a:gd name="connsiteX10" fmla="*/ 733705 w 829325"/>
                  <a:gd name="connsiteY10" fmla="*/ 385762 h 601328"/>
                  <a:gd name="connsiteX11" fmla="*/ 681318 w 829325"/>
                  <a:gd name="connsiteY11" fmla="*/ 407193 h 601328"/>
                  <a:gd name="connsiteX12" fmla="*/ 564637 w 829325"/>
                  <a:gd name="connsiteY12" fmla="*/ 426243 h 601328"/>
                  <a:gd name="connsiteX13" fmla="*/ 476530 w 829325"/>
                  <a:gd name="connsiteY13" fmla="*/ 433387 h 601328"/>
                  <a:gd name="connsiteX14" fmla="*/ 436049 w 829325"/>
                  <a:gd name="connsiteY14" fmla="*/ 490537 h 601328"/>
                  <a:gd name="connsiteX15" fmla="*/ 400330 w 829325"/>
                  <a:gd name="connsiteY15" fmla="*/ 600075 h 601328"/>
                  <a:gd name="connsiteX16" fmla="*/ 305080 w 829325"/>
                  <a:gd name="connsiteY16" fmla="*/ 550068 h 601328"/>
                  <a:gd name="connsiteX17" fmla="*/ 243168 w 829325"/>
                  <a:gd name="connsiteY17" fmla="*/ 552450 h 601328"/>
                  <a:gd name="connsiteX18" fmla="*/ 147918 w 829325"/>
                  <a:gd name="connsiteY18" fmla="*/ 559593 h 601328"/>
                  <a:gd name="connsiteX19" fmla="*/ 52668 w 829325"/>
                  <a:gd name="connsiteY19" fmla="*/ 485775 h 601328"/>
                  <a:gd name="connsiteX20" fmla="*/ 2662 w 829325"/>
                  <a:gd name="connsiteY20" fmla="*/ 461962 h 601328"/>
                  <a:gd name="connsiteX21" fmla="*/ 12187 w 829325"/>
                  <a:gd name="connsiteY21" fmla="*/ 350043 h 601328"/>
                  <a:gd name="connsiteX22" fmla="*/ 57430 w 829325"/>
                  <a:gd name="connsiteY22" fmla="*/ 371475 h 601328"/>
                  <a:gd name="connsiteX23" fmla="*/ 97912 w 829325"/>
                  <a:gd name="connsiteY23" fmla="*/ 397668 h 601328"/>
                  <a:gd name="connsiteX24" fmla="*/ 200305 w 829325"/>
                  <a:gd name="connsiteY24" fmla="*/ 280987 h 601328"/>
                  <a:gd name="connsiteX25" fmla="*/ 240787 w 829325"/>
                  <a:gd name="connsiteY25" fmla="*/ 307181 h 601328"/>
                  <a:gd name="connsiteX26" fmla="*/ 321749 w 829325"/>
                  <a:gd name="connsiteY26" fmla="*/ 195262 h 601328"/>
                  <a:gd name="connsiteX27" fmla="*/ 352705 w 829325"/>
                  <a:gd name="connsiteY27" fmla="*/ 111918 h 601328"/>
                  <a:gd name="connsiteX28" fmla="*/ 312224 w 829325"/>
                  <a:gd name="connsiteY28" fmla="*/ 40481 h 601328"/>
                  <a:gd name="connsiteX29" fmla="*/ 362230 w 829325"/>
                  <a:gd name="connsiteY29" fmla="*/ 4762 h 601328"/>
                  <a:gd name="connsiteX30" fmla="*/ 421762 w 829325"/>
                  <a:gd name="connsiteY30" fmla="*/ 35718 h 601328"/>
                  <a:gd name="connsiteX31" fmla="*/ 540824 w 829325"/>
                  <a:gd name="connsiteY31" fmla="*/ 26193 h 601328"/>
                  <a:gd name="connsiteX32" fmla="*/ 667030 w 829325"/>
                  <a:gd name="connsiteY32" fmla="*/ 9525 h 601328"/>
                  <a:gd name="connsiteX33" fmla="*/ 743230 w 829325"/>
                  <a:gd name="connsiteY33" fmla="*/ 0 h 601328"/>
                  <a:gd name="connsiteX0-1" fmla="*/ 743230 w 829325"/>
                  <a:gd name="connsiteY0-2" fmla="*/ 0 h 601328"/>
                  <a:gd name="connsiteX1-3" fmla="*/ 774187 w 829325"/>
                  <a:gd name="connsiteY1-4" fmla="*/ 64293 h 601328"/>
                  <a:gd name="connsiteX2-5" fmla="*/ 812287 w 829325"/>
                  <a:gd name="connsiteY2-6" fmla="*/ 116681 h 601328"/>
                  <a:gd name="connsiteX3-7" fmla="*/ 740849 w 829325"/>
                  <a:gd name="connsiteY3-8" fmla="*/ 150018 h 601328"/>
                  <a:gd name="connsiteX4-9" fmla="*/ 790855 w 829325"/>
                  <a:gd name="connsiteY4-10" fmla="*/ 164306 h 601328"/>
                  <a:gd name="connsiteX5-11" fmla="*/ 781330 w 829325"/>
                  <a:gd name="connsiteY5-12" fmla="*/ 202406 h 601328"/>
                  <a:gd name="connsiteX6-13" fmla="*/ 812287 w 829325"/>
                  <a:gd name="connsiteY6-14" fmla="*/ 242887 h 601328"/>
                  <a:gd name="connsiteX7-15" fmla="*/ 826574 w 829325"/>
                  <a:gd name="connsiteY7-16" fmla="*/ 280987 h 601328"/>
                  <a:gd name="connsiteX8-17" fmla="*/ 757518 w 829325"/>
                  <a:gd name="connsiteY8-18" fmla="*/ 278606 h 601328"/>
                  <a:gd name="connsiteX9-19" fmla="*/ 752755 w 829325"/>
                  <a:gd name="connsiteY9-20" fmla="*/ 338137 h 601328"/>
                  <a:gd name="connsiteX10-21" fmla="*/ 733705 w 829325"/>
                  <a:gd name="connsiteY10-22" fmla="*/ 385762 h 601328"/>
                  <a:gd name="connsiteX11-23" fmla="*/ 681318 w 829325"/>
                  <a:gd name="connsiteY11-24" fmla="*/ 407193 h 601328"/>
                  <a:gd name="connsiteX12-25" fmla="*/ 564637 w 829325"/>
                  <a:gd name="connsiteY12-26" fmla="*/ 426243 h 601328"/>
                  <a:gd name="connsiteX13-27" fmla="*/ 476530 w 829325"/>
                  <a:gd name="connsiteY13-28" fmla="*/ 433387 h 601328"/>
                  <a:gd name="connsiteX14-29" fmla="*/ 436049 w 829325"/>
                  <a:gd name="connsiteY14-30" fmla="*/ 490537 h 601328"/>
                  <a:gd name="connsiteX15-31" fmla="*/ 400330 w 829325"/>
                  <a:gd name="connsiteY15-32" fmla="*/ 600075 h 601328"/>
                  <a:gd name="connsiteX16-33" fmla="*/ 305080 w 829325"/>
                  <a:gd name="connsiteY16-34" fmla="*/ 550068 h 601328"/>
                  <a:gd name="connsiteX17-35" fmla="*/ 243168 w 829325"/>
                  <a:gd name="connsiteY17-36" fmla="*/ 552450 h 601328"/>
                  <a:gd name="connsiteX18-37" fmla="*/ 147918 w 829325"/>
                  <a:gd name="connsiteY18-38" fmla="*/ 559593 h 601328"/>
                  <a:gd name="connsiteX19-39" fmla="*/ 52668 w 829325"/>
                  <a:gd name="connsiteY19-40" fmla="*/ 485775 h 601328"/>
                  <a:gd name="connsiteX20-41" fmla="*/ 2662 w 829325"/>
                  <a:gd name="connsiteY20-42" fmla="*/ 461962 h 601328"/>
                  <a:gd name="connsiteX21-43" fmla="*/ 12187 w 829325"/>
                  <a:gd name="connsiteY21-44" fmla="*/ 350043 h 601328"/>
                  <a:gd name="connsiteX22-45" fmla="*/ 57430 w 829325"/>
                  <a:gd name="connsiteY22-46" fmla="*/ 371475 h 601328"/>
                  <a:gd name="connsiteX23-47" fmla="*/ 97912 w 829325"/>
                  <a:gd name="connsiteY23-48" fmla="*/ 397668 h 601328"/>
                  <a:gd name="connsiteX24-49" fmla="*/ 200305 w 829325"/>
                  <a:gd name="connsiteY24-50" fmla="*/ 280987 h 601328"/>
                  <a:gd name="connsiteX25-51" fmla="*/ 240787 w 829325"/>
                  <a:gd name="connsiteY25-52" fmla="*/ 307181 h 601328"/>
                  <a:gd name="connsiteX26-53" fmla="*/ 321749 w 829325"/>
                  <a:gd name="connsiteY26-54" fmla="*/ 195262 h 601328"/>
                  <a:gd name="connsiteX27-55" fmla="*/ 352705 w 829325"/>
                  <a:gd name="connsiteY27-56" fmla="*/ 111918 h 601328"/>
                  <a:gd name="connsiteX28-57" fmla="*/ 286506 w 829325"/>
                  <a:gd name="connsiteY28-58" fmla="*/ 23336 h 601328"/>
                  <a:gd name="connsiteX29-59" fmla="*/ 362230 w 829325"/>
                  <a:gd name="connsiteY29-60" fmla="*/ 4762 h 601328"/>
                  <a:gd name="connsiteX30-61" fmla="*/ 421762 w 829325"/>
                  <a:gd name="connsiteY30-62" fmla="*/ 35718 h 601328"/>
                  <a:gd name="connsiteX31-63" fmla="*/ 540824 w 829325"/>
                  <a:gd name="connsiteY31-64" fmla="*/ 26193 h 601328"/>
                  <a:gd name="connsiteX32-65" fmla="*/ 667030 w 829325"/>
                  <a:gd name="connsiteY32-66" fmla="*/ 9525 h 601328"/>
                  <a:gd name="connsiteX33-67" fmla="*/ 743230 w 829325"/>
                  <a:gd name="connsiteY33-68" fmla="*/ 0 h 601328"/>
                  <a:gd name="connsiteX0-69" fmla="*/ 743230 w 829325"/>
                  <a:gd name="connsiteY0-70" fmla="*/ 0 h 601328"/>
                  <a:gd name="connsiteX1-71" fmla="*/ 774187 w 829325"/>
                  <a:gd name="connsiteY1-72" fmla="*/ 64293 h 601328"/>
                  <a:gd name="connsiteX2-73" fmla="*/ 812287 w 829325"/>
                  <a:gd name="connsiteY2-74" fmla="*/ 116681 h 601328"/>
                  <a:gd name="connsiteX3-75" fmla="*/ 740849 w 829325"/>
                  <a:gd name="connsiteY3-76" fmla="*/ 150018 h 601328"/>
                  <a:gd name="connsiteX4-77" fmla="*/ 790855 w 829325"/>
                  <a:gd name="connsiteY4-78" fmla="*/ 164306 h 601328"/>
                  <a:gd name="connsiteX5-79" fmla="*/ 781330 w 829325"/>
                  <a:gd name="connsiteY5-80" fmla="*/ 202406 h 601328"/>
                  <a:gd name="connsiteX6-81" fmla="*/ 812287 w 829325"/>
                  <a:gd name="connsiteY6-82" fmla="*/ 242887 h 601328"/>
                  <a:gd name="connsiteX7-83" fmla="*/ 826574 w 829325"/>
                  <a:gd name="connsiteY7-84" fmla="*/ 280987 h 601328"/>
                  <a:gd name="connsiteX8-85" fmla="*/ 757518 w 829325"/>
                  <a:gd name="connsiteY8-86" fmla="*/ 278606 h 601328"/>
                  <a:gd name="connsiteX9-87" fmla="*/ 752755 w 829325"/>
                  <a:gd name="connsiteY9-88" fmla="*/ 338137 h 601328"/>
                  <a:gd name="connsiteX10-89" fmla="*/ 733705 w 829325"/>
                  <a:gd name="connsiteY10-90" fmla="*/ 385762 h 601328"/>
                  <a:gd name="connsiteX11-91" fmla="*/ 681318 w 829325"/>
                  <a:gd name="connsiteY11-92" fmla="*/ 407193 h 601328"/>
                  <a:gd name="connsiteX12-93" fmla="*/ 564637 w 829325"/>
                  <a:gd name="connsiteY12-94" fmla="*/ 426243 h 601328"/>
                  <a:gd name="connsiteX13-95" fmla="*/ 476530 w 829325"/>
                  <a:gd name="connsiteY13-96" fmla="*/ 433387 h 601328"/>
                  <a:gd name="connsiteX14-97" fmla="*/ 436049 w 829325"/>
                  <a:gd name="connsiteY14-98" fmla="*/ 490537 h 601328"/>
                  <a:gd name="connsiteX15-99" fmla="*/ 400330 w 829325"/>
                  <a:gd name="connsiteY15-100" fmla="*/ 600075 h 601328"/>
                  <a:gd name="connsiteX16-101" fmla="*/ 305080 w 829325"/>
                  <a:gd name="connsiteY16-102" fmla="*/ 550068 h 601328"/>
                  <a:gd name="connsiteX17-103" fmla="*/ 243168 w 829325"/>
                  <a:gd name="connsiteY17-104" fmla="*/ 552450 h 601328"/>
                  <a:gd name="connsiteX18-105" fmla="*/ 147918 w 829325"/>
                  <a:gd name="connsiteY18-106" fmla="*/ 559593 h 601328"/>
                  <a:gd name="connsiteX19-107" fmla="*/ 52668 w 829325"/>
                  <a:gd name="connsiteY19-108" fmla="*/ 485775 h 601328"/>
                  <a:gd name="connsiteX20-109" fmla="*/ 2662 w 829325"/>
                  <a:gd name="connsiteY20-110" fmla="*/ 461962 h 601328"/>
                  <a:gd name="connsiteX21-111" fmla="*/ 12187 w 829325"/>
                  <a:gd name="connsiteY21-112" fmla="*/ 350043 h 601328"/>
                  <a:gd name="connsiteX22-113" fmla="*/ 57430 w 829325"/>
                  <a:gd name="connsiteY22-114" fmla="*/ 371475 h 601328"/>
                  <a:gd name="connsiteX23-115" fmla="*/ 97912 w 829325"/>
                  <a:gd name="connsiteY23-116" fmla="*/ 397668 h 601328"/>
                  <a:gd name="connsiteX24-117" fmla="*/ 200305 w 829325"/>
                  <a:gd name="connsiteY24-118" fmla="*/ 280987 h 601328"/>
                  <a:gd name="connsiteX25-119" fmla="*/ 240787 w 829325"/>
                  <a:gd name="connsiteY25-120" fmla="*/ 307181 h 601328"/>
                  <a:gd name="connsiteX26-121" fmla="*/ 321749 w 829325"/>
                  <a:gd name="connsiteY26-122" fmla="*/ 195262 h 601328"/>
                  <a:gd name="connsiteX27-123" fmla="*/ 324130 w 829325"/>
                  <a:gd name="connsiteY27-124" fmla="*/ 94773 h 601328"/>
                  <a:gd name="connsiteX28-125" fmla="*/ 286506 w 829325"/>
                  <a:gd name="connsiteY28-126" fmla="*/ 23336 h 601328"/>
                  <a:gd name="connsiteX29-127" fmla="*/ 362230 w 829325"/>
                  <a:gd name="connsiteY29-128" fmla="*/ 4762 h 601328"/>
                  <a:gd name="connsiteX30-129" fmla="*/ 421762 w 829325"/>
                  <a:gd name="connsiteY30-130" fmla="*/ 35718 h 601328"/>
                  <a:gd name="connsiteX31-131" fmla="*/ 540824 w 829325"/>
                  <a:gd name="connsiteY31-132" fmla="*/ 26193 h 601328"/>
                  <a:gd name="connsiteX32-133" fmla="*/ 667030 w 829325"/>
                  <a:gd name="connsiteY32-134" fmla="*/ 9525 h 601328"/>
                  <a:gd name="connsiteX33-135" fmla="*/ 743230 w 829325"/>
                  <a:gd name="connsiteY33-136" fmla="*/ 0 h 601328"/>
                  <a:gd name="connsiteX0-137" fmla="*/ 743230 w 829325"/>
                  <a:gd name="connsiteY0-138" fmla="*/ 0 h 601328"/>
                  <a:gd name="connsiteX1-139" fmla="*/ 774187 w 829325"/>
                  <a:gd name="connsiteY1-140" fmla="*/ 64293 h 601328"/>
                  <a:gd name="connsiteX2-141" fmla="*/ 812287 w 829325"/>
                  <a:gd name="connsiteY2-142" fmla="*/ 116681 h 601328"/>
                  <a:gd name="connsiteX3-143" fmla="*/ 740849 w 829325"/>
                  <a:gd name="connsiteY3-144" fmla="*/ 150018 h 601328"/>
                  <a:gd name="connsiteX4-145" fmla="*/ 790855 w 829325"/>
                  <a:gd name="connsiteY4-146" fmla="*/ 164306 h 601328"/>
                  <a:gd name="connsiteX5-147" fmla="*/ 781330 w 829325"/>
                  <a:gd name="connsiteY5-148" fmla="*/ 202406 h 601328"/>
                  <a:gd name="connsiteX6-149" fmla="*/ 812287 w 829325"/>
                  <a:gd name="connsiteY6-150" fmla="*/ 242887 h 601328"/>
                  <a:gd name="connsiteX7-151" fmla="*/ 826574 w 829325"/>
                  <a:gd name="connsiteY7-152" fmla="*/ 280987 h 601328"/>
                  <a:gd name="connsiteX8-153" fmla="*/ 757518 w 829325"/>
                  <a:gd name="connsiteY8-154" fmla="*/ 278606 h 601328"/>
                  <a:gd name="connsiteX9-155" fmla="*/ 752755 w 829325"/>
                  <a:gd name="connsiteY9-156" fmla="*/ 338137 h 601328"/>
                  <a:gd name="connsiteX10-157" fmla="*/ 733705 w 829325"/>
                  <a:gd name="connsiteY10-158" fmla="*/ 385762 h 601328"/>
                  <a:gd name="connsiteX11-159" fmla="*/ 681318 w 829325"/>
                  <a:gd name="connsiteY11-160" fmla="*/ 407193 h 601328"/>
                  <a:gd name="connsiteX12-161" fmla="*/ 564637 w 829325"/>
                  <a:gd name="connsiteY12-162" fmla="*/ 426243 h 601328"/>
                  <a:gd name="connsiteX13-163" fmla="*/ 476530 w 829325"/>
                  <a:gd name="connsiteY13-164" fmla="*/ 433387 h 601328"/>
                  <a:gd name="connsiteX14-165" fmla="*/ 436049 w 829325"/>
                  <a:gd name="connsiteY14-166" fmla="*/ 490537 h 601328"/>
                  <a:gd name="connsiteX15-167" fmla="*/ 400330 w 829325"/>
                  <a:gd name="connsiteY15-168" fmla="*/ 600075 h 601328"/>
                  <a:gd name="connsiteX16-169" fmla="*/ 305080 w 829325"/>
                  <a:gd name="connsiteY16-170" fmla="*/ 550068 h 601328"/>
                  <a:gd name="connsiteX17-171" fmla="*/ 243168 w 829325"/>
                  <a:gd name="connsiteY17-172" fmla="*/ 552450 h 601328"/>
                  <a:gd name="connsiteX18-173" fmla="*/ 147918 w 829325"/>
                  <a:gd name="connsiteY18-174" fmla="*/ 559593 h 601328"/>
                  <a:gd name="connsiteX19-175" fmla="*/ 52668 w 829325"/>
                  <a:gd name="connsiteY19-176" fmla="*/ 485775 h 601328"/>
                  <a:gd name="connsiteX20-177" fmla="*/ 2662 w 829325"/>
                  <a:gd name="connsiteY20-178" fmla="*/ 461962 h 601328"/>
                  <a:gd name="connsiteX21-179" fmla="*/ 12187 w 829325"/>
                  <a:gd name="connsiteY21-180" fmla="*/ 350043 h 601328"/>
                  <a:gd name="connsiteX22-181" fmla="*/ 57430 w 829325"/>
                  <a:gd name="connsiteY22-182" fmla="*/ 371475 h 601328"/>
                  <a:gd name="connsiteX23-183" fmla="*/ 97912 w 829325"/>
                  <a:gd name="connsiteY23-184" fmla="*/ 397668 h 601328"/>
                  <a:gd name="connsiteX24-185" fmla="*/ 200305 w 829325"/>
                  <a:gd name="connsiteY24-186" fmla="*/ 280987 h 601328"/>
                  <a:gd name="connsiteX25-187" fmla="*/ 240787 w 829325"/>
                  <a:gd name="connsiteY25-188" fmla="*/ 307181 h 601328"/>
                  <a:gd name="connsiteX26-189" fmla="*/ 321749 w 829325"/>
                  <a:gd name="connsiteY26-190" fmla="*/ 195262 h 601328"/>
                  <a:gd name="connsiteX27-191" fmla="*/ 324130 w 829325"/>
                  <a:gd name="connsiteY27-192" fmla="*/ 94773 h 601328"/>
                  <a:gd name="connsiteX28-193" fmla="*/ 286506 w 829325"/>
                  <a:gd name="connsiteY28-194" fmla="*/ 23336 h 601328"/>
                  <a:gd name="connsiteX29-195" fmla="*/ 362230 w 829325"/>
                  <a:gd name="connsiteY29-196" fmla="*/ 4762 h 601328"/>
                  <a:gd name="connsiteX30-197" fmla="*/ 421762 w 829325"/>
                  <a:gd name="connsiteY30-198" fmla="*/ 35718 h 601328"/>
                  <a:gd name="connsiteX31-199" fmla="*/ 540824 w 829325"/>
                  <a:gd name="connsiteY31-200" fmla="*/ 26193 h 601328"/>
                  <a:gd name="connsiteX32-201" fmla="*/ 667030 w 829325"/>
                  <a:gd name="connsiteY32-202" fmla="*/ 9525 h 601328"/>
                  <a:gd name="connsiteX33-203" fmla="*/ 743230 w 829325"/>
                  <a:gd name="connsiteY33-204" fmla="*/ 0 h 601328"/>
                  <a:gd name="connsiteX0-205" fmla="*/ 743230 w 829325"/>
                  <a:gd name="connsiteY0-206" fmla="*/ 0 h 601328"/>
                  <a:gd name="connsiteX1-207" fmla="*/ 774187 w 829325"/>
                  <a:gd name="connsiteY1-208" fmla="*/ 64293 h 601328"/>
                  <a:gd name="connsiteX2-209" fmla="*/ 812287 w 829325"/>
                  <a:gd name="connsiteY2-210" fmla="*/ 116681 h 601328"/>
                  <a:gd name="connsiteX3-211" fmla="*/ 740849 w 829325"/>
                  <a:gd name="connsiteY3-212" fmla="*/ 150018 h 601328"/>
                  <a:gd name="connsiteX4-213" fmla="*/ 790855 w 829325"/>
                  <a:gd name="connsiteY4-214" fmla="*/ 164306 h 601328"/>
                  <a:gd name="connsiteX5-215" fmla="*/ 781330 w 829325"/>
                  <a:gd name="connsiteY5-216" fmla="*/ 202406 h 601328"/>
                  <a:gd name="connsiteX6-217" fmla="*/ 812287 w 829325"/>
                  <a:gd name="connsiteY6-218" fmla="*/ 242887 h 601328"/>
                  <a:gd name="connsiteX7-219" fmla="*/ 826574 w 829325"/>
                  <a:gd name="connsiteY7-220" fmla="*/ 280987 h 601328"/>
                  <a:gd name="connsiteX8-221" fmla="*/ 757518 w 829325"/>
                  <a:gd name="connsiteY8-222" fmla="*/ 278606 h 601328"/>
                  <a:gd name="connsiteX9-223" fmla="*/ 752755 w 829325"/>
                  <a:gd name="connsiteY9-224" fmla="*/ 338137 h 601328"/>
                  <a:gd name="connsiteX10-225" fmla="*/ 733705 w 829325"/>
                  <a:gd name="connsiteY10-226" fmla="*/ 385762 h 601328"/>
                  <a:gd name="connsiteX11-227" fmla="*/ 681318 w 829325"/>
                  <a:gd name="connsiteY11-228" fmla="*/ 407193 h 601328"/>
                  <a:gd name="connsiteX12-229" fmla="*/ 564637 w 829325"/>
                  <a:gd name="connsiteY12-230" fmla="*/ 426243 h 601328"/>
                  <a:gd name="connsiteX13-231" fmla="*/ 476530 w 829325"/>
                  <a:gd name="connsiteY13-232" fmla="*/ 433387 h 601328"/>
                  <a:gd name="connsiteX14-233" fmla="*/ 436049 w 829325"/>
                  <a:gd name="connsiteY14-234" fmla="*/ 490537 h 601328"/>
                  <a:gd name="connsiteX15-235" fmla="*/ 400330 w 829325"/>
                  <a:gd name="connsiteY15-236" fmla="*/ 600075 h 601328"/>
                  <a:gd name="connsiteX16-237" fmla="*/ 305080 w 829325"/>
                  <a:gd name="connsiteY16-238" fmla="*/ 550068 h 601328"/>
                  <a:gd name="connsiteX17-239" fmla="*/ 243168 w 829325"/>
                  <a:gd name="connsiteY17-240" fmla="*/ 552450 h 601328"/>
                  <a:gd name="connsiteX18-241" fmla="*/ 147918 w 829325"/>
                  <a:gd name="connsiteY18-242" fmla="*/ 559593 h 601328"/>
                  <a:gd name="connsiteX19-243" fmla="*/ 52668 w 829325"/>
                  <a:gd name="connsiteY19-244" fmla="*/ 485775 h 601328"/>
                  <a:gd name="connsiteX20-245" fmla="*/ 2662 w 829325"/>
                  <a:gd name="connsiteY20-246" fmla="*/ 461962 h 601328"/>
                  <a:gd name="connsiteX21-247" fmla="*/ 12187 w 829325"/>
                  <a:gd name="connsiteY21-248" fmla="*/ 350043 h 601328"/>
                  <a:gd name="connsiteX22-249" fmla="*/ 57430 w 829325"/>
                  <a:gd name="connsiteY22-250" fmla="*/ 371475 h 601328"/>
                  <a:gd name="connsiteX23-251" fmla="*/ 97912 w 829325"/>
                  <a:gd name="connsiteY23-252" fmla="*/ 397668 h 601328"/>
                  <a:gd name="connsiteX24-253" fmla="*/ 200305 w 829325"/>
                  <a:gd name="connsiteY24-254" fmla="*/ 280987 h 601328"/>
                  <a:gd name="connsiteX25-255" fmla="*/ 240787 w 829325"/>
                  <a:gd name="connsiteY25-256" fmla="*/ 307181 h 601328"/>
                  <a:gd name="connsiteX26-257" fmla="*/ 301746 w 829325"/>
                  <a:gd name="connsiteY26-258" fmla="*/ 186690 h 601328"/>
                  <a:gd name="connsiteX27-259" fmla="*/ 324130 w 829325"/>
                  <a:gd name="connsiteY27-260" fmla="*/ 94773 h 601328"/>
                  <a:gd name="connsiteX28-261" fmla="*/ 286506 w 829325"/>
                  <a:gd name="connsiteY28-262" fmla="*/ 23336 h 601328"/>
                  <a:gd name="connsiteX29-263" fmla="*/ 362230 w 829325"/>
                  <a:gd name="connsiteY29-264" fmla="*/ 4762 h 601328"/>
                  <a:gd name="connsiteX30-265" fmla="*/ 421762 w 829325"/>
                  <a:gd name="connsiteY30-266" fmla="*/ 35718 h 601328"/>
                  <a:gd name="connsiteX31-267" fmla="*/ 540824 w 829325"/>
                  <a:gd name="connsiteY31-268" fmla="*/ 26193 h 601328"/>
                  <a:gd name="connsiteX32-269" fmla="*/ 667030 w 829325"/>
                  <a:gd name="connsiteY32-270" fmla="*/ 9525 h 601328"/>
                  <a:gd name="connsiteX33-271" fmla="*/ 743230 w 829325"/>
                  <a:gd name="connsiteY33-272" fmla="*/ 0 h 601328"/>
                  <a:gd name="connsiteX0-273" fmla="*/ 743230 w 829325"/>
                  <a:gd name="connsiteY0-274" fmla="*/ 0 h 601328"/>
                  <a:gd name="connsiteX1-275" fmla="*/ 774187 w 829325"/>
                  <a:gd name="connsiteY1-276" fmla="*/ 64293 h 601328"/>
                  <a:gd name="connsiteX2-277" fmla="*/ 812287 w 829325"/>
                  <a:gd name="connsiteY2-278" fmla="*/ 116681 h 601328"/>
                  <a:gd name="connsiteX3-279" fmla="*/ 740849 w 829325"/>
                  <a:gd name="connsiteY3-280" fmla="*/ 150018 h 601328"/>
                  <a:gd name="connsiteX4-281" fmla="*/ 790855 w 829325"/>
                  <a:gd name="connsiteY4-282" fmla="*/ 164306 h 601328"/>
                  <a:gd name="connsiteX5-283" fmla="*/ 781330 w 829325"/>
                  <a:gd name="connsiteY5-284" fmla="*/ 202406 h 601328"/>
                  <a:gd name="connsiteX6-285" fmla="*/ 812287 w 829325"/>
                  <a:gd name="connsiteY6-286" fmla="*/ 242887 h 601328"/>
                  <a:gd name="connsiteX7-287" fmla="*/ 826574 w 829325"/>
                  <a:gd name="connsiteY7-288" fmla="*/ 280987 h 601328"/>
                  <a:gd name="connsiteX8-289" fmla="*/ 757518 w 829325"/>
                  <a:gd name="connsiteY8-290" fmla="*/ 278606 h 601328"/>
                  <a:gd name="connsiteX9-291" fmla="*/ 752755 w 829325"/>
                  <a:gd name="connsiteY9-292" fmla="*/ 338137 h 601328"/>
                  <a:gd name="connsiteX10-293" fmla="*/ 733705 w 829325"/>
                  <a:gd name="connsiteY10-294" fmla="*/ 385762 h 601328"/>
                  <a:gd name="connsiteX11-295" fmla="*/ 681318 w 829325"/>
                  <a:gd name="connsiteY11-296" fmla="*/ 407193 h 601328"/>
                  <a:gd name="connsiteX12-297" fmla="*/ 564637 w 829325"/>
                  <a:gd name="connsiteY12-298" fmla="*/ 426243 h 601328"/>
                  <a:gd name="connsiteX13-299" fmla="*/ 476530 w 829325"/>
                  <a:gd name="connsiteY13-300" fmla="*/ 433387 h 601328"/>
                  <a:gd name="connsiteX14-301" fmla="*/ 436049 w 829325"/>
                  <a:gd name="connsiteY14-302" fmla="*/ 490537 h 601328"/>
                  <a:gd name="connsiteX15-303" fmla="*/ 400330 w 829325"/>
                  <a:gd name="connsiteY15-304" fmla="*/ 600075 h 601328"/>
                  <a:gd name="connsiteX16-305" fmla="*/ 305080 w 829325"/>
                  <a:gd name="connsiteY16-306" fmla="*/ 550068 h 601328"/>
                  <a:gd name="connsiteX17-307" fmla="*/ 243168 w 829325"/>
                  <a:gd name="connsiteY17-308" fmla="*/ 552450 h 601328"/>
                  <a:gd name="connsiteX18-309" fmla="*/ 147918 w 829325"/>
                  <a:gd name="connsiteY18-310" fmla="*/ 559593 h 601328"/>
                  <a:gd name="connsiteX19-311" fmla="*/ 52668 w 829325"/>
                  <a:gd name="connsiteY19-312" fmla="*/ 485775 h 601328"/>
                  <a:gd name="connsiteX20-313" fmla="*/ 2662 w 829325"/>
                  <a:gd name="connsiteY20-314" fmla="*/ 461962 h 601328"/>
                  <a:gd name="connsiteX21-315" fmla="*/ 12187 w 829325"/>
                  <a:gd name="connsiteY21-316" fmla="*/ 350043 h 601328"/>
                  <a:gd name="connsiteX22-317" fmla="*/ 57430 w 829325"/>
                  <a:gd name="connsiteY22-318" fmla="*/ 371475 h 601328"/>
                  <a:gd name="connsiteX23-319" fmla="*/ 97912 w 829325"/>
                  <a:gd name="connsiteY23-320" fmla="*/ 397668 h 601328"/>
                  <a:gd name="connsiteX24-321" fmla="*/ 200305 w 829325"/>
                  <a:gd name="connsiteY24-322" fmla="*/ 280987 h 601328"/>
                  <a:gd name="connsiteX25-323" fmla="*/ 235072 w 829325"/>
                  <a:gd name="connsiteY25-324" fmla="*/ 292893 h 601328"/>
                  <a:gd name="connsiteX26-325" fmla="*/ 301746 w 829325"/>
                  <a:gd name="connsiteY26-326" fmla="*/ 186690 h 601328"/>
                  <a:gd name="connsiteX27-327" fmla="*/ 324130 w 829325"/>
                  <a:gd name="connsiteY27-328" fmla="*/ 94773 h 601328"/>
                  <a:gd name="connsiteX28-329" fmla="*/ 286506 w 829325"/>
                  <a:gd name="connsiteY28-330" fmla="*/ 23336 h 601328"/>
                  <a:gd name="connsiteX29-331" fmla="*/ 362230 w 829325"/>
                  <a:gd name="connsiteY29-332" fmla="*/ 4762 h 601328"/>
                  <a:gd name="connsiteX30-333" fmla="*/ 421762 w 829325"/>
                  <a:gd name="connsiteY30-334" fmla="*/ 35718 h 601328"/>
                  <a:gd name="connsiteX31-335" fmla="*/ 540824 w 829325"/>
                  <a:gd name="connsiteY31-336" fmla="*/ 26193 h 601328"/>
                  <a:gd name="connsiteX32-337" fmla="*/ 667030 w 829325"/>
                  <a:gd name="connsiteY32-338" fmla="*/ 9525 h 601328"/>
                  <a:gd name="connsiteX33-339" fmla="*/ 743230 w 829325"/>
                  <a:gd name="connsiteY33-340" fmla="*/ 0 h 601328"/>
                  <a:gd name="connsiteX0-341" fmla="*/ 743230 w 829325"/>
                  <a:gd name="connsiteY0-342" fmla="*/ 0 h 601328"/>
                  <a:gd name="connsiteX1-343" fmla="*/ 774187 w 829325"/>
                  <a:gd name="connsiteY1-344" fmla="*/ 64293 h 601328"/>
                  <a:gd name="connsiteX2-345" fmla="*/ 812287 w 829325"/>
                  <a:gd name="connsiteY2-346" fmla="*/ 116681 h 601328"/>
                  <a:gd name="connsiteX3-347" fmla="*/ 740849 w 829325"/>
                  <a:gd name="connsiteY3-348" fmla="*/ 150018 h 601328"/>
                  <a:gd name="connsiteX4-349" fmla="*/ 790855 w 829325"/>
                  <a:gd name="connsiteY4-350" fmla="*/ 164306 h 601328"/>
                  <a:gd name="connsiteX5-351" fmla="*/ 781330 w 829325"/>
                  <a:gd name="connsiteY5-352" fmla="*/ 202406 h 601328"/>
                  <a:gd name="connsiteX6-353" fmla="*/ 812287 w 829325"/>
                  <a:gd name="connsiteY6-354" fmla="*/ 242887 h 601328"/>
                  <a:gd name="connsiteX7-355" fmla="*/ 826574 w 829325"/>
                  <a:gd name="connsiteY7-356" fmla="*/ 280987 h 601328"/>
                  <a:gd name="connsiteX8-357" fmla="*/ 757518 w 829325"/>
                  <a:gd name="connsiteY8-358" fmla="*/ 278606 h 601328"/>
                  <a:gd name="connsiteX9-359" fmla="*/ 752755 w 829325"/>
                  <a:gd name="connsiteY9-360" fmla="*/ 338137 h 601328"/>
                  <a:gd name="connsiteX10-361" fmla="*/ 733705 w 829325"/>
                  <a:gd name="connsiteY10-362" fmla="*/ 385762 h 601328"/>
                  <a:gd name="connsiteX11-363" fmla="*/ 681318 w 829325"/>
                  <a:gd name="connsiteY11-364" fmla="*/ 407193 h 601328"/>
                  <a:gd name="connsiteX12-365" fmla="*/ 564637 w 829325"/>
                  <a:gd name="connsiteY12-366" fmla="*/ 426243 h 601328"/>
                  <a:gd name="connsiteX13-367" fmla="*/ 476530 w 829325"/>
                  <a:gd name="connsiteY13-368" fmla="*/ 433387 h 601328"/>
                  <a:gd name="connsiteX14-369" fmla="*/ 436049 w 829325"/>
                  <a:gd name="connsiteY14-370" fmla="*/ 490537 h 601328"/>
                  <a:gd name="connsiteX15-371" fmla="*/ 400330 w 829325"/>
                  <a:gd name="connsiteY15-372" fmla="*/ 600075 h 601328"/>
                  <a:gd name="connsiteX16-373" fmla="*/ 305080 w 829325"/>
                  <a:gd name="connsiteY16-374" fmla="*/ 550068 h 601328"/>
                  <a:gd name="connsiteX17-375" fmla="*/ 243168 w 829325"/>
                  <a:gd name="connsiteY17-376" fmla="*/ 552450 h 601328"/>
                  <a:gd name="connsiteX18-377" fmla="*/ 147918 w 829325"/>
                  <a:gd name="connsiteY18-378" fmla="*/ 559593 h 601328"/>
                  <a:gd name="connsiteX19-379" fmla="*/ 52668 w 829325"/>
                  <a:gd name="connsiteY19-380" fmla="*/ 485775 h 601328"/>
                  <a:gd name="connsiteX20-381" fmla="*/ 2662 w 829325"/>
                  <a:gd name="connsiteY20-382" fmla="*/ 461962 h 601328"/>
                  <a:gd name="connsiteX21-383" fmla="*/ 12187 w 829325"/>
                  <a:gd name="connsiteY21-384" fmla="*/ 350043 h 601328"/>
                  <a:gd name="connsiteX22-385" fmla="*/ 57430 w 829325"/>
                  <a:gd name="connsiteY22-386" fmla="*/ 371475 h 601328"/>
                  <a:gd name="connsiteX23-387" fmla="*/ 97912 w 829325"/>
                  <a:gd name="connsiteY23-388" fmla="*/ 397668 h 601328"/>
                  <a:gd name="connsiteX24-389" fmla="*/ 200305 w 829325"/>
                  <a:gd name="connsiteY24-390" fmla="*/ 280987 h 601328"/>
                  <a:gd name="connsiteX25-391" fmla="*/ 235072 w 829325"/>
                  <a:gd name="connsiteY25-392" fmla="*/ 292893 h 601328"/>
                  <a:gd name="connsiteX26-393" fmla="*/ 301746 w 829325"/>
                  <a:gd name="connsiteY26-394" fmla="*/ 186690 h 601328"/>
                  <a:gd name="connsiteX27-395" fmla="*/ 324130 w 829325"/>
                  <a:gd name="connsiteY27-396" fmla="*/ 94773 h 601328"/>
                  <a:gd name="connsiteX28-397" fmla="*/ 286506 w 829325"/>
                  <a:gd name="connsiteY28-398" fmla="*/ 23336 h 601328"/>
                  <a:gd name="connsiteX29-399" fmla="*/ 362230 w 829325"/>
                  <a:gd name="connsiteY29-400" fmla="*/ 4762 h 601328"/>
                  <a:gd name="connsiteX30-401" fmla="*/ 453195 w 829325"/>
                  <a:gd name="connsiteY30-402" fmla="*/ 27145 h 601328"/>
                  <a:gd name="connsiteX31-403" fmla="*/ 540824 w 829325"/>
                  <a:gd name="connsiteY31-404" fmla="*/ 26193 h 601328"/>
                  <a:gd name="connsiteX32-405" fmla="*/ 667030 w 829325"/>
                  <a:gd name="connsiteY32-406" fmla="*/ 9525 h 601328"/>
                  <a:gd name="connsiteX33-407" fmla="*/ 743230 w 829325"/>
                  <a:gd name="connsiteY33-408" fmla="*/ 0 h 601328"/>
                  <a:gd name="connsiteX0-409" fmla="*/ 743230 w 829325"/>
                  <a:gd name="connsiteY0-410" fmla="*/ 0 h 601328"/>
                  <a:gd name="connsiteX1-411" fmla="*/ 774187 w 829325"/>
                  <a:gd name="connsiteY1-412" fmla="*/ 64293 h 601328"/>
                  <a:gd name="connsiteX2-413" fmla="*/ 812287 w 829325"/>
                  <a:gd name="connsiteY2-414" fmla="*/ 116681 h 601328"/>
                  <a:gd name="connsiteX3-415" fmla="*/ 740849 w 829325"/>
                  <a:gd name="connsiteY3-416" fmla="*/ 150018 h 601328"/>
                  <a:gd name="connsiteX4-417" fmla="*/ 790855 w 829325"/>
                  <a:gd name="connsiteY4-418" fmla="*/ 164306 h 601328"/>
                  <a:gd name="connsiteX5-419" fmla="*/ 781330 w 829325"/>
                  <a:gd name="connsiteY5-420" fmla="*/ 202406 h 601328"/>
                  <a:gd name="connsiteX6-421" fmla="*/ 812287 w 829325"/>
                  <a:gd name="connsiteY6-422" fmla="*/ 242887 h 601328"/>
                  <a:gd name="connsiteX7-423" fmla="*/ 826574 w 829325"/>
                  <a:gd name="connsiteY7-424" fmla="*/ 280987 h 601328"/>
                  <a:gd name="connsiteX8-425" fmla="*/ 757518 w 829325"/>
                  <a:gd name="connsiteY8-426" fmla="*/ 278606 h 601328"/>
                  <a:gd name="connsiteX9-427" fmla="*/ 752755 w 829325"/>
                  <a:gd name="connsiteY9-428" fmla="*/ 338137 h 601328"/>
                  <a:gd name="connsiteX10-429" fmla="*/ 733705 w 829325"/>
                  <a:gd name="connsiteY10-430" fmla="*/ 385762 h 601328"/>
                  <a:gd name="connsiteX11-431" fmla="*/ 681318 w 829325"/>
                  <a:gd name="connsiteY11-432" fmla="*/ 407193 h 601328"/>
                  <a:gd name="connsiteX12-433" fmla="*/ 564637 w 829325"/>
                  <a:gd name="connsiteY12-434" fmla="*/ 426243 h 601328"/>
                  <a:gd name="connsiteX13-435" fmla="*/ 476530 w 829325"/>
                  <a:gd name="connsiteY13-436" fmla="*/ 433387 h 601328"/>
                  <a:gd name="connsiteX14-437" fmla="*/ 436049 w 829325"/>
                  <a:gd name="connsiteY14-438" fmla="*/ 490537 h 601328"/>
                  <a:gd name="connsiteX15-439" fmla="*/ 400330 w 829325"/>
                  <a:gd name="connsiteY15-440" fmla="*/ 600075 h 601328"/>
                  <a:gd name="connsiteX16-441" fmla="*/ 305080 w 829325"/>
                  <a:gd name="connsiteY16-442" fmla="*/ 550068 h 601328"/>
                  <a:gd name="connsiteX17-443" fmla="*/ 243168 w 829325"/>
                  <a:gd name="connsiteY17-444" fmla="*/ 552450 h 601328"/>
                  <a:gd name="connsiteX18-445" fmla="*/ 147918 w 829325"/>
                  <a:gd name="connsiteY18-446" fmla="*/ 559593 h 601328"/>
                  <a:gd name="connsiteX19-447" fmla="*/ 52668 w 829325"/>
                  <a:gd name="connsiteY19-448" fmla="*/ 485775 h 601328"/>
                  <a:gd name="connsiteX20-449" fmla="*/ 2662 w 829325"/>
                  <a:gd name="connsiteY20-450" fmla="*/ 461962 h 601328"/>
                  <a:gd name="connsiteX21-451" fmla="*/ 12187 w 829325"/>
                  <a:gd name="connsiteY21-452" fmla="*/ 350043 h 601328"/>
                  <a:gd name="connsiteX22-453" fmla="*/ 57430 w 829325"/>
                  <a:gd name="connsiteY22-454" fmla="*/ 371475 h 601328"/>
                  <a:gd name="connsiteX23-455" fmla="*/ 97912 w 829325"/>
                  <a:gd name="connsiteY23-456" fmla="*/ 397668 h 601328"/>
                  <a:gd name="connsiteX24-457" fmla="*/ 200305 w 829325"/>
                  <a:gd name="connsiteY24-458" fmla="*/ 280987 h 601328"/>
                  <a:gd name="connsiteX25-459" fmla="*/ 235072 w 829325"/>
                  <a:gd name="connsiteY25-460" fmla="*/ 292893 h 601328"/>
                  <a:gd name="connsiteX26-461" fmla="*/ 301746 w 829325"/>
                  <a:gd name="connsiteY26-462" fmla="*/ 186690 h 601328"/>
                  <a:gd name="connsiteX27-463" fmla="*/ 324130 w 829325"/>
                  <a:gd name="connsiteY27-464" fmla="*/ 94773 h 601328"/>
                  <a:gd name="connsiteX28-465" fmla="*/ 300793 w 829325"/>
                  <a:gd name="connsiteY28-466" fmla="*/ 49054 h 601328"/>
                  <a:gd name="connsiteX29-467" fmla="*/ 362230 w 829325"/>
                  <a:gd name="connsiteY29-468" fmla="*/ 4762 h 601328"/>
                  <a:gd name="connsiteX30-469" fmla="*/ 453195 w 829325"/>
                  <a:gd name="connsiteY30-470" fmla="*/ 27145 h 601328"/>
                  <a:gd name="connsiteX31-471" fmla="*/ 540824 w 829325"/>
                  <a:gd name="connsiteY31-472" fmla="*/ 26193 h 601328"/>
                  <a:gd name="connsiteX32-473" fmla="*/ 667030 w 829325"/>
                  <a:gd name="connsiteY32-474" fmla="*/ 9525 h 601328"/>
                  <a:gd name="connsiteX33-475" fmla="*/ 743230 w 829325"/>
                  <a:gd name="connsiteY33-476" fmla="*/ 0 h 601328"/>
                  <a:gd name="connsiteX0-477" fmla="*/ 743230 w 829325"/>
                  <a:gd name="connsiteY0-478" fmla="*/ 0 h 601328"/>
                  <a:gd name="connsiteX1-479" fmla="*/ 774187 w 829325"/>
                  <a:gd name="connsiteY1-480" fmla="*/ 64293 h 601328"/>
                  <a:gd name="connsiteX2-481" fmla="*/ 812287 w 829325"/>
                  <a:gd name="connsiteY2-482" fmla="*/ 116681 h 601328"/>
                  <a:gd name="connsiteX3-483" fmla="*/ 740849 w 829325"/>
                  <a:gd name="connsiteY3-484" fmla="*/ 150018 h 601328"/>
                  <a:gd name="connsiteX4-485" fmla="*/ 790855 w 829325"/>
                  <a:gd name="connsiteY4-486" fmla="*/ 164306 h 601328"/>
                  <a:gd name="connsiteX5-487" fmla="*/ 781330 w 829325"/>
                  <a:gd name="connsiteY5-488" fmla="*/ 202406 h 601328"/>
                  <a:gd name="connsiteX6-489" fmla="*/ 812287 w 829325"/>
                  <a:gd name="connsiteY6-490" fmla="*/ 242887 h 601328"/>
                  <a:gd name="connsiteX7-491" fmla="*/ 826574 w 829325"/>
                  <a:gd name="connsiteY7-492" fmla="*/ 280987 h 601328"/>
                  <a:gd name="connsiteX8-493" fmla="*/ 757518 w 829325"/>
                  <a:gd name="connsiteY8-494" fmla="*/ 278606 h 601328"/>
                  <a:gd name="connsiteX9-495" fmla="*/ 752755 w 829325"/>
                  <a:gd name="connsiteY9-496" fmla="*/ 338137 h 601328"/>
                  <a:gd name="connsiteX10-497" fmla="*/ 733705 w 829325"/>
                  <a:gd name="connsiteY10-498" fmla="*/ 385762 h 601328"/>
                  <a:gd name="connsiteX11-499" fmla="*/ 681318 w 829325"/>
                  <a:gd name="connsiteY11-500" fmla="*/ 407193 h 601328"/>
                  <a:gd name="connsiteX12-501" fmla="*/ 564637 w 829325"/>
                  <a:gd name="connsiteY12-502" fmla="*/ 426243 h 601328"/>
                  <a:gd name="connsiteX13-503" fmla="*/ 476530 w 829325"/>
                  <a:gd name="connsiteY13-504" fmla="*/ 433387 h 601328"/>
                  <a:gd name="connsiteX14-505" fmla="*/ 436049 w 829325"/>
                  <a:gd name="connsiteY14-506" fmla="*/ 490537 h 601328"/>
                  <a:gd name="connsiteX15-507" fmla="*/ 400330 w 829325"/>
                  <a:gd name="connsiteY15-508" fmla="*/ 600075 h 601328"/>
                  <a:gd name="connsiteX16-509" fmla="*/ 305080 w 829325"/>
                  <a:gd name="connsiteY16-510" fmla="*/ 550068 h 601328"/>
                  <a:gd name="connsiteX17-511" fmla="*/ 243168 w 829325"/>
                  <a:gd name="connsiteY17-512" fmla="*/ 552450 h 601328"/>
                  <a:gd name="connsiteX18-513" fmla="*/ 147918 w 829325"/>
                  <a:gd name="connsiteY18-514" fmla="*/ 559593 h 601328"/>
                  <a:gd name="connsiteX19-515" fmla="*/ 52668 w 829325"/>
                  <a:gd name="connsiteY19-516" fmla="*/ 485775 h 601328"/>
                  <a:gd name="connsiteX20-517" fmla="*/ 2662 w 829325"/>
                  <a:gd name="connsiteY20-518" fmla="*/ 461962 h 601328"/>
                  <a:gd name="connsiteX21-519" fmla="*/ 12187 w 829325"/>
                  <a:gd name="connsiteY21-520" fmla="*/ 350043 h 601328"/>
                  <a:gd name="connsiteX22-521" fmla="*/ 57430 w 829325"/>
                  <a:gd name="connsiteY22-522" fmla="*/ 371475 h 601328"/>
                  <a:gd name="connsiteX23-523" fmla="*/ 97912 w 829325"/>
                  <a:gd name="connsiteY23-524" fmla="*/ 397668 h 601328"/>
                  <a:gd name="connsiteX24-525" fmla="*/ 200305 w 829325"/>
                  <a:gd name="connsiteY24-526" fmla="*/ 280987 h 601328"/>
                  <a:gd name="connsiteX25-527" fmla="*/ 235072 w 829325"/>
                  <a:gd name="connsiteY25-528" fmla="*/ 292893 h 601328"/>
                  <a:gd name="connsiteX26-529" fmla="*/ 301746 w 829325"/>
                  <a:gd name="connsiteY26-530" fmla="*/ 186690 h 601328"/>
                  <a:gd name="connsiteX27-531" fmla="*/ 324130 w 829325"/>
                  <a:gd name="connsiteY27-532" fmla="*/ 94773 h 601328"/>
                  <a:gd name="connsiteX28-533" fmla="*/ 300793 w 829325"/>
                  <a:gd name="connsiteY28-534" fmla="*/ 49054 h 601328"/>
                  <a:gd name="connsiteX29-535" fmla="*/ 362230 w 829325"/>
                  <a:gd name="connsiteY29-536" fmla="*/ 4762 h 601328"/>
                  <a:gd name="connsiteX30-537" fmla="*/ 453195 w 829325"/>
                  <a:gd name="connsiteY30-538" fmla="*/ 27145 h 601328"/>
                  <a:gd name="connsiteX31-539" fmla="*/ 540824 w 829325"/>
                  <a:gd name="connsiteY31-540" fmla="*/ 26193 h 601328"/>
                  <a:gd name="connsiteX32-541" fmla="*/ 667030 w 829325"/>
                  <a:gd name="connsiteY32-542" fmla="*/ 9525 h 601328"/>
                  <a:gd name="connsiteX33-543" fmla="*/ 743230 w 829325"/>
                  <a:gd name="connsiteY33-544" fmla="*/ 0 h 601328"/>
                  <a:gd name="connsiteX0-545" fmla="*/ 743230 w 829325"/>
                  <a:gd name="connsiteY0-546" fmla="*/ 0 h 601328"/>
                  <a:gd name="connsiteX1-547" fmla="*/ 774187 w 829325"/>
                  <a:gd name="connsiteY1-548" fmla="*/ 64293 h 601328"/>
                  <a:gd name="connsiteX2-549" fmla="*/ 812287 w 829325"/>
                  <a:gd name="connsiteY2-550" fmla="*/ 116681 h 601328"/>
                  <a:gd name="connsiteX3-551" fmla="*/ 740849 w 829325"/>
                  <a:gd name="connsiteY3-552" fmla="*/ 150018 h 601328"/>
                  <a:gd name="connsiteX4-553" fmla="*/ 790855 w 829325"/>
                  <a:gd name="connsiteY4-554" fmla="*/ 164306 h 601328"/>
                  <a:gd name="connsiteX5-555" fmla="*/ 781330 w 829325"/>
                  <a:gd name="connsiteY5-556" fmla="*/ 202406 h 601328"/>
                  <a:gd name="connsiteX6-557" fmla="*/ 812287 w 829325"/>
                  <a:gd name="connsiteY6-558" fmla="*/ 242887 h 601328"/>
                  <a:gd name="connsiteX7-559" fmla="*/ 826574 w 829325"/>
                  <a:gd name="connsiteY7-560" fmla="*/ 280987 h 601328"/>
                  <a:gd name="connsiteX8-561" fmla="*/ 757518 w 829325"/>
                  <a:gd name="connsiteY8-562" fmla="*/ 278606 h 601328"/>
                  <a:gd name="connsiteX9-563" fmla="*/ 752755 w 829325"/>
                  <a:gd name="connsiteY9-564" fmla="*/ 338137 h 601328"/>
                  <a:gd name="connsiteX10-565" fmla="*/ 733705 w 829325"/>
                  <a:gd name="connsiteY10-566" fmla="*/ 385762 h 601328"/>
                  <a:gd name="connsiteX11-567" fmla="*/ 681318 w 829325"/>
                  <a:gd name="connsiteY11-568" fmla="*/ 407193 h 601328"/>
                  <a:gd name="connsiteX12-569" fmla="*/ 564637 w 829325"/>
                  <a:gd name="connsiteY12-570" fmla="*/ 426243 h 601328"/>
                  <a:gd name="connsiteX13-571" fmla="*/ 476530 w 829325"/>
                  <a:gd name="connsiteY13-572" fmla="*/ 433387 h 601328"/>
                  <a:gd name="connsiteX14-573" fmla="*/ 436049 w 829325"/>
                  <a:gd name="connsiteY14-574" fmla="*/ 490537 h 601328"/>
                  <a:gd name="connsiteX15-575" fmla="*/ 400330 w 829325"/>
                  <a:gd name="connsiteY15-576" fmla="*/ 600075 h 601328"/>
                  <a:gd name="connsiteX16-577" fmla="*/ 305080 w 829325"/>
                  <a:gd name="connsiteY16-578" fmla="*/ 550068 h 601328"/>
                  <a:gd name="connsiteX17-579" fmla="*/ 243168 w 829325"/>
                  <a:gd name="connsiteY17-580" fmla="*/ 552450 h 601328"/>
                  <a:gd name="connsiteX18-581" fmla="*/ 147918 w 829325"/>
                  <a:gd name="connsiteY18-582" fmla="*/ 559593 h 601328"/>
                  <a:gd name="connsiteX19-583" fmla="*/ 52668 w 829325"/>
                  <a:gd name="connsiteY19-584" fmla="*/ 485775 h 601328"/>
                  <a:gd name="connsiteX20-585" fmla="*/ 2662 w 829325"/>
                  <a:gd name="connsiteY20-586" fmla="*/ 461962 h 601328"/>
                  <a:gd name="connsiteX21-587" fmla="*/ 12187 w 829325"/>
                  <a:gd name="connsiteY21-588" fmla="*/ 350043 h 601328"/>
                  <a:gd name="connsiteX22-589" fmla="*/ 57430 w 829325"/>
                  <a:gd name="connsiteY22-590" fmla="*/ 371475 h 601328"/>
                  <a:gd name="connsiteX23-591" fmla="*/ 97912 w 829325"/>
                  <a:gd name="connsiteY23-592" fmla="*/ 397668 h 601328"/>
                  <a:gd name="connsiteX24-593" fmla="*/ 200305 w 829325"/>
                  <a:gd name="connsiteY24-594" fmla="*/ 280987 h 601328"/>
                  <a:gd name="connsiteX25-595" fmla="*/ 235072 w 829325"/>
                  <a:gd name="connsiteY25-596" fmla="*/ 292893 h 601328"/>
                  <a:gd name="connsiteX26-597" fmla="*/ 301746 w 829325"/>
                  <a:gd name="connsiteY26-598" fmla="*/ 186690 h 601328"/>
                  <a:gd name="connsiteX27-599" fmla="*/ 324130 w 829325"/>
                  <a:gd name="connsiteY27-600" fmla="*/ 94773 h 601328"/>
                  <a:gd name="connsiteX28-601" fmla="*/ 295078 w 829325"/>
                  <a:gd name="connsiteY28-602" fmla="*/ 40482 h 601328"/>
                  <a:gd name="connsiteX29-603" fmla="*/ 362230 w 829325"/>
                  <a:gd name="connsiteY29-604" fmla="*/ 4762 h 601328"/>
                  <a:gd name="connsiteX30-605" fmla="*/ 453195 w 829325"/>
                  <a:gd name="connsiteY30-606" fmla="*/ 27145 h 601328"/>
                  <a:gd name="connsiteX31-607" fmla="*/ 540824 w 829325"/>
                  <a:gd name="connsiteY31-608" fmla="*/ 26193 h 601328"/>
                  <a:gd name="connsiteX32-609" fmla="*/ 667030 w 829325"/>
                  <a:gd name="connsiteY32-610" fmla="*/ 9525 h 601328"/>
                  <a:gd name="connsiteX33-611" fmla="*/ 743230 w 829325"/>
                  <a:gd name="connsiteY33-612" fmla="*/ 0 h 601328"/>
                  <a:gd name="connsiteX0-613" fmla="*/ 700367 w 829325"/>
                  <a:gd name="connsiteY0-614" fmla="*/ 0 h 609900"/>
                  <a:gd name="connsiteX1-615" fmla="*/ 774187 w 829325"/>
                  <a:gd name="connsiteY1-616" fmla="*/ 72865 h 609900"/>
                  <a:gd name="connsiteX2-617" fmla="*/ 812287 w 829325"/>
                  <a:gd name="connsiteY2-618" fmla="*/ 125253 h 609900"/>
                  <a:gd name="connsiteX3-619" fmla="*/ 740849 w 829325"/>
                  <a:gd name="connsiteY3-620" fmla="*/ 158590 h 609900"/>
                  <a:gd name="connsiteX4-621" fmla="*/ 790855 w 829325"/>
                  <a:gd name="connsiteY4-622" fmla="*/ 172878 h 609900"/>
                  <a:gd name="connsiteX5-623" fmla="*/ 781330 w 829325"/>
                  <a:gd name="connsiteY5-624" fmla="*/ 210978 h 609900"/>
                  <a:gd name="connsiteX6-625" fmla="*/ 812287 w 829325"/>
                  <a:gd name="connsiteY6-626" fmla="*/ 251459 h 609900"/>
                  <a:gd name="connsiteX7-627" fmla="*/ 826574 w 829325"/>
                  <a:gd name="connsiteY7-628" fmla="*/ 289559 h 609900"/>
                  <a:gd name="connsiteX8-629" fmla="*/ 757518 w 829325"/>
                  <a:gd name="connsiteY8-630" fmla="*/ 287178 h 609900"/>
                  <a:gd name="connsiteX9-631" fmla="*/ 752755 w 829325"/>
                  <a:gd name="connsiteY9-632" fmla="*/ 346709 h 609900"/>
                  <a:gd name="connsiteX10-633" fmla="*/ 733705 w 829325"/>
                  <a:gd name="connsiteY10-634" fmla="*/ 394334 h 609900"/>
                  <a:gd name="connsiteX11-635" fmla="*/ 681318 w 829325"/>
                  <a:gd name="connsiteY11-636" fmla="*/ 415765 h 609900"/>
                  <a:gd name="connsiteX12-637" fmla="*/ 564637 w 829325"/>
                  <a:gd name="connsiteY12-638" fmla="*/ 434815 h 609900"/>
                  <a:gd name="connsiteX13-639" fmla="*/ 476530 w 829325"/>
                  <a:gd name="connsiteY13-640" fmla="*/ 441959 h 609900"/>
                  <a:gd name="connsiteX14-641" fmla="*/ 436049 w 829325"/>
                  <a:gd name="connsiteY14-642" fmla="*/ 499109 h 609900"/>
                  <a:gd name="connsiteX15-643" fmla="*/ 400330 w 829325"/>
                  <a:gd name="connsiteY15-644" fmla="*/ 608647 h 609900"/>
                  <a:gd name="connsiteX16-645" fmla="*/ 305080 w 829325"/>
                  <a:gd name="connsiteY16-646" fmla="*/ 558640 h 609900"/>
                  <a:gd name="connsiteX17-647" fmla="*/ 243168 w 829325"/>
                  <a:gd name="connsiteY17-648" fmla="*/ 561022 h 609900"/>
                  <a:gd name="connsiteX18-649" fmla="*/ 147918 w 829325"/>
                  <a:gd name="connsiteY18-650" fmla="*/ 568165 h 609900"/>
                  <a:gd name="connsiteX19-651" fmla="*/ 52668 w 829325"/>
                  <a:gd name="connsiteY19-652" fmla="*/ 494347 h 609900"/>
                  <a:gd name="connsiteX20-653" fmla="*/ 2662 w 829325"/>
                  <a:gd name="connsiteY20-654" fmla="*/ 470534 h 609900"/>
                  <a:gd name="connsiteX21-655" fmla="*/ 12187 w 829325"/>
                  <a:gd name="connsiteY21-656" fmla="*/ 358615 h 609900"/>
                  <a:gd name="connsiteX22-657" fmla="*/ 57430 w 829325"/>
                  <a:gd name="connsiteY22-658" fmla="*/ 380047 h 609900"/>
                  <a:gd name="connsiteX23-659" fmla="*/ 97912 w 829325"/>
                  <a:gd name="connsiteY23-660" fmla="*/ 406240 h 609900"/>
                  <a:gd name="connsiteX24-661" fmla="*/ 200305 w 829325"/>
                  <a:gd name="connsiteY24-662" fmla="*/ 289559 h 609900"/>
                  <a:gd name="connsiteX25-663" fmla="*/ 235072 w 829325"/>
                  <a:gd name="connsiteY25-664" fmla="*/ 301465 h 609900"/>
                  <a:gd name="connsiteX26-665" fmla="*/ 301746 w 829325"/>
                  <a:gd name="connsiteY26-666" fmla="*/ 195262 h 609900"/>
                  <a:gd name="connsiteX27-667" fmla="*/ 324130 w 829325"/>
                  <a:gd name="connsiteY27-668" fmla="*/ 103345 h 609900"/>
                  <a:gd name="connsiteX28-669" fmla="*/ 295078 w 829325"/>
                  <a:gd name="connsiteY28-670" fmla="*/ 49054 h 609900"/>
                  <a:gd name="connsiteX29-671" fmla="*/ 362230 w 829325"/>
                  <a:gd name="connsiteY29-672" fmla="*/ 13334 h 609900"/>
                  <a:gd name="connsiteX30-673" fmla="*/ 453195 w 829325"/>
                  <a:gd name="connsiteY30-674" fmla="*/ 35717 h 609900"/>
                  <a:gd name="connsiteX31-675" fmla="*/ 540824 w 829325"/>
                  <a:gd name="connsiteY31-676" fmla="*/ 34765 h 609900"/>
                  <a:gd name="connsiteX32-677" fmla="*/ 667030 w 829325"/>
                  <a:gd name="connsiteY32-678" fmla="*/ 18097 h 609900"/>
                  <a:gd name="connsiteX33-679" fmla="*/ 700367 w 829325"/>
                  <a:gd name="connsiteY33-680" fmla="*/ 0 h 609900"/>
                  <a:gd name="connsiteX0-681" fmla="*/ 700367 w 829325"/>
                  <a:gd name="connsiteY0-682" fmla="*/ 0 h 609900"/>
                  <a:gd name="connsiteX1-683" fmla="*/ 745612 w 829325"/>
                  <a:gd name="connsiteY1-684" fmla="*/ 70007 h 609900"/>
                  <a:gd name="connsiteX2-685" fmla="*/ 812287 w 829325"/>
                  <a:gd name="connsiteY2-686" fmla="*/ 125253 h 609900"/>
                  <a:gd name="connsiteX3-687" fmla="*/ 740849 w 829325"/>
                  <a:gd name="connsiteY3-688" fmla="*/ 158590 h 609900"/>
                  <a:gd name="connsiteX4-689" fmla="*/ 790855 w 829325"/>
                  <a:gd name="connsiteY4-690" fmla="*/ 172878 h 609900"/>
                  <a:gd name="connsiteX5-691" fmla="*/ 781330 w 829325"/>
                  <a:gd name="connsiteY5-692" fmla="*/ 210978 h 609900"/>
                  <a:gd name="connsiteX6-693" fmla="*/ 812287 w 829325"/>
                  <a:gd name="connsiteY6-694" fmla="*/ 251459 h 609900"/>
                  <a:gd name="connsiteX7-695" fmla="*/ 826574 w 829325"/>
                  <a:gd name="connsiteY7-696" fmla="*/ 289559 h 609900"/>
                  <a:gd name="connsiteX8-697" fmla="*/ 757518 w 829325"/>
                  <a:gd name="connsiteY8-698" fmla="*/ 287178 h 609900"/>
                  <a:gd name="connsiteX9-699" fmla="*/ 752755 w 829325"/>
                  <a:gd name="connsiteY9-700" fmla="*/ 346709 h 609900"/>
                  <a:gd name="connsiteX10-701" fmla="*/ 733705 w 829325"/>
                  <a:gd name="connsiteY10-702" fmla="*/ 394334 h 609900"/>
                  <a:gd name="connsiteX11-703" fmla="*/ 681318 w 829325"/>
                  <a:gd name="connsiteY11-704" fmla="*/ 415765 h 609900"/>
                  <a:gd name="connsiteX12-705" fmla="*/ 564637 w 829325"/>
                  <a:gd name="connsiteY12-706" fmla="*/ 434815 h 609900"/>
                  <a:gd name="connsiteX13-707" fmla="*/ 476530 w 829325"/>
                  <a:gd name="connsiteY13-708" fmla="*/ 441959 h 609900"/>
                  <a:gd name="connsiteX14-709" fmla="*/ 436049 w 829325"/>
                  <a:gd name="connsiteY14-710" fmla="*/ 499109 h 609900"/>
                  <a:gd name="connsiteX15-711" fmla="*/ 400330 w 829325"/>
                  <a:gd name="connsiteY15-712" fmla="*/ 608647 h 609900"/>
                  <a:gd name="connsiteX16-713" fmla="*/ 305080 w 829325"/>
                  <a:gd name="connsiteY16-714" fmla="*/ 558640 h 609900"/>
                  <a:gd name="connsiteX17-715" fmla="*/ 243168 w 829325"/>
                  <a:gd name="connsiteY17-716" fmla="*/ 561022 h 609900"/>
                  <a:gd name="connsiteX18-717" fmla="*/ 147918 w 829325"/>
                  <a:gd name="connsiteY18-718" fmla="*/ 568165 h 609900"/>
                  <a:gd name="connsiteX19-719" fmla="*/ 52668 w 829325"/>
                  <a:gd name="connsiteY19-720" fmla="*/ 494347 h 609900"/>
                  <a:gd name="connsiteX20-721" fmla="*/ 2662 w 829325"/>
                  <a:gd name="connsiteY20-722" fmla="*/ 470534 h 609900"/>
                  <a:gd name="connsiteX21-723" fmla="*/ 12187 w 829325"/>
                  <a:gd name="connsiteY21-724" fmla="*/ 358615 h 609900"/>
                  <a:gd name="connsiteX22-725" fmla="*/ 57430 w 829325"/>
                  <a:gd name="connsiteY22-726" fmla="*/ 380047 h 609900"/>
                  <a:gd name="connsiteX23-727" fmla="*/ 97912 w 829325"/>
                  <a:gd name="connsiteY23-728" fmla="*/ 406240 h 609900"/>
                  <a:gd name="connsiteX24-729" fmla="*/ 200305 w 829325"/>
                  <a:gd name="connsiteY24-730" fmla="*/ 289559 h 609900"/>
                  <a:gd name="connsiteX25-731" fmla="*/ 235072 w 829325"/>
                  <a:gd name="connsiteY25-732" fmla="*/ 301465 h 609900"/>
                  <a:gd name="connsiteX26-733" fmla="*/ 301746 w 829325"/>
                  <a:gd name="connsiteY26-734" fmla="*/ 195262 h 609900"/>
                  <a:gd name="connsiteX27-735" fmla="*/ 324130 w 829325"/>
                  <a:gd name="connsiteY27-736" fmla="*/ 103345 h 609900"/>
                  <a:gd name="connsiteX28-737" fmla="*/ 295078 w 829325"/>
                  <a:gd name="connsiteY28-738" fmla="*/ 49054 h 609900"/>
                  <a:gd name="connsiteX29-739" fmla="*/ 362230 w 829325"/>
                  <a:gd name="connsiteY29-740" fmla="*/ 13334 h 609900"/>
                  <a:gd name="connsiteX30-741" fmla="*/ 453195 w 829325"/>
                  <a:gd name="connsiteY30-742" fmla="*/ 35717 h 609900"/>
                  <a:gd name="connsiteX31-743" fmla="*/ 540824 w 829325"/>
                  <a:gd name="connsiteY31-744" fmla="*/ 34765 h 609900"/>
                  <a:gd name="connsiteX32-745" fmla="*/ 667030 w 829325"/>
                  <a:gd name="connsiteY32-746" fmla="*/ 18097 h 609900"/>
                  <a:gd name="connsiteX33-747" fmla="*/ 700367 w 829325"/>
                  <a:gd name="connsiteY33-748" fmla="*/ 0 h 609900"/>
                  <a:gd name="connsiteX0-749" fmla="*/ 700367 w 829325"/>
                  <a:gd name="connsiteY0-750" fmla="*/ 0 h 609900"/>
                  <a:gd name="connsiteX1-751" fmla="*/ 745612 w 829325"/>
                  <a:gd name="connsiteY1-752" fmla="*/ 70007 h 609900"/>
                  <a:gd name="connsiteX2-753" fmla="*/ 795142 w 829325"/>
                  <a:gd name="connsiteY2-754" fmla="*/ 125253 h 609900"/>
                  <a:gd name="connsiteX3-755" fmla="*/ 740849 w 829325"/>
                  <a:gd name="connsiteY3-756" fmla="*/ 158590 h 609900"/>
                  <a:gd name="connsiteX4-757" fmla="*/ 790855 w 829325"/>
                  <a:gd name="connsiteY4-758" fmla="*/ 172878 h 609900"/>
                  <a:gd name="connsiteX5-759" fmla="*/ 781330 w 829325"/>
                  <a:gd name="connsiteY5-760" fmla="*/ 210978 h 609900"/>
                  <a:gd name="connsiteX6-761" fmla="*/ 812287 w 829325"/>
                  <a:gd name="connsiteY6-762" fmla="*/ 251459 h 609900"/>
                  <a:gd name="connsiteX7-763" fmla="*/ 826574 w 829325"/>
                  <a:gd name="connsiteY7-764" fmla="*/ 289559 h 609900"/>
                  <a:gd name="connsiteX8-765" fmla="*/ 757518 w 829325"/>
                  <a:gd name="connsiteY8-766" fmla="*/ 287178 h 609900"/>
                  <a:gd name="connsiteX9-767" fmla="*/ 752755 w 829325"/>
                  <a:gd name="connsiteY9-768" fmla="*/ 346709 h 609900"/>
                  <a:gd name="connsiteX10-769" fmla="*/ 733705 w 829325"/>
                  <a:gd name="connsiteY10-770" fmla="*/ 394334 h 609900"/>
                  <a:gd name="connsiteX11-771" fmla="*/ 681318 w 829325"/>
                  <a:gd name="connsiteY11-772" fmla="*/ 415765 h 609900"/>
                  <a:gd name="connsiteX12-773" fmla="*/ 564637 w 829325"/>
                  <a:gd name="connsiteY12-774" fmla="*/ 434815 h 609900"/>
                  <a:gd name="connsiteX13-775" fmla="*/ 476530 w 829325"/>
                  <a:gd name="connsiteY13-776" fmla="*/ 441959 h 609900"/>
                  <a:gd name="connsiteX14-777" fmla="*/ 436049 w 829325"/>
                  <a:gd name="connsiteY14-778" fmla="*/ 499109 h 609900"/>
                  <a:gd name="connsiteX15-779" fmla="*/ 400330 w 829325"/>
                  <a:gd name="connsiteY15-780" fmla="*/ 608647 h 609900"/>
                  <a:gd name="connsiteX16-781" fmla="*/ 305080 w 829325"/>
                  <a:gd name="connsiteY16-782" fmla="*/ 558640 h 609900"/>
                  <a:gd name="connsiteX17-783" fmla="*/ 243168 w 829325"/>
                  <a:gd name="connsiteY17-784" fmla="*/ 561022 h 609900"/>
                  <a:gd name="connsiteX18-785" fmla="*/ 147918 w 829325"/>
                  <a:gd name="connsiteY18-786" fmla="*/ 568165 h 609900"/>
                  <a:gd name="connsiteX19-787" fmla="*/ 52668 w 829325"/>
                  <a:gd name="connsiteY19-788" fmla="*/ 494347 h 609900"/>
                  <a:gd name="connsiteX20-789" fmla="*/ 2662 w 829325"/>
                  <a:gd name="connsiteY20-790" fmla="*/ 470534 h 609900"/>
                  <a:gd name="connsiteX21-791" fmla="*/ 12187 w 829325"/>
                  <a:gd name="connsiteY21-792" fmla="*/ 358615 h 609900"/>
                  <a:gd name="connsiteX22-793" fmla="*/ 57430 w 829325"/>
                  <a:gd name="connsiteY22-794" fmla="*/ 380047 h 609900"/>
                  <a:gd name="connsiteX23-795" fmla="*/ 97912 w 829325"/>
                  <a:gd name="connsiteY23-796" fmla="*/ 406240 h 609900"/>
                  <a:gd name="connsiteX24-797" fmla="*/ 200305 w 829325"/>
                  <a:gd name="connsiteY24-798" fmla="*/ 289559 h 609900"/>
                  <a:gd name="connsiteX25-799" fmla="*/ 235072 w 829325"/>
                  <a:gd name="connsiteY25-800" fmla="*/ 301465 h 609900"/>
                  <a:gd name="connsiteX26-801" fmla="*/ 301746 w 829325"/>
                  <a:gd name="connsiteY26-802" fmla="*/ 195262 h 609900"/>
                  <a:gd name="connsiteX27-803" fmla="*/ 324130 w 829325"/>
                  <a:gd name="connsiteY27-804" fmla="*/ 103345 h 609900"/>
                  <a:gd name="connsiteX28-805" fmla="*/ 295078 w 829325"/>
                  <a:gd name="connsiteY28-806" fmla="*/ 49054 h 609900"/>
                  <a:gd name="connsiteX29-807" fmla="*/ 362230 w 829325"/>
                  <a:gd name="connsiteY29-808" fmla="*/ 13334 h 609900"/>
                  <a:gd name="connsiteX30-809" fmla="*/ 453195 w 829325"/>
                  <a:gd name="connsiteY30-810" fmla="*/ 35717 h 609900"/>
                  <a:gd name="connsiteX31-811" fmla="*/ 540824 w 829325"/>
                  <a:gd name="connsiteY31-812" fmla="*/ 34765 h 609900"/>
                  <a:gd name="connsiteX32-813" fmla="*/ 667030 w 829325"/>
                  <a:gd name="connsiteY32-814" fmla="*/ 18097 h 609900"/>
                  <a:gd name="connsiteX33-815" fmla="*/ 700367 w 829325"/>
                  <a:gd name="connsiteY33-816" fmla="*/ 0 h 609900"/>
                  <a:gd name="connsiteX0-817" fmla="*/ 700367 w 829325"/>
                  <a:gd name="connsiteY0-818" fmla="*/ 0 h 609900"/>
                  <a:gd name="connsiteX1-819" fmla="*/ 745612 w 829325"/>
                  <a:gd name="connsiteY1-820" fmla="*/ 70007 h 609900"/>
                  <a:gd name="connsiteX2-821" fmla="*/ 795142 w 829325"/>
                  <a:gd name="connsiteY2-822" fmla="*/ 125253 h 609900"/>
                  <a:gd name="connsiteX3-823" fmla="*/ 740849 w 829325"/>
                  <a:gd name="connsiteY3-824" fmla="*/ 158590 h 609900"/>
                  <a:gd name="connsiteX4-825" fmla="*/ 719417 w 829325"/>
                  <a:gd name="connsiteY4-826" fmla="*/ 192881 h 609900"/>
                  <a:gd name="connsiteX5-827" fmla="*/ 781330 w 829325"/>
                  <a:gd name="connsiteY5-828" fmla="*/ 210978 h 609900"/>
                  <a:gd name="connsiteX6-829" fmla="*/ 812287 w 829325"/>
                  <a:gd name="connsiteY6-830" fmla="*/ 251459 h 609900"/>
                  <a:gd name="connsiteX7-831" fmla="*/ 826574 w 829325"/>
                  <a:gd name="connsiteY7-832" fmla="*/ 289559 h 609900"/>
                  <a:gd name="connsiteX8-833" fmla="*/ 757518 w 829325"/>
                  <a:gd name="connsiteY8-834" fmla="*/ 287178 h 609900"/>
                  <a:gd name="connsiteX9-835" fmla="*/ 752755 w 829325"/>
                  <a:gd name="connsiteY9-836" fmla="*/ 346709 h 609900"/>
                  <a:gd name="connsiteX10-837" fmla="*/ 733705 w 829325"/>
                  <a:gd name="connsiteY10-838" fmla="*/ 394334 h 609900"/>
                  <a:gd name="connsiteX11-839" fmla="*/ 681318 w 829325"/>
                  <a:gd name="connsiteY11-840" fmla="*/ 415765 h 609900"/>
                  <a:gd name="connsiteX12-841" fmla="*/ 564637 w 829325"/>
                  <a:gd name="connsiteY12-842" fmla="*/ 434815 h 609900"/>
                  <a:gd name="connsiteX13-843" fmla="*/ 476530 w 829325"/>
                  <a:gd name="connsiteY13-844" fmla="*/ 441959 h 609900"/>
                  <a:gd name="connsiteX14-845" fmla="*/ 436049 w 829325"/>
                  <a:gd name="connsiteY14-846" fmla="*/ 499109 h 609900"/>
                  <a:gd name="connsiteX15-847" fmla="*/ 400330 w 829325"/>
                  <a:gd name="connsiteY15-848" fmla="*/ 608647 h 609900"/>
                  <a:gd name="connsiteX16-849" fmla="*/ 305080 w 829325"/>
                  <a:gd name="connsiteY16-850" fmla="*/ 558640 h 609900"/>
                  <a:gd name="connsiteX17-851" fmla="*/ 243168 w 829325"/>
                  <a:gd name="connsiteY17-852" fmla="*/ 561022 h 609900"/>
                  <a:gd name="connsiteX18-853" fmla="*/ 147918 w 829325"/>
                  <a:gd name="connsiteY18-854" fmla="*/ 568165 h 609900"/>
                  <a:gd name="connsiteX19-855" fmla="*/ 52668 w 829325"/>
                  <a:gd name="connsiteY19-856" fmla="*/ 494347 h 609900"/>
                  <a:gd name="connsiteX20-857" fmla="*/ 2662 w 829325"/>
                  <a:gd name="connsiteY20-858" fmla="*/ 470534 h 609900"/>
                  <a:gd name="connsiteX21-859" fmla="*/ 12187 w 829325"/>
                  <a:gd name="connsiteY21-860" fmla="*/ 358615 h 609900"/>
                  <a:gd name="connsiteX22-861" fmla="*/ 57430 w 829325"/>
                  <a:gd name="connsiteY22-862" fmla="*/ 380047 h 609900"/>
                  <a:gd name="connsiteX23-863" fmla="*/ 97912 w 829325"/>
                  <a:gd name="connsiteY23-864" fmla="*/ 406240 h 609900"/>
                  <a:gd name="connsiteX24-865" fmla="*/ 200305 w 829325"/>
                  <a:gd name="connsiteY24-866" fmla="*/ 289559 h 609900"/>
                  <a:gd name="connsiteX25-867" fmla="*/ 235072 w 829325"/>
                  <a:gd name="connsiteY25-868" fmla="*/ 301465 h 609900"/>
                  <a:gd name="connsiteX26-869" fmla="*/ 301746 w 829325"/>
                  <a:gd name="connsiteY26-870" fmla="*/ 195262 h 609900"/>
                  <a:gd name="connsiteX27-871" fmla="*/ 324130 w 829325"/>
                  <a:gd name="connsiteY27-872" fmla="*/ 103345 h 609900"/>
                  <a:gd name="connsiteX28-873" fmla="*/ 295078 w 829325"/>
                  <a:gd name="connsiteY28-874" fmla="*/ 49054 h 609900"/>
                  <a:gd name="connsiteX29-875" fmla="*/ 362230 w 829325"/>
                  <a:gd name="connsiteY29-876" fmla="*/ 13334 h 609900"/>
                  <a:gd name="connsiteX30-877" fmla="*/ 453195 w 829325"/>
                  <a:gd name="connsiteY30-878" fmla="*/ 35717 h 609900"/>
                  <a:gd name="connsiteX31-879" fmla="*/ 540824 w 829325"/>
                  <a:gd name="connsiteY31-880" fmla="*/ 34765 h 609900"/>
                  <a:gd name="connsiteX32-881" fmla="*/ 667030 w 829325"/>
                  <a:gd name="connsiteY32-882" fmla="*/ 18097 h 609900"/>
                  <a:gd name="connsiteX33-883" fmla="*/ 700367 w 829325"/>
                  <a:gd name="connsiteY33-884" fmla="*/ 0 h 6099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829325" h="609900">
                    <a:moveTo>
                      <a:pt x="700367" y="0"/>
                    </a:moveTo>
                    <a:cubicBezTo>
                      <a:pt x="710091" y="22423"/>
                      <a:pt x="729816" y="49132"/>
                      <a:pt x="745612" y="70007"/>
                    </a:cubicBezTo>
                    <a:cubicBezTo>
                      <a:pt x="761408" y="90883"/>
                      <a:pt x="795936" y="110489"/>
                      <a:pt x="795142" y="125253"/>
                    </a:cubicBezTo>
                    <a:cubicBezTo>
                      <a:pt x="794348" y="140017"/>
                      <a:pt x="753470" y="147319"/>
                      <a:pt x="740849" y="158590"/>
                    </a:cubicBezTo>
                    <a:cubicBezTo>
                      <a:pt x="728228" y="169861"/>
                      <a:pt x="712670" y="184150"/>
                      <a:pt x="719417" y="192881"/>
                    </a:cubicBezTo>
                    <a:cubicBezTo>
                      <a:pt x="726164" y="201612"/>
                      <a:pt x="765852" y="201215"/>
                      <a:pt x="781330" y="210978"/>
                    </a:cubicBezTo>
                    <a:cubicBezTo>
                      <a:pt x="796808" y="220741"/>
                      <a:pt x="804746" y="238362"/>
                      <a:pt x="812287" y="251459"/>
                    </a:cubicBezTo>
                    <a:cubicBezTo>
                      <a:pt x="819828" y="264556"/>
                      <a:pt x="835702" y="283606"/>
                      <a:pt x="826574" y="289559"/>
                    </a:cubicBezTo>
                    <a:cubicBezTo>
                      <a:pt x="817446" y="295512"/>
                      <a:pt x="769821" y="277653"/>
                      <a:pt x="757518" y="287178"/>
                    </a:cubicBezTo>
                    <a:cubicBezTo>
                      <a:pt x="745215" y="296703"/>
                      <a:pt x="756724" y="328850"/>
                      <a:pt x="752755" y="346709"/>
                    </a:cubicBezTo>
                    <a:cubicBezTo>
                      <a:pt x="748786" y="364568"/>
                      <a:pt x="745611" y="382825"/>
                      <a:pt x="733705" y="394334"/>
                    </a:cubicBezTo>
                    <a:cubicBezTo>
                      <a:pt x="721799" y="405843"/>
                      <a:pt x="709496" y="409018"/>
                      <a:pt x="681318" y="415765"/>
                    </a:cubicBezTo>
                    <a:cubicBezTo>
                      <a:pt x="653140" y="422512"/>
                      <a:pt x="598768" y="430449"/>
                      <a:pt x="564637" y="434815"/>
                    </a:cubicBezTo>
                    <a:cubicBezTo>
                      <a:pt x="530506" y="439181"/>
                      <a:pt x="497961" y="431243"/>
                      <a:pt x="476530" y="441959"/>
                    </a:cubicBezTo>
                    <a:cubicBezTo>
                      <a:pt x="455099" y="452675"/>
                      <a:pt x="448749" y="471328"/>
                      <a:pt x="436049" y="499109"/>
                    </a:cubicBezTo>
                    <a:cubicBezTo>
                      <a:pt x="423349" y="526890"/>
                      <a:pt x="422158" y="598725"/>
                      <a:pt x="400330" y="608647"/>
                    </a:cubicBezTo>
                    <a:cubicBezTo>
                      <a:pt x="378502" y="618569"/>
                      <a:pt x="331274" y="566577"/>
                      <a:pt x="305080" y="558640"/>
                    </a:cubicBezTo>
                    <a:cubicBezTo>
                      <a:pt x="278886" y="550703"/>
                      <a:pt x="243168" y="561022"/>
                      <a:pt x="243168" y="561022"/>
                    </a:cubicBezTo>
                    <a:cubicBezTo>
                      <a:pt x="216974" y="562610"/>
                      <a:pt x="179668" y="579277"/>
                      <a:pt x="147918" y="568165"/>
                    </a:cubicBezTo>
                    <a:cubicBezTo>
                      <a:pt x="116168" y="557053"/>
                      <a:pt x="76877" y="510619"/>
                      <a:pt x="52668" y="494347"/>
                    </a:cubicBezTo>
                    <a:cubicBezTo>
                      <a:pt x="28459" y="478075"/>
                      <a:pt x="9409" y="493156"/>
                      <a:pt x="2662" y="470534"/>
                    </a:cubicBezTo>
                    <a:cubicBezTo>
                      <a:pt x="-4085" y="447912"/>
                      <a:pt x="3059" y="373696"/>
                      <a:pt x="12187" y="358615"/>
                    </a:cubicBezTo>
                    <a:cubicBezTo>
                      <a:pt x="21315" y="343534"/>
                      <a:pt x="43143" y="372110"/>
                      <a:pt x="57430" y="380047"/>
                    </a:cubicBezTo>
                    <a:cubicBezTo>
                      <a:pt x="71717" y="387984"/>
                      <a:pt x="74099" y="421321"/>
                      <a:pt x="97912" y="406240"/>
                    </a:cubicBezTo>
                    <a:cubicBezTo>
                      <a:pt x="121725" y="391159"/>
                      <a:pt x="177445" y="307021"/>
                      <a:pt x="200305" y="289559"/>
                    </a:cubicBezTo>
                    <a:cubicBezTo>
                      <a:pt x="223165" y="272097"/>
                      <a:pt x="218165" y="317181"/>
                      <a:pt x="235072" y="301465"/>
                    </a:cubicBezTo>
                    <a:cubicBezTo>
                      <a:pt x="251979" y="285749"/>
                      <a:pt x="286903" y="228282"/>
                      <a:pt x="301746" y="195262"/>
                    </a:cubicBezTo>
                    <a:cubicBezTo>
                      <a:pt x="316589" y="162242"/>
                      <a:pt x="325241" y="127713"/>
                      <a:pt x="324130" y="103345"/>
                    </a:cubicBezTo>
                    <a:cubicBezTo>
                      <a:pt x="323019" y="78977"/>
                      <a:pt x="305873" y="89773"/>
                      <a:pt x="295078" y="49054"/>
                    </a:cubicBezTo>
                    <a:cubicBezTo>
                      <a:pt x="284283" y="8335"/>
                      <a:pt x="335877" y="15557"/>
                      <a:pt x="362230" y="13334"/>
                    </a:cubicBezTo>
                    <a:cubicBezTo>
                      <a:pt x="388583" y="11111"/>
                      <a:pt x="423429" y="32145"/>
                      <a:pt x="453195" y="35717"/>
                    </a:cubicBezTo>
                    <a:cubicBezTo>
                      <a:pt x="482961" y="39289"/>
                      <a:pt x="499946" y="39131"/>
                      <a:pt x="540824" y="34765"/>
                    </a:cubicBezTo>
                    <a:cubicBezTo>
                      <a:pt x="581702" y="30400"/>
                      <a:pt x="667030" y="18097"/>
                      <a:pt x="667030" y="18097"/>
                    </a:cubicBezTo>
                    <a:lnTo>
                      <a:pt x="700367" y="0"/>
                    </a:lnTo>
                    <a:close/>
                  </a:path>
                </a:pathLst>
              </a:custGeom>
              <a:solidFill>
                <a:srgbClr val="92D05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6" name="Freeform: Shape 175">
                <a:extLst>
                  <a:ext uri="{FF2B5EF4-FFF2-40B4-BE49-F238E27FC236}">
                    <a16:creationId xmlns:a16="http://schemas.microsoft.com/office/drawing/2014/main" id="{1C34FF03-B1FF-2F20-262C-A1AB02063CFD}"/>
                  </a:ext>
                </a:extLst>
              </p:cNvPr>
              <p:cNvSpPr/>
              <p:nvPr/>
            </p:nvSpPr>
            <p:spPr>
              <a:xfrm>
                <a:off x="5328039" y="3631550"/>
                <a:ext cx="88759" cy="119256"/>
              </a:xfrm>
              <a:custGeom>
                <a:avLst/>
                <a:gdLst>
                  <a:gd name="connsiteX0" fmla="*/ 458 w 176731"/>
                  <a:gd name="connsiteY0" fmla="*/ 40988 h 211209"/>
                  <a:gd name="connsiteX1" fmla="*/ 67133 w 176731"/>
                  <a:gd name="connsiteY1" fmla="*/ 506 h 211209"/>
                  <a:gd name="connsiteX2" fmla="*/ 117139 w 176731"/>
                  <a:gd name="connsiteY2" fmla="*/ 19556 h 211209"/>
                  <a:gd name="connsiteX3" fmla="*/ 162383 w 176731"/>
                  <a:gd name="connsiteY3" fmla="*/ 38606 h 211209"/>
                  <a:gd name="connsiteX4" fmla="*/ 155239 w 176731"/>
                  <a:gd name="connsiteY4" fmla="*/ 98138 h 211209"/>
                  <a:gd name="connsiteX5" fmla="*/ 157621 w 176731"/>
                  <a:gd name="connsiteY5" fmla="*/ 145763 h 211209"/>
                  <a:gd name="connsiteX6" fmla="*/ 176671 w 176731"/>
                  <a:gd name="connsiteY6" fmla="*/ 205294 h 211209"/>
                  <a:gd name="connsiteX7" fmla="*/ 150477 w 176731"/>
                  <a:gd name="connsiteY7" fmla="*/ 205294 h 211209"/>
                  <a:gd name="connsiteX8" fmla="*/ 121902 w 176731"/>
                  <a:gd name="connsiteY8" fmla="*/ 171956 h 211209"/>
                  <a:gd name="connsiteX9" fmla="*/ 19508 w 176731"/>
                  <a:gd name="connsiteY9" fmla="*/ 186244 h 211209"/>
                  <a:gd name="connsiteX10" fmla="*/ 36177 w 176731"/>
                  <a:gd name="connsiteY10" fmla="*/ 136238 h 211209"/>
                  <a:gd name="connsiteX11" fmla="*/ 458 w 176731"/>
                  <a:gd name="connsiteY11" fmla="*/ 40988 h 211209"/>
                  <a:gd name="connsiteX0-1" fmla="*/ 32887 w 209160"/>
                  <a:gd name="connsiteY0-2" fmla="*/ 40988 h 211209"/>
                  <a:gd name="connsiteX1-3" fmla="*/ 99562 w 209160"/>
                  <a:gd name="connsiteY1-4" fmla="*/ 506 h 211209"/>
                  <a:gd name="connsiteX2-5" fmla="*/ 149568 w 209160"/>
                  <a:gd name="connsiteY2-6" fmla="*/ 19556 h 211209"/>
                  <a:gd name="connsiteX3-7" fmla="*/ 194812 w 209160"/>
                  <a:gd name="connsiteY3-8" fmla="*/ 38606 h 211209"/>
                  <a:gd name="connsiteX4-9" fmla="*/ 187668 w 209160"/>
                  <a:gd name="connsiteY4-10" fmla="*/ 98138 h 211209"/>
                  <a:gd name="connsiteX5-11" fmla="*/ 190050 w 209160"/>
                  <a:gd name="connsiteY5-12" fmla="*/ 145763 h 211209"/>
                  <a:gd name="connsiteX6-13" fmla="*/ 209100 w 209160"/>
                  <a:gd name="connsiteY6-14" fmla="*/ 205294 h 211209"/>
                  <a:gd name="connsiteX7-15" fmla="*/ 182906 w 209160"/>
                  <a:gd name="connsiteY7-16" fmla="*/ 205294 h 211209"/>
                  <a:gd name="connsiteX8-17" fmla="*/ 154331 w 209160"/>
                  <a:gd name="connsiteY8-18" fmla="*/ 171956 h 211209"/>
                  <a:gd name="connsiteX9-19" fmla="*/ 51937 w 209160"/>
                  <a:gd name="connsiteY9-20" fmla="*/ 186244 h 211209"/>
                  <a:gd name="connsiteX10-21" fmla="*/ 26 w 209160"/>
                  <a:gd name="connsiteY10-22" fmla="*/ 67658 h 211209"/>
                  <a:gd name="connsiteX11-23" fmla="*/ 32887 w 209160"/>
                  <a:gd name="connsiteY11-24" fmla="*/ 40988 h 2112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209160" h="211209">
                    <a:moveTo>
                      <a:pt x="32887" y="40988"/>
                    </a:moveTo>
                    <a:cubicBezTo>
                      <a:pt x="49476" y="29796"/>
                      <a:pt x="80115" y="4078"/>
                      <a:pt x="99562" y="506"/>
                    </a:cubicBezTo>
                    <a:cubicBezTo>
                      <a:pt x="119009" y="-3066"/>
                      <a:pt x="133693" y="13206"/>
                      <a:pt x="149568" y="19556"/>
                    </a:cubicBezTo>
                    <a:cubicBezTo>
                      <a:pt x="165443" y="25906"/>
                      <a:pt x="188462" y="25509"/>
                      <a:pt x="194812" y="38606"/>
                    </a:cubicBezTo>
                    <a:cubicBezTo>
                      <a:pt x="201162" y="51703"/>
                      <a:pt x="188462" y="80279"/>
                      <a:pt x="187668" y="98138"/>
                    </a:cubicBezTo>
                    <a:cubicBezTo>
                      <a:pt x="186874" y="115998"/>
                      <a:pt x="186478" y="127904"/>
                      <a:pt x="190050" y="145763"/>
                    </a:cubicBezTo>
                    <a:cubicBezTo>
                      <a:pt x="193622" y="163622"/>
                      <a:pt x="210291" y="195372"/>
                      <a:pt x="209100" y="205294"/>
                    </a:cubicBezTo>
                    <a:cubicBezTo>
                      <a:pt x="207909" y="215216"/>
                      <a:pt x="192034" y="210850"/>
                      <a:pt x="182906" y="205294"/>
                    </a:cubicBezTo>
                    <a:cubicBezTo>
                      <a:pt x="173778" y="199738"/>
                      <a:pt x="176159" y="175131"/>
                      <a:pt x="154331" y="171956"/>
                    </a:cubicBezTo>
                    <a:cubicBezTo>
                      <a:pt x="132503" y="168781"/>
                      <a:pt x="66224" y="192197"/>
                      <a:pt x="51937" y="186244"/>
                    </a:cubicBezTo>
                    <a:cubicBezTo>
                      <a:pt x="37650" y="180291"/>
                      <a:pt x="820" y="86311"/>
                      <a:pt x="26" y="67658"/>
                    </a:cubicBezTo>
                    <a:cubicBezTo>
                      <a:pt x="-768" y="49005"/>
                      <a:pt x="16298" y="52180"/>
                      <a:pt x="32887" y="40988"/>
                    </a:cubicBezTo>
                    <a:close/>
                  </a:path>
                </a:pathLst>
              </a:custGeom>
              <a:solidFill>
                <a:srgbClr val="92D05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7" name="Freeform: Shape 176">
                <a:extLst>
                  <a:ext uri="{FF2B5EF4-FFF2-40B4-BE49-F238E27FC236}">
                    <a16:creationId xmlns:a16="http://schemas.microsoft.com/office/drawing/2014/main" id="{69FAB3CA-300C-FD0C-C24B-6759DBD2D857}"/>
                  </a:ext>
                </a:extLst>
              </p:cNvPr>
              <p:cNvSpPr/>
              <p:nvPr/>
            </p:nvSpPr>
            <p:spPr>
              <a:xfrm>
                <a:off x="5339551" y="3655712"/>
                <a:ext cx="227674" cy="199267"/>
              </a:xfrm>
              <a:custGeom>
                <a:avLst/>
                <a:gdLst>
                  <a:gd name="connsiteX0" fmla="*/ 181971 w 536512"/>
                  <a:gd name="connsiteY0" fmla="*/ 577 h 352913"/>
                  <a:gd name="connsiteX1" fmla="*/ 260552 w 536512"/>
                  <a:gd name="connsiteY1" fmla="*/ 60108 h 352913"/>
                  <a:gd name="connsiteX2" fmla="*/ 296271 w 536512"/>
                  <a:gd name="connsiteY2" fmla="*/ 72014 h 352913"/>
                  <a:gd name="connsiteX3" fmla="*/ 389139 w 536512"/>
                  <a:gd name="connsiteY3" fmla="*/ 55346 h 352913"/>
                  <a:gd name="connsiteX4" fmla="*/ 432002 w 536512"/>
                  <a:gd name="connsiteY4" fmla="*/ 57727 h 352913"/>
                  <a:gd name="connsiteX5" fmla="*/ 508202 w 536512"/>
                  <a:gd name="connsiteY5" fmla="*/ 93446 h 352913"/>
                  <a:gd name="connsiteX6" fmla="*/ 532014 w 536512"/>
                  <a:gd name="connsiteY6" fmla="*/ 119639 h 352913"/>
                  <a:gd name="connsiteX7" fmla="*/ 512964 w 536512"/>
                  <a:gd name="connsiteY7" fmla="*/ 169646 h 352913"/>
                  <a:gd name="connsiteX8" fmla="*/ 496296 w 536512"/>
                  <a:gd name="connsiteY8" fmla="*/ 191077 h 352913"/>
                  <a:gd name="connsiteX9" fmla="*/ 534396 w 536512"/>
                  <a:gd name="connsiteY9" fmla="*/ 236321 h 352913"/>
                  <a:gd name="connsiteX10" fmla="*/ 515346 w 536512"/>
                  <a:gd name="connsiteY10" fmla="*/ 300614 h 352913"/>
                  <a:gd name="connsiteX11" fmla="*/ 381996 w 536512"/>
                  <a:gd name="connsiteY11" fmla="*/ 307758 h 352913"/>
                  <a:gd name="connsiteX12" fmla="*/ 277221 w 536512"/>
                  <a:gd name="connsiteY12" fmla="*/ 345858 h 352913"/>
                  <a:gd name="connsiteX13" fmla="*/ 246264 w 536512"/>
                  <a:gd name="connsiteY13" fmla="*/ 329189 h 352913"/>
                  <a:gd name="connsiteX14" fmla="*/ 193877 w 536512"/>
                  <a:gd name="connsiteY14" fmla="*/ 345858 h 352913"/>
                  <a:gd name="connsiteX15" fmla="*/ 5758 w 536512"/>
                  <a:gd name="connsiteY15" fmla="*/ 348239 h 352913"/>
                  <a:gd name="connsiteX16" fmla="*/ 58146 w 536512"/>
                  <a:gd name="connsiteY16" fmla="*/ 283946 h 352913"/>
                  <a:gd name="connsiteX17" fmla="*/ 158158 w 536512"/>
                  <a:gd name="connsiteY17" fmla="*/ 169646 h 352913"/>
                  <a:gd name="connsiteX18" fmla="*/ 186733 w 536512"/>
                  <a:gd name="connsiteY18" fmla="*/ 160121 h 352913"/>
                  <a:gd name="connsiteX19" fmla="*/ 165302 w 536512"/>
                  <a:gd name="connsiteY19" fmla="*/ 100589 h 352913"/>
                  <a:gd name="connsiteX20" fmla="*/ 181971 w 536512"/>
                  <a:gd name="connsiteY20" fmla="*/ 577 h 35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36512" h="352913">
                    <a:moveTo>
                      <a:pt x="181971" y="577"/>
                    </a:moveTo>
                    <a:cubicBezTo>
                      <a:pt x="197846" y="-6170"/>
                      <a:pt x="241502" y="48202"/>
                      <a:pt x="260552" y="60108"/>
                    </a:cubicBezTo>
                    <a:cubicBezTo>
                      <a:pt x="279602" y="72014"/>
                      <a:pt x="274840" y="72808"/>
                      <a:pt x="296271" y="72014"/>
                    </a:cubicBezTo>
                    <a:cubicBezTo>
                      <a:pt x="317702" y="71220"/>
                      <a:pt x="366517" y="57727"/>
                      <a:pt x="389139" y="55346"/>
                    </a:cubicBezTo>
                    <a:cubicBezTo>
                      <a:pt x="411761" y="52965"/>
                      <a:pt x="412158" y="51377"/>
                      <a:pt x="432002" y="57727"/>
                    </a:cubicBezTo>
                    <a:cubicBezTo>
                      <a:pt x="451846" y="64077"/>
                      <a:pt x="491533" y="83127"/>
                      <a:pt x="508202" y="93446"/>
                    </a:cubicBezTo>
                    <a:cubicBezTo>
                      <a:pt x="524871" y="103765"/>
                      <a:pt x="531220" y="106939"/>
                      <a:pt x="532014" y="119639"/>
                    </a:cubicBezTo>
                    <a:cubicBezTo>
                      <a:pt x="532808" y="132339"/>
                      <a:pt x="518917" y="157740"/>
                      <a:pt x="512964" y="169646"/>
                    </a:cubicBezTo>
                    <a:cubicBezTo>
                      <a:pt x="507011" y="181552"/>
                      <a:pt x="492724" y="179965"/>
                      <a:pt x="496296" y="191077"/>
                    </a:cubicBezTo>
                    <a:cubicBezTo>
                      <a:pt x="499868" y="202190"/>
                      <a:pt x="531221" y="218065"/>
                      <a:pt x="534396" y="236321"/>
                    </a:cubicBezTo>
                    <a:cubicBezTo>
                      <a:pt x="537571" y="254577"/>
                      <a:pt x="540746" y="288708"/>
                      <a:pt x="515346" y="300614"/>
                    </a:cubicBezTo>
                    <a:cubicBezTo>
                      <a:pt x="489946" y="312520"/>
                      <a:pt x="421684" y="300217"/>
                      <a:pt x="381996" y="307758"/>
                    </a:cubicBezTo>
                    <a:cubicBezTo>
                      <a:pt x="342309" y="315299"/>
                      <a:pt x="299843" y="342286"/>
                      <a:pt x="277221" y="345858"/>
                    </a:cubicBezTo>
                    <a:cubicBezTo>
                      <a:pt x="254599" y="349430"/>
                      <a:pt x="260155" y="329189"/>
                      <a:pt x="246264" y="329189"/>
                    </a:cubicBezTo>
                    <a:cubicBezTo>
                      <a:pt x="232373" y="329189"/>
                      <a:pt x="233961" y="342683"/>
                      <a:pt x="193877" y="345858"/>
                    </a:cubicBezTo>
                    <a:cubicBezTo>
                      <a:pt x="153793" y="349033"/>
                      <a:pt x="28380" y="358558"/>
                      <a:pt x="5758" y="348239"/>
                    </a:cubicBezTo>
                    <a:cubicBezTo>
                      <a:pt x="-16864" y="337920"/>
                      <a:pt x="32746" y="313712"/>
                      <a:pt x="58146" y="283946"/>
                    </a:cubicBezTo>
                    <a:cubicBezTo>
                      <a:pt x="83546" y="254181"/>
                      <a:pt x="136727" y="190284"/>
                      <a:pt x="158158" y="169646"/>
                    </a:cubicBezTo>
                    <a:cubicBezTo>
                      <a:pt x="179589" y="149009"/>
                      <a:pt x="185542" y="171630"/>
                      <a:pt x="186733" y="160121"/>
                    </a:cubicBezTo>
                    <a:cubicBezTo>
                      <a:pt x="187924" y="148612"/>
                      <a:pt x="170064" y="122814"/>
                      <a:pt x="165302" y="100589"/>
                    </a:cubicBezTo>
                    <a:cubicBezTo>
                      <a:pt x="160539" y="78364"/>
                      <a:pt x="166096" y="7324"/>
                      <a:pt x="181971" y="577"/>
                    </a:cubicBezTo>
                    <a:close/>
                  </a:path>
                </a:pathLst>
              </a:custGeom>
              <a:solidFill>
                <a:srgbClr val="92D05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8" name="Freeform: Shape 177">
                <a:extLst>
                  <a:ext uri="{FF2B5EF4-FFF2-40B4-BE49-F238E27FC236}">
                    <a16:creationId xmlns:a16="http://schemas.microsoft.com/office/drawing/2014/main" id="{EA56C987-2B2D-FC45-A9CD-F87CB60B0403}"/>
                  </a:ext>
                </a:extLst>
              </p:cNvPr>
              <p:cNvSpPr/>
              <p:nvPr/>
            </p:nvSpPr>
            <p:spPr>
              <a:xfrm>
                <a:off x="5554201" y="3568716"/>
                <a:ext cx="324531" cy="251127"/>
              </a:xfrm>
              <a:custGeom>
                <a:avLst/>
                <a:gdLst>
                  <a:gd name="connsiteX0" fmla="*/ 383381 w 764756"/>
                  <a:gd name="connsiteY0" fmla="*/ 4632 h 444760"/>
                  <a:gd name="connsiteX1" fmla="*/ 433387 w 764756"/>
                  <a:gd name="connsiteY1" fmla="*/ 9395 h 444760"/>
                  <a:gd name="connsiteX2" fmla="*/ 435768 w 764756"/>
                  <a:gd name="connsiteY2" fmla="*/ 57020 h 444760"/>
                  <a:gd name="connsiteX3" fmla="*/ 469106 w 764756"/>
                  <a:gd name="connsiteY3" fmla="*/ 71307 h 444760"/>
                  <a:gd name="connsiteX4" fmla="*/ 461962 w 764756"/>
                  <a:gd name="connsiteY4" fmla="*/ 126076 h 444760"/>
                  <a:gd name="connsiteX5" fmla="*/ 545306 w 764756"/>
                  <a:gd name="connsiteY5" fmla="*/ 154651 h 444760"/>
                  <a:gd name="connsiteX6" fmla="*/ 604837 w 764756"/>
                  <a:gd name="connsiteY6" fmla="*/ 204657 h 444760"/>
                  <a:gd name="connsiteX7" fmla="*/ 697706 w 764756"/>
                  <a:gd name="connsiteY7" fmla="*/ 268951 h 444760"/>
                  <a:gd name="connsiteX8" fmla="*/ 762000 w 764756"/>
                  <a:gd name="connsiteY8" fmla="*/ 314195 h 444760"/>
                  <a:gd name="connsiteX9" fmla="*/ 604837 w 764756"/>
                  <a:gd name="connsiteY9" fmla="*/ 388013 h 444760"/>
                  <a:gd name="connsiteX10" fmla="*/ 433387 w 764756"/>
                  <a:gd name="connsiteY10" fmla="*/ 402301 h 444760"/>
                  <a:gd name="connsiteX11" fmla="*/ 219075 w 764756"/>
                  <a:gd name="connsiteY11" fmla="*/ 399920 h 444760"/>
                  <a:gd name="connsiteX12" fmla="*/ 119062 w 764756"/>
                  <a:gd name="connsiteY12" fmla="*/ 423732 h 444760"/>
                  <a:gd name="connsiteX13" fmla="*/ 26193 w 764756"/>
                  <a:gd name="connsiteY13" fmla="*/ 442782 h 444760"/>
                  <a:gd name="connsiteX14" fmla="*/ 33337 w 764756"/>
                  <a:gd name="connsiteY14" fmla="*/ 373726 h 444760"/>
                  <a:gd name="connsiteX15" fmla="*/ 0 w 764756"/>
                  <a:gd name="connsiteY15" fmla="*/ 340388 h 444760"/>
                  <a:gd name="connsiteX16" fmla="*/ 33337 w 764756"/>
                  <a:gd name="connsiteY16" fmla="*/ 261807 h 444760"/>
                  <a:gd name="connsiteX17" fmla="*/ 50006 w 764756"/>
                  <a:gd name="connsiteY17" fmla="*/ 164176 h 444760"/>
                  <a:gd name="connsiteX18" fmla="*/ 80962 w 764756"/>
                  <a:gd name="connsiteY18" fmla="*/ 92738 h 444760"/>
                  <a:gd name="connsiteX19" fmla="*/ 128587 w 764756"/>
                  <a:gd name="connsiteY19" fmla="*/ 85595 h 444760"/>
                  <a:gd name="connsiteX20" fmla="*/ 214312 w 764756"/>
                  <a:gd name="connsiteY20" fmla="*/ 78451 h 444760"/>
                  <a:gd name="connsiteX21" fmla="*/ 297656 w 764756"/>
                  <a:gd name="connsiteY21" fmla="*/ 61782 h 444760"/>
                  <a:gd name="connsiteX22" fmla="*/ 383381 w 764756"/>
                  <a:gd name="connsiteY22" fmla="*/ 4632 h 4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4756" h="444760">
                    <a:moveTo>
                      <a:pt x="383381" y="4632"/>
                    </a:moveTo>
                    <a:cubicBezTo>
                      <a:pt x="406003" y="-4099"/>
                      <a:pt x="424656" y="664"/>
                      <a:pt x="433387" y="9395"/>
                    </a:cubicBezTo>
                    <a:cubicBezTo>
                      <a:pt x="442118" y="18126"/>
                      <a:pt x="429815" y="46701"/>
                      <a:pt x="435768" y="57020"/>
                    </a:cubicBezTo>
                    <a:cubicBezTo>
                      <a:pt x="441721" y="67339"/>
                      <a:pt x="464740" y="59798"/>
                      <a:pt x="469106" y="71307"/>
                    </a:cubicBezTo>
                    <a:cubicBezTo>
                      <a:pt x="473472" y="82816"/>
                      <a:pt x="449262" y="112185"/>
                      <a:pt x="461962" y="126076"/>
                    </a:cubicBezTo>
                    <a:cubicBezTo>
                      <a:pt x="474662" y="139967"/>
                      <a:pt x="521493" y="141554"/>
                      <a:pt x="545306" y="154651"/>
                    </a:cubicBezTo>
                    <a:cubicBezTo>
                      <a:pt x="569119" y="167748"/>
                      <a:pt x="579437" y="185607"/>
                      <a:pt x="604837" y="204657"/>
                    </a:cubicBezTo>
                    <a:cubicBezTo>
                      <a:pt x="630237" y="223707"/>
                      <a:pt x="697706" y="268951"/>
                      <a:pt x="697706" y="268951"/>
                    </a:cubicBezTo>
                    <a:cubicBezTo>
                      <a:pt x="723900" y="287207"/>
                      <a:pt x="777478" y="294351"/>
                      <a:pt x="762000" y="314195"/>
                    </a:cubicBezTo>
                    <a:cubicBezTo>
                      <a:pt x="746522" y="334039"/>
                      <a:pt x="659606" y="373329"/>
                      <a:pt x="604837" y="388013"/>
                    </a:cubicBezTo>
                    <a:cubicBezTo>
                      <a:pt x="550068" y="402697"/>
                      <a:pt x="497681" y="400317"/>
                      <a:pt x="433387" y="402301"/>
                    </a:cubicBezTo>
                    <a:cubicBezTo>
                      <a:pt x="369093" y="404286"/>
                      <a:pt x="271462" y="396348"/>
                      <a:pt x="219075" y="399920"/>
                    </a:cubicBezTo>
                    <a:cubicBezTo>
                      <a:pt x="166688" y="403492"/>
                      <a:pt x="151209" y="416588"/>
                      <a:pt x="119062" y="423732"/>
                    </a:cubicBezTo>
                    <a:cubicBezTo>
                      <a:pt x="86915" y="430876"/>
                      <a:pt x="40480" y="451116"/>
                      <a:pt x="26193" y="442782"/>
                    </a:cubicBezTo>
                    <a:cubicBezTo>
                      <a:pt x="11906" y="434448"/>
                      <a:pt x="37702" y="390792"/>
                      <a:pt x="33337" y="373726"/>
                    </a:cubicBezTo>
                    <a:cubicBezTo>
                      <a:pt x="28971" y="356660"/>
                      <a:pt x="0" y="359041"/>
                      <a:pt x="0" y="340388"/>
                    </a:cubicBezTo>
                    <a:cubicBezTo>
                      <a:pt x="0" y="321735"/>
                      <a:pt x="25003" y="291176"/>
                      <a:pt x="33337" y="261807"/>
                    </a:cubicBezTo>
                    <a:cubicBezTo>
                      <a:pt x="41671" y="232438"/>
                      <a:pt x="42068" y="192354"/>
                      <a:pt x="50006" y="164176"/>
                    </a:cubicBezTo>
                    <a:cubicBezTo>
                      <a:pt x="57943" y="135998"/>
                      <a:pt x="67865" y="105835"/>
                      <a:pt x="80962" y="92738"/>
                    </a:cubicBezTo>
                    <a:cubicBezTo>
                      <a:pt x="94059" y="79641"/>
                      <a:pt x="106362" y="87976"/>
                      <a:pt x="128587" y="85595"/>
                    </a:cubicBezTo>
                    <a:cubicBezTo>
                      <a:pt x="150812" y="83214"/>
                      <a:pt x="186134" y="82420"/>
                      <a:pt x="214312" y="78451"/>
                    </a:cubicBezTo>
                    <a:cubicBezTo>
                      <a:pt x="242490" y="74482"/>
                      <a:pt x="273844" y="69323"/>
                      <a:pt x="297656" y="61782"/>
                    </a:cubicBezTo>
                    <a:cubicBezTo>
                      <a:pt x="321468" y="54241"/>
                      <a:pt x="360759" y="13363"/>
                      <a:pt x="383381" y="4632"/>
                    </a:cubicBezTo>
                    <a:close/>
                  </a:path>
                </a:pathLst>
              </a:custGeom>
              <a:solidFill>
                <a:srgbClr val="92D05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9" name="Freeform: Shape 178">
                <a:extLst>
                  <a:ext uri="{FF2B5EF4-FFF2-40B4-BE49-F238E27FC236}">
                    <a16:creationId xmlns:a16="http://schemas.microsoft.com/office/drawing/2014/main" id="{D453CD01-E322-DAF1-D6CD-A015435A697D}"/>
                  </a:ext>
                </a:extLst>
              </p:cNvPr>
              <p:cNvSpPr/>
              <p:nvPr/>
            </p:nvSpPr>
            <p:spPr>
              <a:xfrm>
                <a:off x="5710261" y="3475474"/>
                <a:ext cx="282396" cy="267993"/>
              </a:xfrm>
              <a:custGeom>
                <a:avLst/>
                <a:gdLst>
                  <a:gd name="connsiteX0" fmla="*/ 53727 w 665466"/>
                  <a:gd name="connsiteY0" fmla="*/ 31659 h 474630"/>
                  <a:gd name="connsiteX1" fmla="*/ 120402 w 665466"/>
                  <a:gd name="connsiteY1" fmla="*/ 702 h 474630"/>
                  <a:gd name="connsiteX2" fmla="*/ 251371 w 665466"/>
                  <a:gd name="connsiteY2" fmla="*/ 10227 h 474630"/>
                  <a:gd name="connsiteX3" fmla="*/ 403771 w 665466"/>
                  <a:gd name="connsiteY3" fmla="*/ 12609 h 474630"/>
                  <a:gd name="connsiteX4" fmla="*/ 615702 w 665466"/>
                  <a:gd name="connsiteY4" fmla="*/ 12609 h 474630"/>
                  <a:gd name="connsiteX5" fmla="*/ 653802 w 665466"/>
                  <a:gd name="connsiteY5" fmla="*/ 24515 h 474630"/>
                  <a:gd name="connsiteX6" fmla="*/ 663327 w 665466"/>
                  <a:gd name="connsiteY6" fmla="*/ 79284 h 474630"/>
                  <a:gd name="connsiteX7" fmla="*/ 618083 w 665466"/>
                  <a:gd name="connsiteY7" fmla="*/ 131671 h 474630"/>
                  <a:gd name="connsiteX8" fmla="*/ 651421 w 665466"/>
                  <a:gd name="connsiteY8" fmla="*/ 198346 h 474630"/>
                  <a:gd name="connsiteX9" fmla="*/ 525214 w 665466"/>
                  <a:gd name="connsiteY9" fmla="*/ 312646 h 474630"/>
                  <a:gd name="connsiteX10" fmla="*/ 453777 w 665466"/>
                  <a:gd name="connsiteY10" fmla="*/ 365034 h 474630"/>
                  <a:gd name="connsiteX11" fmla="*/ 496639 w 665466"/>
                  <a:gd name="connsiteY11" fmla="*/ 393609 h 474630"/>
                  <a:gd name="connsiteX12" fmla="*/ 422821 w 665466"/>
                  <a:gd name="connsiteY12" fmla="*/ 415040 h 474630"/>
                  <a:gd name="connsiteX13" fmla="*/ 401389 w 665466"/>
                  <a:gd name="connsiteY13" fmla="*/ 474571 h 474630"/>
                  <a:gd name="connsiteX14" fmla="*/ 294233 w 665466"/>
                  <a:gd name="connsiteY14" fmla="*/ 403134 h 474630"/>
                  <a:gd name="connsiteX15" fmla="*/ 177552 w 665466"/>
                  <a:gd name="connsiteY15" fmla="*/ 317409 h 474630"/>
                  <a:gd name="connsiteX16" fmla="*/ 94208 w 665466"/>
                  <a:gd name="connsiteY16" fmla="*/ 298359 h 474630"/>
                  <a:gd name="connsiteX17" fmla="*/ 91827 w 665466"/>
                  <a:gd name="connsiteY17" fmla="*/ 257877 h 474630"/>
                  <a:gd name="connsiteX18" fmla="*/ 98971 w 665466"/>
                  <a:gd name="connsiteY18" fmla="*/ 226921 h 474630"/>
                  <a:gd name="connsiteX19" fmla="*/ 63252 w 665466"/>
                  <a:gd name="connsiteY19" fmla="*/ 222159 h 474630"/>
                  <a:gd name="connsiteX20" fmla="*/ 72777 w 665466"/>
                  <a:gd name="connsiteY20" fmla="*/ 172152 h 474630"/>
                  <a:gd name="connsiteX21" fmla="*/ 27533 w 665466"/>
                  <a:gd name="connsiteY21" fmla="*/ 155484 h 474630"/>
                  <a:gd name="connsiteX22" fmla="*/ 3721 w 665466"/>
                  <a:gd name="connsiteY22" fmla="*/ 162627 h 474630"/>
                  <a:gd name="connsiteX23" fmla="*/ 8483 w 665466"/>
                  <a:gd name="connsiteY23" fmla="*/ 98334 h 474630"/>
                  <a:gd name="connsiteX24" fmla="*/ 82302 w 665466"/>
                  <a:gd name="connsiteY24" fmla="*/ 98334 h 474630"/>
                  <a:gd name="connsiteX25" fmla="*/ 89446 w 665466"/>
                  <a:gd name="connsiteY25" fmla="*/ 84046 h 474630"/>
                  <a:gd name="connsiteX26" fmla="*/ 53727 w 665466"/>
                  <a:gd name="connsiteY26" fmla="*/ 31659 h 474630"/>
                  <a:gd name="connsiteX0-1" fmla="*/ 53727 w 665466"/>
                  <a:gd name="connsiteY0-2" fmla="*/ 31659 h 474630"/>
                  <a:gd name="connsiteX1-3" fmla="*/ 120402 w 665466"/>
                  <a:gd name="connsiteY1-4" fmla="*/ 702 h 474630"/>
                  <a:gd name="connsiteX2-5" fmla="*/ 251371 w 665466"/>
                  <a:gd name="connsiteY2-6" fmla="*/ 10227 h 474630"/>
                  <a:gd name="connsiteX3-7" fmla="*/ 403771 w 665466"/>
                  <a:gd name="connsiteY3-8" fmla="*/ 12609 h 474630"/>
                  <a:gd name="connsiteX4-9" fmla="*/ 615702 w 665466"/>
                  <a:gd name="connsiteY4-10" fmla="*/ 12609 h 474630"/>
                  <a:gd name="connsiteX5-11" fmla="*/ 653802 w 665466"/>
                  <a:gd name="connsiteY5-12" fmla="*/ 24515 h 474630"/>
                  <a:gd name="connsiteX6-13" fmla="*/ 663327 w 665466"/>
                  <a:gd name="connsiteY6-14" fmla="*/ 79284 h 474630"/>
                  <a:gd name="connsiteX7-15" fmla="*/ 618083 w 665466"/>
                  <a:gd name="connsiteY7-16" fmla="*/ 131671 h 474630"/>
                  <a:gd name="connsiteX8-17" fmla="*/ 651421 w 665466"/>
                  <a:gd name="connsiteY8-18" fmla="*/ 198346 h 474630"/>
                  <a:gd name="connsiteX9-19" fmla="*/ 525214 w 665466"/>
                  <a:gd name="connsiteY9-20" fmla="*/ 312646 h 474630"/>
                  <a:gd name="connsiteX10-21" fmla="*/ 453777 w 665466"/>
                  <a:gd name="connsiteY10-22" fmla="*/ 365034 h 474630"/>
                  <a:gd name="connsiteX11-23" fmla="*/ 496639 w 665466"/>
                  <a:gd name="connsiteY11-24" fmla="*/ 393609 h 474630"/>
                  <a:gd name="connsiteX12-25" fmla="*/ 422821 w 665466"/>
                  <a:gd name="connsiteY12-26" fmla="*/ 415040 h 474630"/>
                  <a:gd name="connsiteX13-27" fmla="*/ 401389 w 665466"/>
                  <a:gd name="connsiteY13-28" fmla="*/ 474571 h 474630"/>
                  <a:gd name="connsiteX14-29" fmla="*/ 294233 w 665466"/>
                  <a:gd name="connsiteY14-30" fmla="*/ 403134 h 474630"/>
                  <a:gd name="connsiteX15-31" fmla="*/ 177552 w 665466"/>
                  <a:gd name="connsiteY15-32" fmla="*/ 317409 h 474630"/>
                  <a:gd name="connsiteX16-33" fmla="*/ 94208 w 665466"/>
                  <a:gd name="connsiteY16-34" fmla="*/ 298359 h 474630"/>
                  <a:gd name="connsiteX17-35" fmla="*/ 91827 w 665466"/>
                  <a:gd name="connsiteY17-36" fmla="*/ 257877 h 474630"/>
                  <a:gd name="connsiteX18-37" fmla="*/ 98971 w 665466"/>
                  <a:gd name="connsiteY18-38" fmla="*/ 226921 h 474630"/>
                  <a:gd name="connsiteX19-39" fmla="*/ 63252 w 665466"/>
                  <a:gd name="connsiteY19-40" fmla="*/ 222159 h 474630"/>
                  <a:gd name="connsiteX20-41" fmla="*/ 72777 w 665466"/>
                  <a:gd name="connsiteY20-42" fmla="*/ 172152 h 474630"/>
                  <a:gd name="connsiteX21-43" fmla="*/ 27533 w 665466"/>
                  <a:gd name="connsiteY21-44" fmla="*/ 155484 h 474630"/>
                  <a:gd name="connsiteX22-45" fmla="*/ 3721 w 665466"/>
                  <a:gd name="connsiteY22-46" fmla="*/ 162627 h 474630"/>
                  <a:gd name="connsiteX23-47" fmla="*/ 8483 w 665466"/>
                  <a:gd name="connsiteY23-48" fmla="*/ 98334 h 474630"/>
                  <a:gd name="connsiteX24-49" fmla="*/ 82302 w 665466"/>
                  <a:gd name="connsiteY24-50" fmla="*/ 98334 h 474630"/>
                  <a:gd name="connsiteX25-51" fmla="*/ 89446 w 665466"/>
                  <a:gd name="connsiteY25-52" fmla="*/ 98334 h 474630"/>
                  <a:gd name="connsiteX26-53" fmla="*/ 53727 w 665466"/>
                  <a:gd name="connsiteY26-54" fmla="*/ 31659 h 4746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Lst>
                <a:rect l="l" t="t" r="r" b="b"/>
                <a:pathLst>
                  <a:path w="665466" h="474630">
                    <a:moveTo>
                      <a:pt x="53727" y="31659"/>
                    </a:moveTo>
                    <a:cubicBezTo>
                      <a:pt x="58886" y="15387"/>
                      <a:pt x="87461" y="4274"/>
                      <a:pt x="120402" y="702"/>
                    </a:cubicBezTo>
                    <a:cubicBezTo>
                      <a:pt x="153343" y="-2870"/>
                      <a:pt x="204143" y="8243"/>
                      <a:pt x="251371" y="10227"/>
                    </a:cubicBezTo>
                    <a:cubicBezTo>
                      <a:pt x="298599" y="12211"/>
                      <a:pt x="403771" y="12609"/>
                      <a:pt x="403771" y="12609"/>
                    </a:cubicBezTo>
                    <a:cubicBezTo>
                      <a:pt x="464493" y="13006"/>
                      <a:pt x="574030" y="10625"/>
                      <a:pt x="615702" y="12609"/>
                    </a:cubicBezTo>
                    <a:cubicBezTo>
                      <a:pt x="657374" y="14593"/>
                      <a:pt x="645865" y="13402"/>
                      <a:pt x="653802" y="24515"/>
                    </a:cubicBezTo>
                    <a:cubicBezTo>
                      <a:pt x="661740" y="35628"/>
                      <a:pt x="669280" y="61425"/>
                      <a:pt x="663327" y="79284"/>
                    </a:cubicBezTo>
                    <a:cubicBezTo>
                      <a:pt x="657374" y="97143"/>
                      <a:pt x="620067" y="111827"/>
                      <a:pt x="618083" y="131671"/>
                    </a:cubicBezTo>
                    <a:cubicBezTo>
                      <a:pt x="616099" y="151515"/>
                      <a:pt x="666899" y="168184"/>
                      <a:pt x="651421" y="198346"/>
                    </a:cubicBezTo>
                    <a:cubicBezTo>
                      <a:pt x="635943" y="228509"/>
                      <a:pt x="558155" y="284865"/>
                      <a:pt x="525214" y="312646"/>
                    </a:cubicBezTo>
                    <a:cubicBezTo>
                      <a:pt x="492273" y="340427"/>
                      <a:pt x="458539" y="351540"/>
                      <a:pt x="453777" y="365034"/>
                    </a:cubicBezTo>
                    <a:cubicBezTo>
                      <a:pt x="449015" y="378528"/>
                      <a:pt x="501798" y="385275"/>
                      <a:pt x="496639" y="393609"/>
                    </a:cubicBezTo>
                    <a:cubicBezTo>
                      <a:pt x="491480" y="401943"/>
                      <a:pt x="438696" y="401546"/>
                      <a:pt x="422821" y="415040"/>
                    </a:cubicBezTo>
                    <a:cubicBezTo>
                      <a:pt x="406946" y="428534"/>
                      <a:pt x="422820" y="476555"/>
                      <a:pt x="401389" y="474571"/>
                    </a:cubicBezTo>
                    <a:cubicBezTo>
                      <a:pt x="379958" y="472587"/>
                      <a:pt x="331539" y="429328"/>
                      <a:pt x="294233" y="403134"/>
                    </a:cubicBezTo>
                    <a:cubicBezTo>
                      <a:pt x="256927" y="376940"/>
                      <a:pt x="210889" y="334871"/>
                      <a:pt x="177552" y="317409"/>
                    </a:cubicBezTo>
                    <a:cubicBezTo>
                      <a:pt x="144215" y="299947"/>
                      <a:pt x="108495" y="308281"/>
                      <a:pt x="94208" y="298359"/>
                    </a:cubicBezTo>
                    <a:cubicBezTo>
                      <a:pt x="79921" y="288437"/>
                      <a:pt x="91033" y="269783"/>
                      <a:pt x="91827" y="257877"/>
                    </a:cubicBezTo>
                    <a:cubicBezTo>
                      <a:pt x="92621" y="245971"/>
                      <a:pt x="103733" y="232874"/>
                      <a:pt x="98971" y="226921"/>
                    </a:cubicBezTo>
                    <a:cubicBezTo>
                      <a:pt x="94209" y="220968"/>
                      <a:pt x="67618" y="231287"/>
                      <a:pt x="63252" y="222159"/>
                    </a:cubicBezTo>
                    <a:cubicBezTo>
                      <a:pt x="58886" y="213031"/>
                      <a:pt x="78730" y="183264"/>
                      <a:pt x="72777" y="172152"/>
                    </a:cubicBezTo>
                    <a:cubicBezTo>
                      <a:pt x="66824" y="161040"/>
                      <a:pt x="39042" y="157071"/>
                      <a:pt x="27533" y="155484"/>
                    </a:cubicBezTo>
                    <a:cubicBezTo>
                      <a:pt x="16024" y="153897"/>
                      <a:pt x="6896" y="172152"/>
                      <a:pt x="3721" y="162627"/>
                    </a:cubicBezTo>
                    <a:cubicBezTo>
                      <a:pt x="546" y="153102"/>
                      <a:pt x="-4614" y="109050"/>
                      <a:pt x="8483" y="98334"/>
                    </a:cubicBezTo>
                    <a:cubicBezTo>
                      <a:pt x="21580" y="87619"/>
                      <a:pt x="68808" y="100715"/>
                      <a:pt x="82302" y="98334"/>
                    </a:cubicBezTo>
                    <a:cubicBezTo>
                      <a:pt x="95796" y="95953"/>
                      <a:pt x="92621" y="108653"/>
                      <a:pt x="89446" y="98334"/>
                    </a:cubicBezTo>
                    <a:cubicBezTo>
                      <a:pt x="86271" y="88015"/>
                      <a:pt x="48568" y="47931"/>
                      <a:pt x="53727" y="31659"/>
                    </a:cubicBezTo>
                    <a:close/>
                  </a:path>
                </a:pathLst>
              </a:custGeom>
              <a:solidFill>
                <a:srgbClr val="92D05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0" name="Freeform: Shape 179">
                <a:extLst>
                  <a:ext uri="{FF2B5EF4-FFF2-40B4-BE49-F238E27FC236}">
                    <a16:creationId xmlns:a16="http://schemas.microsoft.com/office/drawing/2014/main" id="{C560C91E-9D0C-4E10-87B3-61CF954408DA}"/>
                  </a:ext>
                </a:extLst>
              </p:cNvPr>
              <p:cNvSpPr/>
              <p:nvPr/>
            </p:nvSpPr>
            <p:spPr>
              <a:xfrm>
                <a:off x="4152039" y="3065914"/>
                <a:ext cx="34950" cy="37423"/>
              </a:xfrm>
              <a:custGeom>
                <a:avLst/>
                <a:gdLst>
                  <a:gd name="connsiteX0" fmla="*/ 18061 w 82359"/>
                  <a:gd name="connsiteY0" fmla="*/ 26 h 66278"/>
                  <a:gd name="connsiteX1" fmla="*/ 3773 w 82359"/>
                  <a:gd name="connsiteY1" fmla="*/ 52413 h 66278"/>
                  <a:gd name="connsiteX2" fmla="*/ 3773 w 82359"/>
                  <a:gd name="connsiteY2" fmla="*/ 64319 h 66278"/>
                  <a:gd name="connsiteX3" fmla="*/ 46636 w 82359"/>
                  <a:gd name="connsiteY3" fmla="*/ 64319 h 66278"/>
                  <a:gd name="connsiteX4" fmla="*/ 82354 w 82359"/>
                  <a:gd name="connsiteY4" fmla="*/ 45269 h 66278"/>
                  <a:gd name="connsiteX5" fmla="*/ 18061 w 82359"/>
                  <a:gd name="connsiteY5" fmla="*/ 26 h 6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59" h="66278">
                    <a:moveTo>
                      <a:pt x="18061" y="26"/>
                    </a:moveTo>
                    <a:cubicBezTo>
                      <a:pt x="4964" y="1217"/>
                      <a:pt x="6154" y="41698"/>
                      <a:pt x="3773" y="52413"/>
                    </a:cubicBezTo>
                    <a:cubicBezTo>
                      <a:pt x="1392" y="63128"/>
                      <a:pt x="-3371" y="62335"/>
                      <a:pt x="3773" y="64319"/>
                    </a:cubicBezTo>
                    <a:cubicBezTo>
                      <a:pt x="10917" y="66303"/>
                      <a:pt x="33539" y="67494"/>
                      <a:pt x="46636" y="64319"/>
                    </a:cubicBezTo>
                    <a:cubicBezTo>
                      <a:pt x="59733" y="61144"/>
                      <a:pt x="82751" y="52809"/>
                      <a:pt x="82354" y="45269"/>
                    </a:cubicBezTo>
                    <a:cubicBezTo>
                      <a:pt x="81957" y="37729"/>
                      <a:pt x="31158" y="-1165"/>
                      <a:pt x="18061" y="26"/>
                    </a:cubicBezTo>
                    <a:close/>
                  </a:path>
                </a:pathLst>
              </a:custGeom>
              <a:solidFill>
                <a:srgbClr val="00206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reeform: Shape 180">
                <a:extLst>
                  <a:ext uri="{FF2B5EF4-FFF2-40B4-BE49-F238E27FC236}">
                    <a16:creationId xmlns:a16="http://schemas.microsoft.com/office/drawing/2014/main" id="{8CBD77B6-C4B9-CB2A-79D0-C7D9C7E1B52A}"/>
                  </a:ext>
                </a:extLst>
              </p:cNvPr>
              <p:cNvSpPr/>
              <p:nvPr/>
            </p:nvSpPr>
            <p:spPr>
              <a:xfrm>
                <a:off x="4104506" y="3146245"/>
                <a:ext cx="47156" cy="49827"/>
              </a:xfrm>
              <a:custGeom>
                <a:avLst/>
                <a:gdLst>
                  <a:gd name="connsiteX0" fmla="*/ 77685 w 111123"/>
                  <a:gd name="connsiteY0" fmla="*/ 631 h 88247"/>
                  <a:gd name="connsiteX1" fmla="*/ 111023 w 111123"/>
                  <a:gd name="connsiteY1" fmla="*/ 41112 h 88247"/>
                  <a:gd name="connsiteX2" fmla="*/ 68160 w 111123"/>
                  <a:gd name="connsiteY2" fmla="*/ 62543 h 88247"/>
                  <a:gd name="connsiteX3" fmla="*/ 70541 w 111123"/>
                  <a:gd name="connsiteY3" fmla="*/ 86356 h 88247"/>
                  <a:gd name="connsiteX4" fmla="*/ 6248 w 111123"/>
                  <a:gd name="connsiteY4" fmla="*/ 79212 h 88247"/>
                  <a:gd name="connsiteX5" fmla="*/ 6248 w 111123"/>
                  <a:gd name="connsiteY5" fmla="*/ 19681 h 88247"/>
                  <a:gd name="connsiteX6" fmla="*/ 77685 w 111123"/>
                  <a:gd name="connsiteY6" fmla="*/ 631 h 88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23" h="88247">
                    <a:moveTo>
                      <a:pt x="77685" y="631"/>
                    </a:moveTo>
                    <a:cubicBezTo>
                      <a:pt x="95148" y="4203"/>
                      <a:pt x="112611" y="30793"/>
                      <a:pt x="111023" y="41112"/>
                    </a:cubicBezTo>
                    <a:cubicBezTo>
                      <a:pt x="109436" y="51431"/>
                      <a:pt x="74907" y="55002"/>
                      <a:pt x="68160" y="62543"/>
                    </a:cubicBezTo>
                    <a:cubicBezTo>
                      <a:pt x="61413" y="70084"/>
                      <a:pt x="80860" y="83578"/>
                      <a:pt x="70541" y="86356"/>
                    </a:cubicBezTo>
                    <a:cubicBezTo>
                      <a:pt x="60222" y="89134"/>
                      <a:pt x="16963" y="90324"/>
                      <a:pt x="6248" y="79212"/>
                    </a:cubicBezTo>
                    <a:cubicBezTo>
                      <a:pt x="-4467" y="68100"/>
                      <a:pt x="692" y="30000"/>
                      <a:pt x="6248" y="19681"/>
                    </a:cubicBezTo>
                    <a:cubicBezTo>
                      <a:pt x="11804" y="9362"/>
                      <a:pt x="60222" y="-2941"/>
                      <a:pt x="77685" y="631"/>
                    </a:cubicBezTo>
                    <a:close/>
                  </a:path>
                </a:pathLst>
              </a:custGeom>
              <a:solidFill>
                <a:srgbClr val="00206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2" name="Freeform: Shape 181">
                <a:extLst>
                  <a:ext uri="{FF2B5EF4-FFF2-40B4-BE49-F238E27FC236}">
                    <a16:creationId xmlns:a16="http://schemas.microsoft.com/office/drawing/2014/main" id="{9B1B340C-F2FE-02EA-5340-78F71F7E1E91}"/>
                  </a:ext>
                </a:extLst>
              </p:cNvPr>
              <p:cNvSpPr/>
              <p:nvPr/>
            </p:nvSpPr>
            <p:spPr>
              <a:xfrm>
                <a:off x="4133133" y="3098800"/>
                <a:ext cx="54476" cy="39964"/>
              </a:xfrm>
              <a:custGeom>
                <a:avLst/>
                <a:gdLst>
                  <a:gd name="connsiteX0" fmla="*/ 700 w 128373"/>
                  <a:gd name="connsiteY0" fmla="*/ 51319 h 70778"/>
                  <a:gd name="connsiteX1" fmla="*/ 86425 w 128373"/>
                  <a:gd name="connsiteY1" fmla="*/ 70369 h 70778"/>
                  <a:gd name="connsiteX2" fmla="*/ 126906 w 128373"/>
                  <a:gd name="connsiteY2" fmla="*/ 34650 h 70778"/>
                  <a:gd name="connsiteX3" fmla="*/ 112619 w 128373"/>
                  <a:gd name="connsiteY3" fmla="*/ 1313 h 70778"/>
                  <a:gd name="connsiteX4" fmla="*/ 48325 w 128373"/>
                  <a:gd name="connsiteY4" fmla="*/ 10838 h 70778"/>
                  <a:gd name="connsiteX5" fmla="*/ 700 w 128373"/>
                  <a:gd name="connsiteY5" fmla="*/ 51319 h 7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73" h="70778">
                    <a:moveTo>
                      <a:pt x="700" y="51319"/>
                    </a:moveTo>
                    <a:cubicBezTo>
                      <a:pt x="7050" y="61241"/>
                      <a:pt x="65391" y="73147"/>
                      <a:pt x="86425" y="70369"/>
                    </a:cubicBezTo>
                    <a:cubicBezTo>
                      <a:pt x="107459" y="67591"/>
                      <a:pt x="122540" y="46159"/>
                      <a:pt x="126906" y="34650"/>
                    </a:cubicBezTo>
                    <a:cubicBezTo>
                      <a:pt x="131272" y="23141"/>
                      <a:pt x="125716" y="5282"/>
                      <a:pt x="112619" y="1313"/>
                    </a:cubicBezTo>
                    <a:cubicBezTo>
                      <a:pt x="99522" y="-2656"/>
                      <a:pt x="63803" y="2901"/>
                      <a:pt x="48325" y="10838"/>
                    </a:cubicBezTo>
                    <a:cubicBezTo>
                      <a:pt x="32847" y="18775"/>
                      <a:pt x="-5650" y="41397"/>
                      <a:pt x="700" y="51319"/>
                    </a:cubicBezTo>
                    <a:close/>
                  </a:path>
                </a:pathLst>
              </a:custGeom>
              <a:solidFill>
                <a:srgbClr val="00206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3" name="Freeform: Shape 182">
                <a:extLst>
                  <a:ext uri="{FF2B5EF4-FFF2-40B4-BE49-F238E27FC236}">
                    <a16:creationId xmlns:a16="http://schemas.microsoft.com/office/drawing/2014/main" id="{96C590E9-974B-7350-7F4C-C53A9C1DC060}"/>
                  </a:ext>
                </a:extLst>
              </p:cNvPr>
              <p:cNvSpPr/>
              <p:nvPr/>
            </p:nvSpPr>
            <p:spPr>
              <a:xfrm>
                <a:off x="4168383" y="3125151"/>
                <a:ext cx="28202" cy="35591"/>
              </a:xfrm>
              <a:custGeom>
                <a:avLst/>
                <a:gdLst>
                  <a:gd name="connsiteX0" fmla="*/ 1355 w 66459"/>
                  <a:gd name="connsiteY0" fmla="*/ 8817 h 63033"/>
                  <a:gd name="connsiteX1" fmla="*/ 22786 w 66459"/>
                  <a:gd name="connsiteY1" fmla="*/ 61205 h 63033"/>
                  <a:gd name="connsiteX2" fmla="*/ 63268 w 66459"/>
                  <a:gd name="connsiteY2" fmla="*/ 46917 h 63033"/>
                  <a:gd name="connsiteX3" fmla="*/ 60886 w 66459"/>
                  <a:gd name="connsiteY3" fmla="*/ 6436 h 63033"/>
                  <a:gd name="connsiteX4" fmla="*/ 1355 w 66459"/>
                  <a:gd name="connsiteY4" fmla="*/ 8817 h 63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59" h="63033">
                    <a:moveTo>
                      <a:pt x="1355" y="8817"/>
                    </a:moveTo>
                    <a:cubicBezTo>
                      <a:pt x="-4995" y="17945"/>
                      <a:pt x="12467" y="54855"/>
                      <a:pt x="22786" y="61205"/>
                    </a:cubicBezTo>
                    <a:cubicBezTo>
                      <a:pt x="33105" y="67555"/>
                      <a:pt x="56918" y="56045"/>
                      <a:pt x="63268" y="46917"/>
                    </a:cubicBezTo>
                    <a:cubicBezTo>
                      <a:pt x="69618" y="37789"/>
                      <a:pt x="65252" y="17152"/>
                      <a:pt x="60886" y="6436"/>
                    </a:cubicBezTo>
                    <a:cubicBezTo>
                      <a:pt x="56520" y="-4280"/>
                      <a:pt x="7705" y="-311"/>
                      <a:pt x="1355" y="8817"/>
                    </a:cubicBezTo>
                    <a:close/>
                  </a:path>
                </a:pathLst>
              </a:custGeom>
              <a:solidFill>
                <a:srgbClr val="00206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4" name="Freeform: Shape 183">
                <a:extLst>
                  <a:ext uri="{FF2B5EF4-FFF2-40B4-BE49-F238E27FC236}">
                    <a16:creationId xmlns:a16="http://schemas.microsoft.com/office/drawing/2014/main" id="{3860B05E-2EEC-B50A-C665-65BA3F41FD52}"/>
                  </a:ext>
                </a:extLst>
              </p:cNvPr>
              <p:cNvSpPr/>
              <p:nvPr/>
            </p:nvSpPr>
            <p:spPr>
              <a:xfrm>
                <a:off x="4130260" y="3130176"/>
                <a:ext cx="32640" cy="37657"/>
              </a:xfrm>
              <a:custGeom>
                <a:avLst/>
                <a:gdLst>
                  <a:gd name="connsiteX0" fmla="*/ 76905 w 76915"/>
                  <a:gd name="connsiteY0" fmla="*/ 4679 h 66693"/>
                  <a:gd name="connsiteX1" fmla="*/ 10230 w 76915"/>
                  <a:gd name="connsiteY1" fmla="*/ 7060 h 66693"/>
                  <a:gd name="connsiteX2" fmla="*/ 705 w 76915"/>
                  <a:gd name="connsiteY2" fmla="*/ 28491 h 66693"/>
                  <a:gd name="connsiteX3" fmla="*/ 14992 w 76915"/>
                  <a:gd name="connsiteY3" fmla="*/ 66591 h 66693"/>
                  <a:gd name="connsiteX4" fmla="*/ 76905 w 76915"/>
                  <a:gd name="connsiteY4" fmla="*/ 4679 h 6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5" h="66693">
                    <a:moveTo>
                      <a:pt x="76905" y="4679"/>
                    </a:moveTo>
                    <a:cubicBezTo>
                      <a:pt x="76111" y="-5243"/>
                      <a:pt x="22930" y="3091"/>
                      <a:pt x="10230" y="7060"/>
                    </a:cubicBezTo>
                    <a:cubicBezTo>
                      <a:pt x="-2470" y="11029"/>
                      <a:pt x="-89" y="18569"/>
                      <a:pt x="705" y="28491"/>
                    </a:cubicBezTo>
                    <a:cubicBezTo>
                      <a:pt x="1499" y="38413"/>
                      <a:pt x="-1280" y="63813"/>
                      <a:pt x="14992" y="66591"/>
                    </a:cubicBezTo>
                    <a:cubicBezTo>
                      <a:pt x="31264" y="69369"/>
                      <a:pt x="77699" y="14601"/>
                      <a:pt x="76905" y="4679"/>
                    </a:cubicBezTo>
                    <a:close/>
                  </a:path>
                </a:pathLst>
              </a:custGeom>
              <a:solidFill>
                <a:srgbClr val="00206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5" name="Freeform: Shape 184">
                <a:extLst>
                  <a:ext uri="{FF2B5EF4-FFF2-40B4-BE49-F238E27FC236}">
                    <a16:creationId xmlns:a16="http://schemas.microsoft.com/office/drawing/2014/main" id="{8F813B1A-728E-56FE-66A1-627A60AE79D9}"/>
                  </a:ext>
                </a:extLst>
              </p:cNvPr>
              <p:cNvSpPr/>
              <p:nvPr/>
            </p:nvSpPr>
            <p:spPr>
              <a:xfrm>
                <a:off x="4123472" y="3146036"/>
                <a:ext cx="52000" cy="49709"/>
              </a:xfrm>
              <a:custGeom>
                <a:avLst/>
                <a:gdLst>
                  <a:gd name="connsiteX0" fmla="*/ 33 w 122537"/>
                  <a:gd name="connsiteY0" fmla="*/ 55173 h 88038"/>
                  <a:gd name="connsiteX1" fmla="*/ 114333 w 122537"/>
                  <a:gd name="connsiteY1" fmla="*/ 86129 h 88038"/>
                  <a:gd name="connsiteX2" fmla="*/ 102427 w 122537"/>
                  <a:gd name="connsiteY2" fmla="*/ 404 h 88038"/>
                  <a:gd name="connsiteX3" fmla="*/ 33 w 122537"/>
                  <a:gd name="connsiteY3" fmla="*/ 55173 h 88038"/>
                </a:gdLst>
                <a:ahLst/>
                <a:cxnLst>
                  <a:cxn ang="0">
                    <a:pos x="connsiteX0" y="connsiteY0"/>
                  </a:cxn>
                  <a:cxn ang="0">
                    <a:pos x="connsiteX1" y="connsiteY1"/>
                  </a:cxn>
                  <a:cxn ang="0">
                    <a:pos x="connsiteX2" y="connsiteY2"/>
                  </a:cxn>
                  <a:cxn ang="0">
                    <a:pos x="connsiteX3" y="connsiteY3"/>
                  </a:cxn>
                </a:cxnLst>
                <a:rect l="l" t="t" r="r" b="b"/>
                <a:pathLst>
                  <a:path w="122537" h="88038">
                    <a:moveTo>
                      <a:pt x="33" y="55173"/>
                    </a:moveTo>
                    <a:cubicBezTo>
                      <a:pt x="2017" y="69460"/>
                      <a:pt x="97267" y="95257"/>
                      <a:pt x="114333" y="86129"/>
                    </a:cubicBezTo>
                    <a:cubicBezTo>
                      <a:pt x="131399" y="77001"/>
                      <a:pt x="119096" y="5563"/>
                      <a:pt x="102427" y="404"/>
                    </a:cubicBezTo>
                    <a:cubicBezTo>
                      <a:pt x="85758" y="-4755"/>
                      <a:pt x="-1951" y="40886"/>
                      <a:pt x="33" y="55173"/>
                    </a:cubicBezTo>
                    <a:close/>
                  </a:path>
                </a:pathLst>
              </a:custGeom>
              <a:solidFill>
                <a:srgbClr val="00206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6" name="Freeform: Shape 185">
                <a:extLst>
                  <a:ext uri="{FF2B5EF4-FFF2-40B4-BE49-F238E27FC236}">
                    <a16:creationId xmlns:a16="http://schemas.microsoft.com/office/drawing/2014/main" id="{66ADF4AC-08F1-00C4-99F4-C44E2AFA8609}"/>
                  </a:ext>
                </a:extLst>
              </p:cNvPr>
              <p:cNvSpPr/>
              <p:nvPr/>
            </p:nvSpPr>
            <p:spPr>
              <a:xfrm>
                <a:off x="4171538" y="3150236"/>
                <a:ext cx="44006" cy="52649"/>
              </a:xfrm>
              <a:custGeom>
                <a:avLst/>
                <a:gdLst>
                  <a:gd name="connsiteX0" fmla="*/ 15350 w 103698"/>
                  <a:gd name="connsiteY0" fmla="*/ 21540 h 93245"/>
                  <a:gd name="connsiteX1" fmla="*/ 3444 w 103698"/>
                  <a:gd name="connsiteY1" fmla="*/ 90596 h 93245"/>
                  <a:gd name="connsiteX2" fmla="*/ 53450 w 103698"/>
                  <a:gd name="connsiteY2" fmla="*/ 71546 h 93245"/>
                  <a:gd name="connsiteX3" fmla="*/ 103457 w 103698"/>
                  <a:gd name="connsiteY3" fmla="*/ 2490 h 93245"/>
                  <a:gd name="connsiteX4" fmla="*/ 15350 w 103698"/>
                  <a:gd name="connsiteY4" fmla="*/ 21540 h 93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98" h="93245">
                    <a:moveTo>
                      <a:pt x="15350" y="21540"/>
                    </a:moveTo>
                    <a:cubicBezTo>
                      <a:pt x="-1319" y="36224"/>
                      <a:pt x="-2906" y="82262"/>
                      <a:pt x="3444" y="90596"/>
                    </a:cubicBezTo>
                    <a:cubicBezTo>
                      <a:pt x="9794" y="98930"/>
                      <a:pt x="36781" y="86230"/>
                      <a:pt x="53450" y="71546"/>
                    </a:cubicBezTo>
                    <a:cubicBezTo>
                      <a:pt x="70119" y="56862"/>
                      <a:pt x="107029" y="10427"/>
                      <a:pt x="103457" y="2490"/>
                    </a:cubicBezTo>
                    <a:cubicBezTo>
                      <a:pt x="99885" y="-5447"/>
                      <a:pt x="32019" y="6856"/>
                      <a:pt x="15350" y="21540"/>
                    </a:cubicBezTo>
                    <a:close/>
                  </a:path>
                </a:pathLst>
              </a:custGeom>
              <a:solidFill>
                <a:srgbClr val="00206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7" name="Freeform: Shape 186">
                <a:extLst>
                  <a:ext uri="{FF2B5EF4-FFF2-40B4-BE49-F238E27FC236}">
                    <a16:creationId xmlns:a16="http://schemas.microsoft.com/office/drawing/2014/main" id="{A60BBD3B-EF55-1604-CB9D-EE0C590C0086}"/>
                  </a:ext>
                </a:extLst>
              </p:cNvPr>
              <p:cNvSpPr/>
              <p:nvPr/>
            </p:nvSpPr>
            <p:spPr>
              <a:xfrm>
                <a:off x="6265988" y="1660657"/>
                <a:ext cx="1306970" cy="1472436"/>
              </a:xfrm>
              <a:custGeom>
                <a:avLst/>
                <a:gdLst>
                  <a:gd name="connsiteX0" fmla="*/ 1639527 w 3079867"/>
                  <a:gd name="connsiteY0" fmla="*/ 535722 h 2607770"/>
                  <a:gd name="connsiteX1" fmla="*/ 1795170 w 3079867"/>
                  <a:gd name="connsiteY1" fmla="*/ 467629 h 2607770"/>
                  <a:gd name="connsiteX2" fmla="*/ 1858399 w 3079867"/>
                  <a:gd name="connsiteY2" fmla="*/ 511403 h 2607770"/>
                  <a:gd name="connsiteX3" fmla="*/ 2091863 w 3079867"/>
                  <a:gd name="connsiteY3" fmla="*/ 307122 h 2607770"/>
                  <a:gd name="connsiteX4" fmla="*/ 2130774 w 3079867"/>
                  <a:gd name="connsiteY4" fmla="*/ 292531 h 2607770"/>
                  <a:gd name="connsiteX5" fmla="*/ 2257233 w 3079867"/>
                  <a:gd name="connsiteY5" fmla="*/ 326578 h 2607770"/>
                  <a:gd name="connsiteX6" fmla="*/ 2354510 w 3079867"/>
                  <a:gd name="connsiteY6" fmla="*/ 175799 h 2607770"/>
                  <a:gd name="connsiteX7" fmla="*/ 2578246 w 3079867"/>
                  <a:gd name="connsiteY7" fmla="*/ 88250 h 2607770"/>
                  <a:gd name="connsiteX8" fmla="*/ 2787391 w 3079867"/>
                  <a:gd name="connsiteY8" fmla="*/ 195254 h 2607770"/>
                  <a:gd name="connsiteX9" fmla="*/ 2904123 w 3079867"/>
                  <a:gd name="connsiteY9" fmla="*/ 10429 h 2607770"/>
                  <a:gd name="connsiteX10" fmla="*/ 3079221 w 3079867"/>
                  <a:gd name="connsiteY10" fmla="*/ 34748 h 2607770"/>
                  <a:gd name="connsiteX11" fmla="*/ 2962489 w 3079867"/>
                  <a:gd name="connsiteY11" fmla="*/ 132024 h 2607770"/>
                  <a:gd name="connsiteX12" fmla="*/ 2938170 w 3079867"/>
                  <a:gd name="connsiteY12" fmla="*/ 180663 h 2607770"/>
                  <a:gd name="connsiteX13" fmla="*/ 2977080 w 3079867"/>
                  <a:gd name="connsiteY13" fmla="*/ 229301 h 2607770"/>
                  <a:gd name="connsiteX14" fmla="*/ 2923578 w 3079867"/>
                  <a:gd name="connsiteY14" fmla="*/ 263348 h 2607770"/>
                  <a:gd name="connsiteX15" fmla="*/ 2933306 w 3079867"/>
                  <a:gd name="connsiteY15" fmla="*/ 336305 h 2607770"/>
                  <a:gd name="connsiteX16" fmla="*/ 2889531 w 3079867"/>
                  <a:gd name="connsiteY16" fmla="*/ 414127 h 2607770"/>
                  <a:gd name="connsiteX17" fmla="*/ 2811710 w 3079867"/>
                  <a:gd name="connsiteY17" fmla="*/ 467629 h 2607770"/>
                  <a:gd name="connsiteX18" fmla="*/ 2714433 w 3079867"/>
                  <a:gd name="connsiteY18" fmla="*/ 521131 h 2607770"/>
                  <a:gd name="connsiteX19" fmla="*/ 2733889 w 3079867"/>
                  <a:gd name="connsiteY19" fmla="*/ 550314 h 2607770"/>
                  <a:gd name="connsiteX20" fmla="*/ 2704706 w 3079867"/>
                  <a:gd name="connsiteY20" fmla="*/ 589224 h 2607770"/>
                  <a:gd name="connsiteX21" fmla="*/ 2753344 w 3079867"/>
                  <a:gd name="connsiteY21" fmla="*/ 632999 h 2607770"/>
                  <a:gd name="connsiteX22" fmla="*/ 2680387 w 3079867"/>
                  <a:gd name="connsiteY22" fmla="*/ 788641 h 2607770"/>
                  <a:gd name="connsiteX23" fmla="*/ 2398284 w 3079867"/>
                  <a:gd name="connsiteY23" fmla="*/ 910237 h 2607770"/>
                  <a:gd name="connsiteX24" fmla="*/ 2466378 w 3079867"/>
                  <a:gd name="connsiteY24" fmla="*/ 949148 h 2607770"/>
                  <a:gd name="connsiteX25" fmla="*/ 2354510 w 3079867"/>
                  <a:gd name="connsiteY25" fmla="*/ 1284752 h 2607770"/>
                  <a:gd name="connsiteX26" fmla="*/ 2223187 w 3079867"/>
                  <a:gd name="connsiteY26" fmla="*/ 1338254 h 2607770"/>
                  <a:gd name="connsiteX27" fmla="*/ 2072408 w 3079867"/>
                  <a:gd name="connsiteY27" fmla="*/ 1323663 h 2607770"/>
                  <a:gd name="connsiteX28" fmla="*/ 2077272 w 3079867"/>
                  <a:gd name="connsiteY28" fmla="*/ 1411212 h 2607770"/>
                  <a:gd name="connsiteX29" fmla="*/ 1989723 w 3079867"/>
                  <a:gd name="connsiteY29" fmla="*/ 1464714 h 2607770"/>
                  <a:gd name="connsiteX30" fmla="*/ 1936221 w 3079867"/>
                  <a:gd name="connsiteY30" fmla="*/ 1469578 h 2607770"/>
                  <a:gd name="connsiteX31" fmla="*/ 1936221 w 3079867"/>
                  <a:gd name="connsiteY31" fmla="*/ 1649539 h 2607770"/>
                  <a:gd name="connsiteX32" fmla="*/ 1892446 w 3079867"/>
                  <a:gd name="connsiteY32" fmla="*/ 1683586 h 2607770"/>
                  <a:gd name="connsiteX33" fmla="*/ 1921629 w 3079867"/>
                  <a:gd name="connsiteY33" fmla="*/ 1761407 h 2607770"/>
                  <a:gd name="connsiteX34" fmla="*/ 1741667 w 3079867"/>
                  <a:gd name="connsiteY34" fmla="*/ 1941369 h 2607770"/>
                  <a:gd name="connsiteX35" fmla="*/ 1761123 w 3079867"/>
                  <a:gd name="connsiteY35" fmla="*/ 2014327 h 2607770"/>
                  <a:gd name="connsiteX36" fmla="*/ 1697893 w 3079867"/>
                  <a:gd name="connsiteY36" fmla="*/ 2038646 h 2607770"/>
                  <a:gd name="connsiteX37" fmla="*/ 1629799 w 3079867"/>
                  <a:gd name="connsiteY37" fmla="*/ 2174833 h 2607770"/>
                  <a:gd name="connsiteX38" fmla="*/ 1658982 w 3079867"/>
                  <a:gd name="connsiteY38" fmla="*/ 2276973 h 2607770"/>
                  <a:gd name="connsiteX39" fmla="*/ 1595753 w 3079867"/>
                  <a:gd name="connsiteY39" fmla="*/ 2272110 h 2607770"/>
                  <a:gd name="connsiteX40" fmla="*/ 1561706 w 3079867"/>
                  <a:gd name="connsiteY40" fmla="*/ 2306156 h 2607770"/>
                  <a:gd name="connsiteX41" fmla="*/ 1440110 w 3079867"/>
                  <a:gd name="connsiteY41" fmla="*/ 2330476 h 2607770"/>
                  <a:gd name="connsiteX42" fmla="*/ 1440110 w 3079867"/>
                  <a:gd name="connsiteY42" fmla="*/ 2383978 h 2607770"/>
                  <a:gd name="connsiteX43" fmla="*/ 1425519 w 3079867"/>
                  <a:gd name="connsiteY43" fmla="*/ 2456935 h 2607770"/>
                  <a:gd name="connsiteX44" fmla="*/ 1342833 w 3079867"/>
                  <a:gd name="connsiteY44" fmla="*/ 2563939 h 2607770"/>
                  <a:gd name="connsiteX45" fmla="*/ 1308787 w 3079867"/>
                  <a:gd name="connsiteY45" fmla="*/ 2563939 h 2607770"/>
                  <a:gd name="connsiteX46" fmla="*/ 1308787 w 3079867"/>
                  <a:gd name="connsiteY46" fmla="*/ 2593122 h 2607770"/>
                  <a:gd name="connsiteX47" fmla="*/ 1221238 w 3079867"/>
                  <a:gd name="connsiteY47" fmla="*/ 2607714 h 2607770"/>
                  <a:gd name="connsiteX48" fmla="*/ 1192055 w 3079867"/>
                  <a:gd name="connsiteY48" fmla="*/ 2588258 h 2607770"/>
                  <a:gd name="connsiteX49" fmla="*/ 1060731 w 3079867"/>
                  <a:gd name="connsiteY49" fmla="*/ 2602850 h 2607770"/>
                  <a:gd name="connsiteX50" fmla="*/ 1075323 w 3079867"/>
                  <a:gd name="connsiteY50" fmla="*/ 2500710 h 2607770"/>
                  <a:gd name="connsiteX51" fmla="*/ 929408 w 3079867"/>
                  <a:gd name="connsiteY51" fmla="*/ 2490982 h 2607770"/>
                  <a:gd name="connsiteX52" fmla="*/ 851587 w 3079867"/>
                  <a:gd name="connsiteY52" fmla="*/ 2427752 h 2607770"/>
                  <a:gd name="connsiteX53" fmla="*/ 866178 w 3079867"/>
                  <a:gd name="connsiteY53" fmla="*/ 2359658 h 2607770"/>
                  <a:gd name="connsiteX54" fmla="*/ 657033 w 3079867"/>
                  <a:gd name="connsiteY54" fmla="*/ 2233199 h 2607770"/>
                  <a:gd name="connsiteX55" fmla="*/ 603531 w 3079867"/>
                  <a:gd name="connsiteY55" fmla="*/ 2345067 h 2607770"/>
                  <a:gd name="connsiteX56" fmla="*/ 379795 w 3079867"/>
                  <a:gd name="connsiteY56" fmla="*/ 2388841 h 2607770"/>
                  <a:gd name="connsiteX57" fmla="*/ 345748 w 3079867"/>
                  <a:gd name="connsiteY57" fmla="*/ 2311020 h 2607770"/>
                  <a:gd name="connsiteX58" fmla="*/ 272791 w 3079867"/>
                  <a:gd name="connsiteY58" fmla="*/ 2267246 h 2607770"/>
                  <a:gd name="connsiteX59" fmla="*/ 151195 w 3079867"/>
                  <a:gd name="connsiteY59" fmla="*/ 2189424 h 2607770"/>
                  <a:gd name="connsiteX60" fmla="*/ 112284 w 3079867"/>
                  <a:gd name="connsiteY60" fmla="*/ 2028918 h 2607770"/>
                  <a:gd name="connsiteX61" fmla="*/ 416 w 3079867"/>
                  <a:gd name="connsiteY61" fmla="*/ 1936505 h 2607770"/>
                  <a:gd name="connsiteX62" fmla="*/ 73374 w 3079867"/>
                  <a:gd name="connsiteY62" fmla="*/ 1717633 h 2607770"/>
                  <a:gd name="connsiteX63" fmla="*/ 49055 w 3079867"/>
                  <a:gd name="connsiteY63" fmla="*/ 1630084 h 2607770"/>
                  <a:gd name="connsiteX64" fmla="*/ 209561 w 3079867"/>
                  <a:gd name="connsiteY64" fmla="*/ 1508488 h 2607770"/>
                  <a:gd name="connsiteX65" fmla="*/ 452753 w 3079867"/>
                  <a:gd name="connsiteY65" fmla="*/ 1367437 h 2607770"/>
                  <a:gd name="connsiteX66" fmla="*/ 545165 w 3079867"/>
                  <a:gd name="connsiteY66" fmla="*/ 1357710 h 2607770"/>
                  <a:gd name="connsiteX67" fmla="*/ 637578 w 3079867"/>
                  <a:gd name="connsiteY67" fmla="*/ 1459850 h 2607770"/>
                  <a:gd name="connsiteX68" fmla="*/ 768901 w 3079867"/>
                  <a:gd name="connsiteY68" fmla="*/ 1333390 h 2607770"/>
                  <a:gd name="connsiteX69" fmla="*/ 978046 w 3079867"/>
                  <a:gd name="connsiteY69" fmla="*/ 1226386 h 2607770"/>
                  <a:gd name="connsiteX70" fmla="*/ 1299059 w 3079867"/>
                  <a:gd name="connsiteY70" fmla="*/ 1153429 h 2607770"/>
                  <a:gd name="connsiteX71" fmla="*/ 1415791 w 3079867"/>
                  <a:gd name="connsiteY71" fmla="*/ 1041561 h 2607770"/>
                  <a:gd name="connsiteX72" fmla="*/ 1605480 w 3079867"/>
                  <a:gd name="connsiteY72" fmla="*/ 924829 h 2607770"/>
                  <a:gd name="connsiteX73" fmla="*/ 1809761 w 3079867"/>
                  <a:gd name="connsiteY73" fmla="*/ 861599 h 2607770"/>
                  <a:gd name="connsiteX74" fmla="*/ 1590889 w 3079867"/>
                  <a:gd name="connsiteY74" fmla="*/ 710820 h 2607770"/>
                  <a:gd name="connsiteX75" fmla="*/ 1639527 w 3079867"/>
                  <a:gd name="connsiteY75" fmla="*/ 535722 h 260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079867" h="2607770">
                    <a:moveTo>
                      <a:pt x="1639527" y="535722"/>
                    </a:moveTo>
                    <a:cubicBezTo>
                      <a:pt x="1673574" y="495190"/>
                      <a:pt x="1758691" y="471682"/>
                      <a:pt x="1795170" y="467629"/>
                    </a:cubicBezTo>
                    <a:cubicBezTo>
                      <a:pt x="1831649" y="463576"/>
                      <a:pt x="1808950" y="538154"/>
                      <a:pt x="1858399" y="511403"/>
                    </a:cubicBezTo>
                    <a:cubicBezTo>
                      <a:pt x="1907848" y="484652"/>
                      <a:pt x="2046467" y="343601"/>
                      <a:pt x="2091863" y="307122"/>
                    </a:cubicBezTo>
                    <a:cubicBezTo>
                      <a:pt x="2137259" y="270643"/>
                      <a:pt x="2103212" y="289288"/>
                      <a:pt x="2130774" y="292531"/>
                    </a:cubicBezTo>
                    <a:cubicBezTo>
                      <a:pt x="2158336" y="295774"/>
                      <a:pt x="2219944" y="346033"/>
                      <a:pt x="2257233" y="326578"/>
                    </a:cubicBezTo>
                    <a:cubicBezTo>
                      <a:pt x="2294522" y="307123"/>
                      <a:pt x="2301008" y="215520"/>
                      <a:pt x="2354510" y="175799"/>
                    </a:cubicBezTo>
                    <a:cubicBezTo>
                      <a:pt x="2408012" y="136078"/>
                      <a:pt x="2506099" y="85008"/>
                      <a:pt x="2578246" y="88250"/>
                    </a:cubicBezTo>
                    <a:cubicBezTo>
                      <a:pt x="2650393" y="91492"/>
                      <a:pt x="2733078" y="208224"/>
                      <a:pt x="2787391" y="195254"/>
                    </a:cubicBezTo>
                    <a:cubicBezTo>
                      <a:pt x="2841704" y="182284"/>
                      <a:pt x="2855485" y="37180"/>
                      <a:pt x="2904123" y="10429"/>
                    </a:cubicBezTo>
                    <a:cubicBezTo>
                      <a:pt x="2952761" y="-16322"/>
                      <a:pt x="3069493" y="14482"/>
                      <a:pt x="3079221" y="34748"/>
                    </a:cubicBezTo>
                    <a:cubicBezTo>
                      <a:pt x="3088949" y="55014"/>
                      <a:pt x="2985997" y="107705"/>
                      <a:pt x="2962489" y="132024"/>
                    </a:cubicBezTo>
                    <a:cubicBezTo>
                      <a:pt x="2938981" y="156343"/>
                      <a:pt x="2935738" y="164450"/>
                      <a:pt x="2938170" y="180663"/>
                    </a:cubicBezTo>
                    <a:cubicBezTo>
                      <a:pt x="2940602" y="196876"/>
                      <a:pt x="2979512" y="215520"/>
                      <a:pt x="2977080" y="229301"/>
                    </a:cubicBezTo>
                    <a:cubicBezTo>
                      <a:pt x="2974648" y="243082"/>
                      <a:pt x="2930874" y="245514"/>
                      <a:pt x="2923578" y="263348"/>
                    </a:cubicBezTo>
                    <a:cubicBezTo>
                      <a:pt x="2916282" y="281182"/>
                      <a:pt x="2938981" y="311175"/>
                      <a:pt x="2933306" y="336305"/>
                    </a:cubicBezTo>
                    <a:cubicBezTo>
                      <a:pt x="2927632" y="361435"/>
                      <a:pt x="2909797" y="392240"/>
                      <a:pt x="2889531" y="414127"/>
                    </a:cubicBezTo>
                    <a:cubicBezTo>
                      <a:pt x="2869265" y="436014"/>
                      <a:pt x="2840893" y="449795"/>
                      <a:pt x="2811710" y="467629"/>
                    </a:cubicBezTo>
                    <a:cubicBezTo>
                      <a:pt x="2782527" y="485463"/>
                      <a:pt x="2727403" y="507350"/>
                      <a:pt x="2714433" y="521131"/>
                    </a:cubicBezTo>
                    <a:cubicBezTo>
                      <a:pt x="2701463" y="534912"/>
                      <a:pt x="2735510" y="538965"/>
                      <a:pt x="2733889" y="550314"/>
                    </a:cubicBezTo>
                    <a:cubicBezTo>
                      <a:pt x="2732268" y="561663"/>
                      <a:pt x="2701464" y="575443"/>
                      <a:pt x="2704706" y="589224"/>
                    </a:cubicBezTo>
                    <a:cubicBezTo>
                      <a:pt x="2707948" y="603005"/>
                      <a:pt x="2757397" y="599763"/>
                      <a:pt x="2753344" y="632999"/>
                    </a:cubicBezTo>
                    <a:cubicBezTo>
                      <a:pt x="2749291" y="666235"/>
                      <a:pt x="2739564" y="742435"/>
                      <a:pt x="2680387" y="788641"/>
                    </a:cubicBezTo>
                    <a:cubicBezTo>
                      <a:pt x="2621210" y="834847"/>
                      <a:pt x="2433952" y="883486"/>
                      <a:pt x="2398284" y="910237"/>
                    </a:cubicBezTo>
                    <a:cubicBezTo>
                      <a:pt x="2362616" y="936988"/>
                      <a:pt x="2473674" y="886729"/>
                      <a:pt x="2466378" y="949148"/>
                    </a:cubicBezTo>
                    <a:cubicBezTo>
                      <a:pt x="2459082" y="1011567"/>
                      <a:pt x="2395042" y="1219901"/>
                      <a:pt x="2354510" y="1284752"/>
                    </a:cubicBezTo>
                    <a:cubicBezTo>
                      <a:pt x="2313978" y="1349603"/>
                      <a:pt x="2270204" y="1331769"/>
                      <a:pt x="2223187" y="1338254"/>
                    </a:cubicBezTo>
                    <a:cubicBezTo>
                      <a:pt x="2176170" y="1344739"/>
                      <a:pt x="2096727" y="1311503"/>
                      <a:pt x="2072408" y="1323663"/>
                    </a:cubicBezTo>
                    <a:cubicBezTo>
                      <a:pt x="2048089" y="1335823"/>
                      <a:pt x="2091053" y="1387704"/>
                      <a:pt x="2077272" y="1411212"/>
                    </a:cubicBezTo>
                    <a:cubicBezTo>
                      <a:pt x="2063491" y="1434721"/>
                      <a:pt x="2013231" y="1454986"/>
                      <a:pt x="1989723" y="1464714"/>
                    </a:cubicBezTo>
                    <a:cubicBezTo>
                      <a:pt x="1966215" y="1474442"/>
                      <a:pt x="1945138" y="1438774"/>
                      <a:pt x="1936221" y="1469578"/>
                    </a:cubicBezTo>
                    <a:cubicBezTo>
                      <a:pt x="1927304" y="1500382"/>
                      <a:pt x="1943517" y="1613871"/>
                      <a:pt x="1936221" y="1649539"/>
                    </a:cubicBezTo>
                    <a:cubicBezTo>
                      <a:pt x="1928925" y="1685207"/>
                      <a:pt x="1894878" y="1664941"/>
                      <a:pt x="1892446" y="1683586"/>
                    </a:cubicBezTo>
                    <a:cubicBezTo>
                      <a:pt x="1890014" y="1702231"/>
                      <a:pt x="1946759" y="1718443"/>
                      <a:pt x="1921629" y="1761407"/>
                    </a:cubicBezTo>
                    <a:cubicBezTo>
                      <a:pt x="1896499" y="1804371"/>
                      <a:pt x="1768418" y="1899216"/>
                      <a:pt x="1741667" y="1941369"/>
                    </a:cubicBezTo>
                    <a:cubicBezTo>
                      <a:pt x="1714916" y="1983522"/>
                      <a:pt x="1768419" y="1998114"/>
                      <a:pt x="1761123" y="2014327"/>
                    </a:cubicBezTo>
                    <a:cubicBezTo>
                      <a:pt x="1753827" y="2030540"/>
                      <a:pt x="1719780" y="2011895"/>
                      <a:pt x="1697893" y="2038646"/>
                    </a:cubicBezTo>
                    <a:cubicBezTo>
                      <a:pt x="1676006" y="2065397"/>
                      <a:pt x="1636284" y="2135112"/>
                      <a:pt x="1629799" y="2174833"/>
                    </a:cubicBezTo>
                    <a:cubicBezTo>
                      <a:pt x="1623314" y="2214554"/>
                      <a:pt x="1664656" y="2260760"/>
                      <a:pt x="1658982" y="2276973"/>
                    </a:cubicBezTo>
                    <a:cubicBezTo>
                      <a:pt x="1653308" y="2293186"/>
                      <a:pt x="1611966" y="2267246"/>
                      <a:pt x="1595753" y="2272110"/>
                    </a:cubicBezTo>
                    <a:cubicBezTo>
                      <a:pt x="1579540" y="2276974"/>
                      <a:pt x="1587647" y="2296428"/>
                      <a:pt x="1561706" y="2306156"/>
                    </a:cubicBezTo>
                    <a:cubicBezTo>
                      <a:pt x="1535765" y="2315884"/>
                      <a:pt x="1460376" y="2317506"/>
                      <a:pt x="1440110" y="2330476"/>
                    </a:cubicBezTo>
                    <a:cubicBezTo>
                      <a:pt x="1419844" y="2343446"/>
                      <a:pt x="1442542" y="2362901"/>
                      <a:pt x="1440110" y="2383978"/>
                    </a:cubicBezTo>
                    <a:cubicBezTo>
                      <a:pt x="1437678" y="2405055"/>
                      <a:pt x="1441732" y="2426942"/>
                      <a:pt x="1425519" y="2456935"/>
                    </a:cubicBezTo>
                    <a:cubicBezTo>
                      <a:pt x="1409306" y="2486928"/>
                      <a:pt x="1362288" y="2546105"/>
                      <a:pt x="1342833" y="2563939"/>
                    </a:cubicBezTo>
                    <a:cubicBezTo>
                      <a:pt x="1323378" y="2581773"/>
                      <a:pt x="1314461" y="2559075"/>
                      <a:pt x="1308787" y="2563939"/>
                    </a:cubicBezTo>
                    <a:cubicBezTo>
                      <a:pt x="1303113" y="2568803"/>
                      <a:pt x="1323379" y="2585826"/>
                      <a:pt x="1308787" y="2593122"/>
                    </a:cubicBezTo>
                    <a:cubicBezTo>
                      <a:pt x="1294195" y="2600418"/>
                      <a:pt x="1240693" y="2608525"/>
                      <a:pt x="1221238" y="2607714"/>
                    </a:cubicBezTo>
                    <a:cubicBezTo>
                      <a:pt x="1201783" y="2606903"/>
                      <a:pt x="1218806" y="2589069"/>
                      <a:pt x="1192055" y="2588258"/>
                    </a:cubicBezTo>
                    <a:cubicBezTo>
                      <a:pt x="1165304" y="2587447"/>
                      <a:pt x="1080186" y="2617441"/>
                      <a:pt x="1060731" y="2602850"/>
                    </a:cubicBezTo>
                    <a:cubicBezTo>
                      <a:pt x="1041276" y="2588259"/>
                      <a:pt x="1097210" y="2519355"/>
                      <a:pt x="1075323" y="2500710"/>
                    </a:cubicBezTo>
                    <a:cubicBezTo>
                      <a:pt x="1053436" y="2482065"/>
                      <a:pt x="966697" y="2503142"/>
                      <a:pt x="929408" y="2490982"/>
                    </a:cubicBezTo>
                    <a:cubicBezTo>
                      <a:pt x="892119" y="2478822"/>
                      <a:pt x="862125" y="2449639"/>
                      <a:pt x="851587" y="2427752"/>
                    </a:cubicBezTo>
                    <a:cubicBezTo>
                      <a:pt x="841049" y="2405865"/>
                      <a:pt x="898604" y="2392083"/>
                      <a:pt x="866178" y="2359658"/>
                    </a:cubicBezTo>
                    <a:cubicBezTo>
                      <a:pt x="833752" y="2327233"/>
                      <a:pt x="700807" y="2235631"/>
                      <a:pt x="657033" y="2233199"/>
                    </a:cubicBezTo>
                    <a:cubicBezTo>
                      <a:pt x="613259" y="2230767"/>
                      <a:pt x="649737" y="2319127"/>
                      <a:pt x="603531" y="2345067"/>
                    </a:cubicBezTo>
                    <a:cubicBezTo>
                      <a:pt x="557325" y="2371007"/>
                      <a:pt x="422759" y="2394515"/>
                      <a:pt x="379795" y="2388841"/>
                    </a:cubicBezTo>
                    <a:cubicBezTo>
                      <a:pt x="336831" y="2383167"/>
                      <a:pt x="363582" y="2331286"/>
                      <a:pt x="345748" y="2311020"/>
                    </a:cubicBezTo>
                    <a:cubicBezTo>
                      <a:pt x="327914" y="2290754"/>
                      <a:pt x="305216" y="2287512"/>
                      <a:pt x="272791" y="2267246"/>
                    </a:cubicBezTo>
                    <a:cubicBezTo>
                      <a:pt x="240365" y="2246980"/>
                      <a:pt x="177946" y="2229145"/>
                      <a:pt x="151195" y="2189424"/>
                    </a:cubicBezTo>
                    <a:cubicBezTo>
                      <a:pt x="124444" y="2149703"/>
                      <a:pt x="137414" y="2071071"/>
                      <a:pt x="112284" y="2028918"/>
                    </a:cubicBezTo>
                    <a:cubicBezTo>
                      <a:pt x="87154" y="1986765"/>
                      <a:pt x="6901" y="1988386"/>
                      <a:pt x="416" y="1936505"/>
                    </a:cubicBezTo>
                    <a:cubicBezTo>
                      <a:pt x="-6069" y="1884624"/>
                      <a:pt x="65267" y="1768703"/>
                      <a:pt x="73374" y="1717633"/>
                    </a:cubicBezTo>
                    <a:cubicBezTo>
                      <a:pt x="81480" y="1666563"/>
                      <a:pt x="26357" y="1664942"/>
                      <a:pt x="49055" y="1630084"/>
                    </a:cubicBezTo>
                    <a:cubicBezTo>
                      <a:pt x="71753" y="1595226"/>
                      <a:pt x="142278" y="1552262"/>
                      <a:pt x="209561" y="1508488"/>
                    </a:cubicBezTo>
                    <a:cubicBezTo>
                      <a:pt x="276844" y="1464714"/>
                      <a:pt x="396819" y="1392567"/>
                      <a:pt x="452753" y="1367437"/>
                    </a:cubicBezTo>
                    <a:cubicBezTo>
                      <a:pt x="508687" y="1342307"/>
                      <a:pt x="514361" y="1342308"/>
                      <a:pt x="545165" y="1357710"/>
                    </a:cubicBezTo>
                    <a:cubicBezTo>
                      <a:pt x="575969" y="1373112"/>
                      <a:pt x="600289" y="1463903"/>
                      <a:pt x="637578" y="1459850"/>
                    </a:cubicBezTo>
                    <a:cubicBezTo>
                      <a:pt x="674867" y="1455797"/>
                      <a:pt x="712156" y="1372301"/>
                      <a:pt x="768901" y="1333390"/>
                    </a:cubicBezTo>
                    <a:cubicBezTo>
                      <a:pt x="825646" y="1294479"/>
                      <a:pt x="889686" y="1256380"/>
                      <a:pt x="978046" y="1226386"/>
                    </a:cubicBezTo>
                    <a:cubicBezTo>
                      <a:pt x="1066406" y="1196393"/>
                      <a:pt x="1226102" y="1184233"/>
                      <a:pt x="1299059" y="1153429"/>
                    </a:cubicBezTo>
                    <a:cubicBezTo>
                      <a:pt x="1372016" y="1122625"/>
                      <a:pt x="1364721" y="1079661"/>
                      <a:pt x="1415791" y="1041561"/>
                    </a:cubicBezTo>
                    <a:cubicBezTo>
                      <a:pt x="1466861" y="1003461"/>
                      <a:pt x="1539818" y="954823"/>
                      <a:pt x="1605480" y="924829"/>
                    </a:cubicBezTo>
                    <a:cubicBezTo>
                      <a:pt x="1671142" y="894835"/>
                      <a:pt x="1812193" y="897267"/>
                      <a:pt x="1809761" y="861599"/>
                    </a:cubicBezTo>
                    <a:cubicBezTo>
                      <a:pt x="1807329" y="825931"/>
                      <a:pt x="1616829" y="768375"/>
                      <a:pt x="1590889" y="710820"/>
                    </a:cubicBezTo>
                    <a:cubicBezTo>
                      <a:pt x="1564949" y="653265"/>
                      <a:pt x="1605480" y="576254"/>
                      <a:pt x="1639527" y="535722"/>
                    </a:cubicBezTo>
                    <a:close/>
                  </a:path>
                </a:pathLst>
              </a:custGeom>
              <a:solidFill>
                <a:srgbClr val="FFC000">
                  <a:lumMod val="75000"/>
                </a:srgbClr>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8" name="Freeform: Shape 187">
                <a:extLst>
                  <a:ext uri="{FF2B5EF4-FFF2-40B4-BE49-F238E27FC236}">
                    <a16:creationId xmlns:a16="http://schemas.microsoft.com/office/drawing/2014/main" id="{344CCF33-F72C-4294-73CE-FDF64018158C}"/>
                  </a:ext>
                </a:extLst>
              </p:cNvPr>
              <p:cNvSpPr/>
              <p:nvPr/>
            </p:nvSpPr>
            <p:spPr>
              <a:xfrm>
                <a:off x="5688947" y="2604518"/>
                <a:ext cx="727538" cy="914666"/>
              </a:xfrm>
              <a:custGeom>
                <a:avLst/>
                <a:gdLst>
                  <a:gd name="connsiteX0" fmla="*/ 1381546 w 1714440"/>
                  <a:gd name="connsiteY0" fmla="*/ 37 h 1619928"/>
                  <a:gd name="connsiteX1" fmla="*/ 1449087 w 1714440"/>
                  <a:gd name="connsiteY1" fmla="*/ 67578 h 1619928"/>
                  <a:gd name="connsiteX2" fmla="*/ 1365960 w 1714440"/>
                  <a:gd name="connsiteY2" fmla="*/ 316959 h 1619928"/>
                  <a:gd name="connsiteX3" fmla="*/ 1490650 w 1714440"/>
                  <a:gd name="connsiteY3" fmla="*/ 389696 h 1619928"/>
                  <a:gd name="connsiteX4" fmla="*/ 1516628 w 1714440"/>
                  <a:gd name="connsiteY4" fmla="*/ 581928 h 1619928"/>
                  <a:gd name="connsiteX5" fmla="*/ 1714055 w 1714440"/>
                  <a:gd name="connsiteY5" fmla="*/ 691032 h 1619928"/>
                  <a:gd name="connsiteX6" fmla="*/ 1459478 w 1714440"/>
                  <a:gd name="connsiteY6" fmla="*/ 836505 h 1619928"/>
                  <a:gd name="connsiteX7" fmla="*/ 1381546 w 1714440"/>
                  <a:gd name="connsiteY7" fmla="*/ 810528 h 1619928"/>
                  <a:gd name="connsiteX8" fmla="*/ 1339982 w 1714440"/>
                  <a:gd name="connsiteY8" fmla="*/ 966391 h 1619928"/>
                  <a:gd name="connsiteX9" fmla="*/ 1262050 w 1714440"/>
                  <a:gd name="connsiteY9" fmla="*/ 961196 h 1619928"/>
                  <a:gd name="connsiteX10" fmla="*/ 1204900 w 1714440"/>
                  <a:gd name="connsiteY10" fmla="*/ 1023541 h 1619928"/>
                  <a:gd name="connsiteX11" fmla="*/ 1147750 w 1714440"/>
                  <a:gd name="connsiteY11" fmla="*/ 1023541 h 1619928"/>
                  <a:gd name="connsiteX12" fmla="*/ 1121773 w 1714440"/>
                  <a:gd name="connsiteY12" fmla="*/ 1091082 h 1619928"/>
                  <a:gd name="connsiteX13" fmla="*/ 1049037 w 1714440"/>
                  <a:gd name="connsiteY13" fmla="*/ 1075496 h 1619928"/>
                  <a:gd name="connsiteX14" fmla="*/ 924346 w 1714440"/>
                  <a:gd name="connsiteY14" fmla="*/ 1215773 h 1619928"/>
                  <a:gd name="connsiteX15" fmla="*/ 659378 w 1714440"/>
                  <a:gd name="connsiteY15" fmla="*/ 1402809 h 1619928"/>
                  <a:gd name="connsiteX16" fmla="*/ 695746 w 1714440"/>
                  <a:gd name="connsiteY16" fmla="*/ 1423591 h 1619928"/>
                  <a:gd name="connsiteX17" fmla="*/ 669769 w 1714440"/>
                  <a:gd name="connsiteY17" fmla="*/ 1491132 h 1619928"/>
                  <a:gd name="connsiteX18" fmla="*/ 726919 w 1714440"/>
                  <a:gd name="connsiteY18" fmla="*/ 1574259 h 1619928"/>
                  <a:gd name="connsiteX19" fmla="*/ 680160 w 1714440"/>
                  <a:gd name="connsiteY19" fmla="*/ 1605432 h 1619928"/>
                  <a:gd name="connsiteX20" fmla="*/ 61900 w 1714440"/>
                  <a:gd name="connsiteY20" fmla="*/ 1615823 h 1619928"/>
                  <a:gd name="connsiteX21" fmla="*/ 41119 w 1714440"/>
                  <a:gd name="connsiteY21" fmla="*/ 1537891 h 1619928"/>
                  <a:gd name="connsiteX22" fmla="*/ 87878 w 1714440"/>
                  <a:gd name="connsiteY22" fmla="*/ 1517109 h 1619928"/>
                  <a:gd name="connsiteX23" fmla="*/ 9946 w 1714440"/>
                  <a:gd name="connsiteY23" fmla="*/ 1366441 h 1619928"/>
                  <a:gd name="connsiteX24" fmla="*/ 352846 w 1714440"/>
                  <a:gd name="connsiteY24" fmla="*/ 1143037 h 1619928"/>
                  <a:gd name="connsiteX25" fmla="*/ 337260 w 1714440"/>
                  <a:gd name="connsiteY25" fmla="*/ 1044323 h 1619928"/>
                  <a:gd name="connsiteX26" fmla="*/ 368432 w 1714440"/>
                  <a:gd name="connsiteY26" fmla="*/ 862482 h 1619928"/>
                  <a:gd name="connsiteX27" fmla="*/ 363237 w 1714440"/>
                  <a:gd name="connsiteY27" fmla="*/ 701423 h 1619928"/>
                  <a:gd name="connsiteX28" fmla="*/ 415191 w 1714440"/>
                  <a:gd name="connsiteY28" fmla="*/ 400087 h 1619928"/>
                  <a:gd name="connsiteX29" fmla="*/ 451560 w 1714440"/>
                  <a:gd name="connsiteY29" fmla="*/ 26014 h 1619928"/>
                  <a:gd name="connsiteX30" fmla="*/ 1173728 w 1714440"/>
                  <a:gd name="connsiteY30" fmla="*/ 57187 h 1619928"/>
                  <a:gd name="connsiteX31" fmla="*/ 1381546 w 1714440"/>
                  <a:gd name="connsiteY31" fmla="*/ 37 h 161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14440" h="1619928">
                    <a:moveTo>
                      <a:pt x="1381546" y="37"/>
                    </a:moveTo>
                    <a:cubicBezTo>
                      <a:pt x="1427439" y="1769"/>
                      <a:pt x="1451685" y="14758"/>
                      <a:pt x="1449087" y="67578"/>
                    </a:cubicBezTo>
                    <a:cubicBezTo>
                      <a:pt x="1446489" y="120398"/>
                      <a:pt x="1359033" y="263273"/>
                      <a:pt x="1365960" y="316959"/>
                    </a:cubicBezTo>
                    <a:cubicBezTo>
                      <a:pt x="1372887" y="370645"/>
                      <a:pt x="1465539" y="345535"/>
                      <a:pt x="1490650" y="389696"/>
                    </a:cubicBezTo>
                    <a:cubicBezTo>
                      <a:pt x="1515761" y="433857"/>
                      <a:pt x="1479394" y="531705"/>
                      <a:pt x="1516628" y="581928"/>
                    </a:cubicBezTo>
                    <a:cubicBezTo>
                      <a:pt x="1553862" y="632151"/>
                      <a:pt x="1723580" y="648603"/>
                      <a:pt x="1714055" y="691032"/>
                    </a:cubicBezTo>
                    <a:cubicBezTo>
                      <a:pt x="1704530" y="733461"/>
                      <a:pt x="1514896" y="816589"/>
                      <a:pt x="1459478" y="836505"/>
                    </a:cubicBezTo>
                    <a:cubicBezTo>
                      <a:pt x="1404060" y="856421"/>
                      <a:pt x="1401462" y="788880"/>
                      <a:pt x="1381546" y="810528"/>
                    </a:cubicBezTo>
                    <a:cubicBezTo>
                      <a:pt x="1361630" y="832176"/>
                      <a:pt x="1359898" y="941280"/>
                      <a:pt x="1339982" y="966391"/>
                    </a:cubicBezTo>
                    <a:cubicBezTo>
                      <a:pt x="1320066" y="991502"/>
                      <a:pt x="1284564" y="951671"/>
                      <a:pt x="1262050" y="961196"/>
                    </a:cubicBezTo>
                    <a:cubicBezTo>
                      <a:pt x="1239536" y="970721"/>
                      <a:pt x="1223950" y="1013150"/>
                      <a:pt x="1204900" y="1023541"/>
                    </a:cubicBezTo>
                    <a:cubicBezTo>
                      <a:pt x="1185850" y="1033932"/>
                      <a:pt x="1161604" y="1012284"/>
                      <a:pt x="1147750" y="1023541"/>
                    </a:cubicBezTo>
                    <a:cubicBezTo>
                      <a:pt x="1133896" y="1034798"/>
                      <a:pt x="1138225" y="1082423"/>
                      <a:pt x="1121773" y="1091082"/>
                    </a:cubicBezTo>
                    <a:cubicBezTo>
                      <a:pt x="1105321" y="1099741"/>
                      <a:pt x="1081941" y="1054714"/>
                      <a:pt x="1049037" y="1075496"/>
                    </a:cubicBezTo>
                    <a:cubicBezTo>
                      <a:pt x="1016132" y="1096278"/>
                      <a:pt x="989289" y="1161221"/>
                      <a:pt x="924346" y="1215773"/>
                    </a:cubicBezTo>
                    <a:cubicBezTo>
                      <a:pt x="859403" y="1270325"/>
                      <a:pt x="697478" y="1368173"/>
                      <a:pt x="659378" y="1402809"/>
                    </a:cubicBezTo>
                    <a:cubicBezTo>
                      <a:pt x="621278" y="1437445"/>
                      <a:pt x="694014" y="1408871"/>
                      <a:pt x="695746" y="1423591"/>
                    </a:cubicBezTo>
                    <a:cubicBezTo>
                      <a:pt x="697478" y="1438311"/>
                      <a:pt x="664574" y="1466021"/>
                      <a:pt x="669769" y="1491132"/>
                    </a:cubicBezTo>
                    <a:cubicBezTo>
                      <a:pt x="674964" y="1516243"/>
                      <a:pt x="725187" y="1555209"/>
                      <a:pt x="726919" y="1574259"/>
                    </a:cubicBezTo>
                    <a:cubicBezTo>
                      <a:pt x="728651" y="1593309"/>
                      <a:pt x="790996" y="1598505"/>
                      <a:pt x="680160" y="1605432"/>
                    </a:cubicBezTo>
                    <a:cubicBezTo>
                      <a:pt x="569323" y="1612359"/>
                      <a:pt x="168407" y="1627080"/>
                      <a:pt x="61900" y="1615823"/>
                    </a:cubicBezTo>
                    <a:cubicBezTo>
                      <a:pt x="-44607" y="1604566"/>
                      <a:pt x="36789" y="1554343"/>
                      <a:pt x="41119" y="1537891"/>
                    </a:cubicBezTo>
                    <a:cubicBezTo>
                      <a:pt x="45449" y="1521439"/>
                      <a:pt x="93074" y="1545684"/>
                      <a:pt x="87878" y="1517109"/>
                    </a:cubicBezTo>
                    <a:cubicBezTo>
                      <a:pt x="82682" y="1488534"/>
                      <a:pt x="-34215" y="1428786"/>
                      <a:pt x="9946" y="1366441"/>
                    </a:cubicBezTo>
                    <a:cubicBezTo>
                      <a:pt x="54107" y="1304096"/>
                      <a:pt x="298294" y="1196723"/>
                      <a:pt x="352846" y="1143037"/>
                    </a:cubicBezTo>
                    <a:cubicBezTo>
                      <a:pt x="407398" y="1089351"/>
                      <a:pt x="334662" y="1091082"/>
                      <a:pt x="337260" y="1044323"/>
                    </a:cubicBezTo>
                    <a:cubicBezTo>
                      <a:pt x="339858" y="997564"/>
                      <a:pt x="364103" y="919632"/>
                      <a:pt x="368432" y="862482"/>
                    </a:cubicBezTo>
                    <a:cubicBezTo>
                      <a:pt x="372761" y="805332"/>
                      <a:pt x="355444" y="778489"/>
                      <a:pt x="363237" y="701423"/>
                    </a:cubicBezTo>
                    <a:cubicBezTo>
                      <a:pt x="371030" y="624357"/>
                      <a:pt x="400471" y="512655"/>
                      <a:pt x="415191" y="400087"/>
                    </a:cubicBezTo>
                    <a:cubicBezTo>
                      <a:pt x="429911" y="287519"/>
                      <a:pt x="325137" y="83164"/>
                      <a:pt x="451560" y="26014"/>
                    </a:cubicBezTo>
                    <a:cubicBezTo>
                      <a:pt x="577983" y="-31136"/>
                      <a:pt x="1019596" y="57187"/>
                      <a:pt x="1173728" y="57187"/>
                    </a:cubicBezTo>
                    <a:cubicBezTo>
                      <a:pt x="1327860" y="57187"/>
                      <a:pt x="1335653" y="-1695"/>
                      <a:pt x="1381546" y="37"/>
                    </a:cubicBezTo>
                    <a:close/>
                  </a:path>
                </a:pathLst>
              </a:custGeom>
              <a:solidFill>
                <a:srgbClr val="44546A">
                  <a:lumMod val="40000"/>
                  <a:lumOff val="60000"/>
                </a:srgbClr>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9" name="Freeform: Shape 188">
                <a:extLst>
                  <a:ext uri="{FF2B5EF4-FFF2-40B4-BE49-F238E27FC236}">
                    <a16:creationId xmlns:a16="http://schemas.microsoft.com/office/drawing/2014/main" id="{3C359119-BD3A-6825-28E4-54AD042F1453}"/>
                  </a:ext>
                </a:extLst>
              </p:cNvPr>
              <p:cNvSpPr/>
              <p:nvPr/>
            </p:nvSpPr>
            <p:spPr>
              <a:xfrm>
                <a:off x="4903754" y="3184541"/>
                <a:ext cx="834397" cy="701067"/>
              </a:xfrm>
              <a:custGeom>
                <a:avLst/>
                <a:gdLst>
                  <a:gd name="connsiteX0" fmla="*/ 1652432 w 1966251"/>
                  <a:gd name="connsiteY0" fmla="*/ 35839 h 1241631"/>
                  <a:gd name="connsiteX1" fmla="*/ 1761536 w 1966251"/>
                  <a:gd name="connsiteY1" fmla="*/ 9862 h 1241631"/>
                  <a:gd name="connsiteX2" fmla="*/ 1964159 w 1966251"/>
                  <a:gd name="connsiteY2" fmla="*/ 217680 h 1241631"/>
                  <a:gd name="connsiteX3" fmla="*/ 1865445 w 1966251"/>
                  <a:gd name="connsiteY3" fmla="*/ 285221 h 1241631"/>
                  <a:gd name="connsiteX4" fmla="*/ 1839468 w 1966251"/>
                  <a:gd name="connsiteY4" fmla="*/ 337175 h 1241631"/>
                  <a:gd name="connsiteX5" fmla="*/ 1548523 w 1966251"/>
                  <a:gd name="connsiteY5" fmla="*/ 363153 h 1241631"/>
                  <a:gd name="connsiteX6" fmla="*/ 1460200 w 1966251"/>
                  <a:gd name="connsiteY6" fmla="*/ 347566 h 1241631"/>
                  <a:gd name="connsiteX7" fmla="*/ 1434223 w 1966251"/>
                  <a:gd name="connsiteY7" fmla="*/ 394325 h 1241631"/>
                  <a:gd name="connsiteX8" fmla="*/ 1475786 w 1966251"/>
                  <a:gd name="connsiteY8" fmla="*/ 472257 h 1241631"/>
                  <a:gd name="connsiteX9" fmla="*/ 1345900 w 1966251"/>
                  <a:gd name="connsiteY9" fmla="*/ 648903 h 1241631"/>
                  <a:gd name="connsiteX10" fmla="*/ 1164059 w 1966251"/>
                  <a:gd name="connsiteY10" fmla="*/ 529407 h 1241631"/>
                  <a:gd name="connsiteX11" fmla="*/ 1262773 w 1966251"/>
                  <a:gd name="connsiteY11" fmla="*/ 534603 h 1241631"/>
                  <a:gd name="connsiteX12" fmla="*/ 1210818 w 1966251"/>
                  <a:gd name="connsiteY12" fmla="*/ 430694 h 1241631"/>
                  <a:gd name="connsiteX13" fmla="*/ 1054954 w 1966251"/>
                  <a:gd name="connsiteY13" fmla="*/ 446280 h 1241631"/>
                  <a:gd name="connsiteX14" fmla="*/ 987414 w 1966251"/>
                  <a:gd name="connsiteY14" fmla="*/ 529407 h 1241631"/>
                  <a:gd name="connsiteX15" fmla="*/ 1018586 w 1966251"/>
                  <a:gd name="connsiteY15" fmla="*/ 633316 h 1241631"/>
                  <a:gd name="connsiteX16" fmla="*/ 977023 w 1966251"/>
                  <a:gd name="connsiteY16" fmla="*/ 737225 h 1241631"/>
                  <a:gd name="connsiteX17" fmla="*/ 1028977 w 1966251"/>
                  <a:gd name="connsiteY17" fmla="*/ 955435 h 1241631"/>
                  <a:gd name="connsiteX18" fmla="*/ 1143277 w 1966251"/>
                  <a:gd name="connsiteY18" fmla="*/ 965825 h 1241631"/>
                  <a:gd name="connsiteX19" fmla="*/ 1174450 w 1966251"/>
                  <a:gd name="connsiteY19" fmla="*/ 1002194 h 1241631"/>
                  <a:gd name="connsiteX20" fmla="*/ 966632 w 1966251"/>
                  <a:gd name="connsiteY20" fmla="*/ 1184035 h 1241631"/>
                  <a:gd name="connsiteX21" fmla="*/ 348373 w 1966251"/>
                  <a:gd name="connsiteY21" fmla="*/ 1230794 h 1241631"/>
                  <a:gd name="connsiteX22" fmla="*/ 277 w 1966251"/>
                  <a:gd name="connsiteY22" fmla="*/ 1002194 h 1241631"/>
                  <a:gd name="connsiteX23" fmla="*/ 400327 w 1966251"/>
                  <a:gd name="connsiteY23" fmla="*/ 763203 h 1241631"/>
                  <a:gd name="connsiteX24" fmla="*/ 384741 w 1966251"/>
                  <a:gd name="connsiteY24" fmla="*/ 706053 h 1241631"/>
                  <a:gd name="connsiteX25" fmla="*/ 634123 w 1966251"/>
                  <a:gd name="connsiteY25" fmla="*/ 596948 h 1241631"/>
                  <a:gd name="connsiteX26" fmla="*/ 712054 w 1966251"/>
                  <a:gd name="connsiteY26" fmla="*/ 607339 h 1241631"/>
                  <a:gd name="connsiteX27" fmla="*/ 743227 w 1966251"/>
                  <a:gd name="connsiteY27" fmla="*/ 503430 h 1241631"/>
                  <a:gd name="connsiteX28" fmla="*/ 841941 w 1966251"/>
                  <a:gd name="connsiteY28" fmla="*/ 316394 h 1241631"/>
                  <a:gd name="connsiteX29" fmla="*/ 977023 w 1966251"/>
                  <a:gd name="connsiteY29" fmla="*/ 186507 h 1241631"/>
                  <a:gd name="connsiteX30" fmla="*/ 1008195 w 1966251"/>
                  <a:gd name="connsiteY30" fmla="*/ 259244 h 1241631"/>
                  <a:gd name="connsiteX31" fmla="*/ 1075736 w 1966251"/>
                  <a:gd name="connsiteY31" fmla="*/ 217680 h 1241631"/>
                  <a:gd name="connsiteX32" fmla="*/ 1304336 w 1966251"/>
                  <a:gd name="connsiteY32" fmla="*/ 238462 h 1241631"/>
                  <a:gd name="connsiteX33" fmla="*/ 1512154 w 1966251"/>
                  <a:gd name="connsiteY33" fmla="*/ 56621 h 1241631"/>
                  <a:gd name="connsiteX34" fmla="*/ 1652432 w 1966251"/>
                  <a:gd name="connsiteY34" fmla="*/ 35839 h 124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66251" h="1241631">
                    <a:moveTo>
                      <a:pt x="1652432" y="35839"/>
                    </a:moveTo>
                    <a:cubicBezTo>
                      <a:pt x="1693996" y="28046"/>
                      <a:pt x="1709582" y="-20445"/>
                      <a:pt x="1761536" y="9862"/>
                    </a:cubicBezTo>
                    <a:cubicBezTo>
                      <a:pt x="1813490" y="40169"/>
                      <a:pt x="1946841" y="171787"/>
                      <a:pt x="1964159" y="217680"/>
                    </a:cubicBezTo>
                    <a:cubicBezTo>
                      <a:pt x="1981477" y="263573"/>
                      <a:pt x="1886227" y="265305"/>
                      <a:pt x="1865445" y="285221"/>
                    </a:cubicBezTo>
                    <a:cubicBezTo>
                      <a:pt x="1844663" y="305137"/>
                      <a:pt x="1892288" y="324186"/>
                      <a:pt x="1839468" y="337175"/>
                    </a:cubicBezTo>
                    <a:cubicBezTo>
                      <a:pt x="1786648" y="350164"/>
                      <a:pt x="1611734" y="361421"/>
                      <a:pt x="1548523" y="363153"/>
                    </a:cubicBezTo>
                    <a:cubicBezTo>
                      <a:pt x="1485312" y="364885"/>
                      <a:pt x="1479250" y="342371"/>
                      <a:pt x="1460200" y="347566"/>
                    </a:cubicBezTo>
                    <a:cubicBezTo>
                      <a:pt x="1441150" y="352761"/>
                      <a:pt x="1431625" y="373543"/>
                      <a:pt x="1434223" y="394325"/>
                    </a:cubicBezTo>
                    <a:cubicBezTo>
                      <a:pt x="1436821" y="415107"/>
                      <a:pt x="1490506" y="429827"/>
                      <a:pt x="1475786" y="472257"/>
                    </a:cubicBezTo>
                    <a:cubicBezTo>
                      <a:pt x="1461066" y="514687"/>
                      <a:pt x="1397854" y="639378"/>
                      <a:pt x="1345900" y="648903"/>
                    </a:cubicBezTo>
                    <a:cubicBezTo>
                      <a:pt x="1293945" y="658428"/>
                      <a:pt x="1177913" y="548457"/>
                      <a:pt x="1164059" y="529407"/>
                    </a:cubicBezTo>
                    <a:cubicBezTo>
                      <a:pt x="1150205" y="510357"/>
                      <a:pt x="1254980" y="551055"/>
                      <a:pt x="1262773" y="534603"/>
                    </a:cubicBezTo>
                    <a:cubicBezTo>
                      <a:pt x="1270566" y="518151"/>
                      <a:pt x="1245454" y="445415"/>
                      <a:pt x="1210818" y="430694"/>
                    </a:cubicBezTo>
                    <a:cubicBezTo>
                      <a:pt x="1176181" y="415974"/>
                      <a:pt x="1092188" y="429828"/>
                      <a:pt x="1054954" y="446280"/>
                    </a:cubicBezTo>
                    <a:cubicBezTo>
                      <a:pt x="1017720" y="462732"/>
                      <a:pt x="993475" y="498234"/>
                      <a:pt x="987414" y="529407"/>
                    </a:cubicBezTo>
                    <a:cubicBezTo>
                      <a:pt x="981353" y="560580"/>
                      <a:pt x="1020318" y="598680"/>
                      <a:pt x="1018586" y="633316"/>
                    </a:cubicBezTo>
                    <a:cubicBezTo>
                      <a:pt x="1016854" y="667952"/>
                      <a:pt x="975291" y="683539"/>
                      <a:pt x="977023" y="737225"/>
                    </a:cubicBezTo>
                    <a:cubicBezTo>
                      <a:pt x="978755" y="790911"/>
                      <a:pt x="1001268" y="917335"/>
                      <a:pt x="1028977" y="955435"/>
                    </a:cubicBezTo>
                    <a:cubicBezTo>
                      <a:pt x="1056686" y="993535"/>
                      <a:pt x="1119032" y="958032"/>
                      <a:pt x="1143277" y="965825"/>
                    </a:cubicBezTo>
                    <a:cubicBezTo>
                      <a:pt x="1167522" y="973618"/>
                      <a:pt x="1203891" y="965826"/>
                      <a:pt x="1174450" y="1002194"/>
                    </a:cubicBezTo>
                    <a:cubicBezTo>
                      <a:pt x="1145009" y="1038562"/>
                      <a:pt x="1104312" y="1145935"/>
                      <a:pt x="966632" y="1184035"/>
                    </a:cubicBezTo>
                    <a:cubicBezTo>
                      <a:pt x="828952" y="1222135"/>
                      <a:pt x="509432" y="1261101"/>
                      <a:pt x="348373" y="1230794"/>
                    </a:cubicBezTo>
                    <a:cubicBezTo>
                      <a:pt x="187314" y="1200487"/>
                      <a:pt x="-8382" y="1080126"/>
                      <a:pt x="277" y="1002194"/>
                    </a:cubicBezTo>
                    <a:cubicBezTo>
                      <a:pt x="8936" y="924262"/>
                      <a:pt x="336250" y="812560"/>
                      <a:pt x="400327" y="763203"/>
                    </a:cubicBezTo>
                    <a:cubicBezTo>
                      <a:pt x="464404" y="713846"/>
                      <a:pt x="345775" y="733762"/>
                      <a:pt x="384741" y="706053"/>
                    </a:cubicBezTo>
                    <a:cubicBezTo>
                      <a:pt x="423707" y="678344"/>
                      <a:pt x="579571" y="613400"/>
                      <a:pt x="634123" y="596948"/>
                    </a:cubicBezTo>
                    <a:cubicBezTo>
                      <a:pt x="688675" y="580496"/>
                      <a:pt x="693870" y="622925"/>
                      <a:pt x="712054" y="607339"/>
                    </a:cubicBezTo>
                    <a:cubicBezTo>
                      <a:pt x="730238" y="591753"/>
                      <a:pt x="721579" y="551921"/>
                      <a:pt x="743227" y="503430"/>
                    </a:cubicBezTo>
                    <a:cubicBezTo>
                      <a:pt x="764875" y="454939"/>
                      <a:pt x="802975" y="369215"/>
                      <a:pt x="841941" y="316394"/>
                    </a:cubicBezTo>
                    <a:cubicBezTo>
                      <a:pt x="880907" y="263574"/>
                      <a:pt x="949314" y="196032"/>
                      <a:pt x="977023" y="186507"/>
                    </a:cubicBezTo>
                    <a:cubicBezTo>
                      <a:pt x="1004732" y="176982"/>
                      <a:pt x="991743" y="254049"/>
                      <a:pt x="1008195" y="259244"/>
                    </a:cubicBezTo>
                    <a:cubicBezTo>
                      <a:pt x="1024647" y="264440"/>
                      <a:pt x="1026379" y="221144"/>
                      <a:pt x="1075736" y="217680"/>
                    </a:cubicBezTo>
                    <a:cubicBezTo>
                      <a:pt x="1125093" y="214216"/>
                      <a:pt x="1231600" y="265305"/>
                      <a:pt x="1304336" y="238462"/>
                    </a:cubicBezTo>
                    <a:cubicBezTo>
                      <a:pt x="1377072" y="211619"/>
                      <a:pt x="1453272" y="91257"/>
                      <a:pt x="1512154" y="56621"/>
                    </a:cubicBezTo>
                    <a:cubicBezTo>
                      <a:pt x="1571036" y="21985"/>
                      <a:pt x="1610868" y="43632"/>
                      <a:pt x="1652432" y="35839"/>
                    </a:cubicBezTo>
                    <a:close/>
                  </a:path>
                </a:pathLst>
              </a:custGeom>
              <a:solidFill>
                <a:srgbClr val="92D050"/>
              </a:solidFill>
              <a:ln w="3175"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9"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E344A8D4-84A1-DB95-CA4F-C28F8A8F02B4}"/>
                </a:ext>
              </a:extLst>
            </p:cNvPr>
            <p:cNvSpPr txBox="1"/>
            <p:nvPr/>
          </p:nvSpPr>
          <p:spPr>
            <a:xfrm>
              <a:off x="6695865" y="1384000"/>
              <a:ext cx="1024565"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North</a:t>
              </a:r>
              <a:endParaRPr kumimoji="0" lang="en-NG" sz="1050" b="1"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6" name="TextBox 5">
              <a:extLst>
                <a:ext uri="{FF2B5EF4-FFF2-40B4-BE49-F238E27FC236}">
                  <a16:creationId xmlns:a16="http://schemas.microsoft.com/office/drawing/2014/main" id="{257E5FAC-2253-B716-01FC-9B4BDBA2B688}"/>
                </a:ext>
              </a:extLst>
            </p:cNvPr>
            <p:cNvSpPr txBox="1"/>
            <p:nvPr/>
          </p:nvSpPr>
          <p:spPr>
            <a:xfrm>
              <a:off x="4750868" y="1682496"/>
              <a:ext cx="132989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N/Central</a:t>
              </a:r>
              <a:endParaRPr kumimoji="0" lang="en-NG" sz="1050" b="1"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7" name="TextBox 6">
              <a:extLst>
                <a:ext uri="{FF2B5EF4-FFF2-40B4-BE49-F238E27FC236}">
                  <a16:creationId xmlns:a16="http://schemas.microsoft.com/office/drawing/2014/main" id="{39F8B948-6943-2930-510D-656AAF4A88FF}"/>
                </a:ext>
              </a:extLst>
            </p:cNvPr>
            <p:cNvSpPr txBox="1"/>
            <p:nvPr/>
          </p:nvSpPr>
          <p:spPr>
            <a:xfrm>
              <a:off x="4894032" y="2924522"/>
              <a:ext cx="132989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Central</a:t>
              </a:r>
              <a:endParaRPr kumimoji="0" lang="en-NG" sz="1050" b="1"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8" name="TextBox 7">
              <a:extLst>
                <a:ext uri="{FF2B5EF4-FFF2-40B4-BE49-F238E27FC236}">
                  <a16:creationId xmlns:a16="http://schemas.microsoft.com/office/drawing/2014/main" id="{BFBDFE0C-ECCD-71FB-0447-54A144404669}"/>
                </a:ext>
              </a:extLst>
            </p:cNvPr>
            <p:cNvSpPr txBox="1"/>
            <p:nvPr/>
          </p:nvSpPr>
          <p:spPr>
            <a:xfrm>
              <a:off x="4333200" y="2264874"/>
              <a:ext cx="132989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West</a:t>
              </a:r>
              <a:endParaRPr kumimoji="0" lang="en-NG" sz="1050" b="1"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9" name="TextBox 8">
              <a:extLst>
                <a:ext uri="{FF2B5EF4-FFF2-40B4-BE49-F238E27FC236}">
                  <a16:creationId xmlns:a16="http://schemas.microsoft.com/office/drawing/2014/main" id="{30E6F006-9956-5AB4-975D-48427238FA0E}"/>
                </a:ext>
              </a:extLst>
            </p:cNvPr>
            <p:cNvSpPr txBox="1"/>
            <p:nvPr/>
          </p:nvSpPr>
          <p:spPr>
            <a:xfrm>
              <a:off x="5415814" y="3480134"/>
              <a:ext cx="132989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East</a:t>
              </a:r>
              <a:endParaRPr kumimoji="0" lang="en-NG" sz="1050" b="1"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11" name="TextBox 10">
              <a:extLst>
                <a:ext uri="{FF2B5EF4-FFF2-40B4-BE49-F238E27FC236}">
                  <a16:creationId xmlns:a16="http://schemas.microsoft.com/office/drawing/2014/main" id="{DB874DCE-4382-22A9-8208-2508FAF1E5B4}"/>
                </a:ext>
              </a:extLst>
            </p:cNvPr>
            <p:cNvSpPr txBox="1"/>
            <p:nvPr/>
          </p:nvSpPr>
          <p:spPr>
            <a:xfrm>
              <a:off x="4150320" y="2827793"/>
              <a:ext cx="1329892" cy="25613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L/Rural</a:t>
              </a:r>
              <a:endParaRPr kumimoji="0" lang="en-NG" sz="1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cxnSp>
          <p:nvCxnSpPr>
            <p:cNvPr id="14" name="Straight Connector 13">
              <a:extLst>
                <a:ext uri="{FF2B5EF4-FFF2-40B4-BE49-F238E27FC236}">
                  <a16:creationId xmlns:a16="http://schemas.microsoft.com/office/drawing/2014/main" id="{F7BB19C6-C17A-8058-8121-19D91FC7E5A8}"/>
                </a:ext>
              </a:extLst>
            </p:cNvPr>
            <p:cNvCxnSpPr>
              <a:stCxn id="185" idx="1"/>
            </p:cNvCxnSpPr>
            <p:nvPr/>
          </p:nvCxnSpPr>
          <p:spPr>
            <a:xfrm flipH="1">
              <a:off x="4261104" y="3155390"/>
              <a:ext cx="81559" cy="118162"/>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C5BE914E-3216-5F47-6752-5D1DF524CE45}"/>
                </a:ext>
              </a:extLst>
            </p:cNvPr>
            <p:cNvSpPr/>
            <p:nvPr/>
          </p:nvSpPr>
          <p:spPr>
            <a:xfrm>
              <a:off x="3236976" y="3273553"/>
              <a:ext cx="1024128" cy="135280"/>
            </a:xfrm>
            <a:prstGeom prst="rect">
              <a:avLst/>
            </a:prstGeom>
            <a:ln>
              <a:solidFill>
                <a:srgbClr val="193A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L/Mainland</a:t>
              </a:r>
              <a:endParaRPr kumimoji="0" lang="en-NG" sz="105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6" name="Rectangle 15">
              <a:extLst>
                <a:ext uri="{FF2B5EF4-FFF2-40B4-BE49-F238E27FC236}">
                  <a16:creationId xmlns:a16="http://schemas.microsoft.com/office/drawing/2014/main" id="{03B6F148-E702-4637-9EEA-49D54119EDBD}"/>
                </a:ext>
              </a:extLst>
            </p:cNvPr>
            <p:cNvSpPr/>
            <p:nvPr/>
          </p:nvSpPr>
          <p:spPr>
            <a:xfrm>
              <a:off x="3970594" y="3501315"/>
              <a:ext cx="1024129" cy="169554"/>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L//Central</a:t>
              </a:r>
              <a:endParaRPr kumimoji="0" lang="en-NG" sz="105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cxnSp>
          <p:nvCxnSpPr>
            <p:cNvPr id="17" name="Straight Connector 16">
              <a:extLst>
                <a:ext uri="{FF2B5EF4-FFF2-40B4-BE49-F238E27FC236}">
                  <a16:creationId xmlns:a16="http://schemas.microsoft.com/office/drawing/2014/main" id="{4CF8FF2F-5B2D-8266-3626-3C06C2D62179}"/>
                </a:ext>
              </a:extLst>
            </p:cNvPr>
            <p:cNvCxnSpPr>
              <a:cxnSpLocks/>
              <a:stCxn id="166" idx="3"/>
              <a:endCxn id="16" idx="0"/>
            </p:cNvCxnSpPr>
            <p:nvPr/>
          </p:nvCxnSpPr>
          <p:spPr>
            <a:xfrm flipH="1">
              <a:off x="4482659" y="3122999"/>
              <a:ext cx="55516" cy="378316"/>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Rectangle: Rounded Corners 1">
            <a:extLst>
              <a:ext uri="{FF2B5EF4-FFF2-40B4-BE49-F238E27FC236}">
                <a16:creationId xmlns:a16="http://schemas.microsoft.com/office/drawing/2014/main" id="{F7F1619E-ECAB-4048-75B2-4B141E8313B6}"/>
              </a:ext>
            </a:extLst>
          </p:cNvPr>
          <p:cNvSpPr/>
          <p:nvPr/>
        </p:nvSpPr>
        <p:spPr>
          <a:xfrm>
            <a:off x="1194397" y="6324131"/>
            <a:ext cx="1495479"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KA/HORECA</a:t>
            </a:r>
            <a:endParaRPr kumimoji="0" lang="en-NG" sz="100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12" name="Rectangle: Rounded Corners 11">
            <a:extLst>
              <a:ext uri="{FF2B5EF4-FFF2-40B4-BE49-F238E27FC236}">
                <a16:creationId xmlns:a16="http://schemas.microsoft.com/office/drawing/2014/main" id="{1E3793D1-D4C2-A04D-9155-F45F9E6D63C2}"/>
              </a:ext>
            </a:extLst>
          </p:cNvPr>
          <p:cNvSpPr/>
          <p:nvPr/>
        </p:nvSpPr>
        <p:spPr>
          <a:xfrm>
            <a:off x="4428117" y="6322197"/>
            <a:ext cx="1123377"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3.2k (47%)</a:t>
            </a:r>
            <a:endParaRPr kumimoji="0" lang="en-NG" sz="100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13" name="Rectangle: Rounded Corners 12">
            <a:extLst>
              <a:ext uri="{FF2B5EF4-FFF2-40B4-BE49-F238E27FC236}">
                <a16:creationId xmlns:a16="http://schemas.microsoft.com/office/drawing/2014/main" id="{5A0B6E47-F0AB-C262-C213-E7444B30E878}"/>
              </a:ext>
            </a:extLst>
          </p:cNvPr>
          <p:cNvSpPr/>
          <p:nvPr/>
        </p:nvSpPr>
        <p:spPr>
          <a:xfrm>
            <a:off x="2745848" y="6322197"/>
            <a:ext cx="1631280" cy="432816"/>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 22.9 </a:t>
            </a:r>
            <a:r>
              <a:rPr kumimoji="0" lang="en-US" sz="1000" b="0" i="0" u="none" strike="noStrike" kern="0" cap="none" spc="0" normalizeH="0" baseline="0" noProof="0" err="1">
                <a:ln>
                  <a:noFill/>
                </a:ln>
                <a:solidFill>
                  <a:prstClr val="black"/>
                </a:solidFill>
                <a:effectLst/>
                <a:uLnTx/>
                <a:uFillTx/>
                <a:latin typeface="Montserrat" panose="00000500000000000000" pitchFamily="2" charset="0"/>
                <a:ea typeface="+mn-ea"/>
                <a:cs typeface="+mn-cs"/>
              </a:rPr>
              <a:t>Muc</a:t>
            </a:r>
            <a:r>
              <a:rPr kumimoji="0" lang="en-US" sz="1000" b="0" i="0" u="none" strike="noStrike" kern="0" cap="none" spc="0" normalizeH="0" baseline="0" noProof="0">
                <a:ln>
                  <a:noFill/>
                </a:ln>
                <a:solidFill>
                  <a:prstClr val="black"/>
                </a:solidFill>
                <a:effectLst/>
                <a:uLnTx/>
                <a:uFillTx/>
                <a:latin typeface="Montserrat" panose="00000500000000000000" pitchFamily="2" charset="0"/>
                <a:ea typeface="+mn-ea"/>
                <a:cs typeface="+mn-cs"/>
              </a:rPr>
              <a:t> (5%)</a:t>
            </a:r>
            <a:endParaRPr kumimoji="0" lang="en-NG" sz="100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93" name="TextBox 92">
            <a:extLst>
              <a:ext uri="{FF2B5EF4-FFF2-40B4-BE49-F238E27FC236}">
                <a16:creationId xmlns:a16="http://schemas.microsoft.com/office/drawing/2014/main" id="{57700CDB-3E88-1D83-3859-34F30FBE86C6}"/>
              </a:ext>
            </a:extLst>
          </p:cNvPr>
          <p:cNvSpPr txBox="1"/>
          <p:nvPr/>
        </p:nvSpPr>
        <p:spPr>
          <a:xfrm>
            <a:off x="5182833" y="2445551"/>
            <a:ext cx="1828800" cy="1828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Y"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19" name="Straight Connector 18">
            <a:extLst>
              <a:ext uri="{FF2B5EF4-FFF2-40B4-BE49-F238E27FC236}">
                <a16:creationId xmlns:a16="http://schemas.microsoft.com/office/drawing/2014/main" id="{5BA39CF9-DEA9-F2FE-3A64-D27D9A60B20C}"/>
              </a:ext>
            </a:extLst>
          </p:cNvPr>
          <p:cNvCxnSpPr/>
          <p:nvPr/>
        </p:nvCxnSpPr>
        <p:spPr>
          <a:xfrm>
            <a:off x="1092726" y="6282869"/>
            <a:ext cx="4518860" cy="0"/>
          </a:xfrm>
          <a:prstGeom prst="line">
            <a:avLst/>
          </a:prstGeom>
          <a:ln>
            <a:solidFill>
              <a:srgbClr val="FF0000"/>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6727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A8E551-C307-C372-5FC2-9080DFF013BF}"/>
              </a:ext>
            </a:extLst>
          </p:cNvPr>
          <p:cNvSpPr/>
          <p:nvPr/>
        </p:nvSpPr>
        <p:spPr>
          <a:xfrm>
            <a:off x="0" y="-8953500"/>
            <a:ext cx="12192000" cy="6858000"/>
          </a:xfrm>
          <a:prstGeom prst="rect">
            <a:avLst/>
          </a:prstGeom>
          <a:solidFill>
            <a:srgbClr val="FF0000">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Arrow: Pentagon 5">
            <a:extLst>
              <a:ext uri="{FF2B5EF4-FFF2-40B4-BE49-F238E27FC236}">
                <a16:creationId xmlns:a16="http://schemas.microsoft.com/office/drawing/2014/main" id="{F0F396FB-B480-78D3-7473-797BBEDA40B3}"/>
              </a:ext>
            </a:extLst>
          </p:cNvPr>
          <p:cNvSpPr/>
          <p:nvPr/>
        </p:nvSpPr>
        <p:spPr>
          <a:xfrm>
            <a:off x="0" y="2363724"/>
            <a:ext cx="4169664" cy="594360"/>
          </a:xfrm>
          <a:prstGeom prst="homePlate">
            <a:avLst/>
          </a:prstGeom>
          <a:solidFill>
            <a:srgbClr val="E5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Nigerian Bottling Company</a:t>
            </a:r>
            <a:endParaRPr kumimoji="0" lang="en-NG" sz="18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155383517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164DF-946D-A014-9AD1-A80FDC7B1E91}"/>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5768565D-6835-5515-D927-FAE4422031B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3" name="think-cell data - do not delete" hidden="1">
                        <a:extLst>
                          <a:ext uri="{FF2B5EF4-FFF2-40B4-BE49-F238E27FC236}">
                            <a16:creationId xmlns:a16="http://schemas.microsoft.com/office/drawing/2014/main" id="{5768565D-6835-5515-D927-FAE4422031B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5" name="TextBox 24">
            <a:extLst>
              <a:ext uri="{FF2B5EF4-FFF2-40B4-BE49-F238E27FC236}">
                <a16:creationId xmlns:a16="http://schemas.microsoft.com/office/drawing/2014/main" id="{EE1D55CB-3E16-4391-AADA-B8146C735250}"/>
              </a:ext>
            </a:extLst>
          </p:cNvPr>
          <p:cNvSpPr txBox="1"/>
          <p:nvPr/>
        </p:nvSpPr>
        <p:spPr>
          <a:xfrm>
            <a:off x="12778740" y="-166878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1AB6E427-708E-CBCE-A7C2-DA2A7E4C7947}"/>
              </a:ext>
            </a:extLst>
          </p:cNvPr>
          <p:cNvSpPr txBox="1"/>
          <p:nvPr/>
        </p:nvSpPr>
        <p:spPr>
          <a:xfrm>
            <a:off x="945905" y="154708"/>
            <a:ext cx="10300190" cy="1235851"/>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ts val="4680"/>
              </a:lnSpc>
              <a:spcBef>
                <a:spcPts val="0"/>
              </a:spcBef>
              <a:spcAft>
                <a:spcPts val="0"/>
              </a:spcAft>
              <a:buClrTx/>
              <a:buSzTx/>
              <a:buFontTx/>
              <a:buNone/>
              <a:tabLst/>
              <a:defRPr/>
            </a:pPr>
            <a:r>
              <a:rPr kumimoji="0" lang="en-ZA" sz="2800" b="1" i="0" u="none" strike="noStrike" kern="1200" cap="none" spc="0" normalizeH="0" baseline="0" noProof="0" dirty="0">
                <a:ln>
                  <a:noFill/>
                </a:ln>
                <a:solidFill>
                  <a:srgbClr val="FF0000"/>
                </a:solidFill>
                <a:effectLst/>
                <a:uLnTx/>
                <a:uFillTx/>
                <a:latin typeface="Montserrat" panose="00000500000000000000" pitchFamily="2" charset="0"/>
                <a:ea typeface="+mn-ea"/>
                <a:cs typeface="+mn-cs"/>
              </a:rPr>
              <a:t>IN 2024 WE </a:t>
            </a:r>
            <a:r>
              <a:rPr kumimoji="0" lang="en-US" sz="2800" b="1" i="0" u="none" strike="noStrike" kern="1200" cap="none" spc="0" normalizeH="0" baseline="0" noProof="0" dirty="0">
                <a:ln>
                  <a:noFill/>
                </a:ln>
                <a:solidFill>
                  <a:srgbClr val="FF0000"/>
                </a:solidFill>
                <a:effectLst/>
                <a:uLnTx/>
                <a:uFillTx/>
                <a:latin typeface="Montserrat" panose="00000500000000000000" pitchFamily="2" charset="0"/>
                <a:ea typeface="+mn-ea"/>
                <a:cs typeface="+mn-cs"/>
              </a:rPr>
              <a:t>DELIVERED STRONG RESULTS</a:t>
            </a:r>
          </a:p>
          <a:p>
            <a:pPr marL="0" marR="0" lvl="0" indent="0" algn="ctr" defTabSz="914400" rtl="0" eaLnBrk="1" fontAlgn="auto" latinLnBrk="0" hangingPunct="1">
              <a:lnSpc>
                <a:spcPts val="4680"/>
              </a:lnSpc>
              <a:spcBef>
                <a:spcPts val="0"/>
              </a:spcBef>
              <a:spcAft>
                <a:spcPts val="0"/>
              </a:spcAft>
              <a:buClrTx/>
              <a:buSzTx/>
              <a:buFontTx/>
              <a:buNone/>
              <a:tabLst/>
              <a:defRPr/>
            </a:pPr>
            <a:r>
              <a:rPr kumimoji="0" lang="en-ZA" sz="2800" b="1" i="0" u="none" strike="noStrike" kern="1200" cap="none" spc="0" normalizeH="0" baseline="0" noProof="0" dirty="0">
                <a:ln>
                  <a:noFill/>
                </a:ln>
                <a:solidFill>
                  <a:srgbClr val="FF0000"/>
                </a:solidFill>
                <a:effectLst/>
                <a:uLnTx/>
                <a:uFillTx/>
                <a:latin typeface="Montserrat" panose="00000500000000000000" pitchFamily="2" charset="0"/>
                <a:ea typeface="+mn-ea"/>
                <a:cs typeface="+mn-cs"/>
              </a:rPr>
              <a:t> </a:t>
            </a:r>
          </a:p>
        </p:txBody>
      </p:sp>
      <p:grpSp>
        <p:nvGrpSpPr>
          <p:cNvPr id="62" name="Group 61">
            <a:extLst>
              <a:ext uri="{FF2B5EF4-FFF2-40B4-BE49-F238E27FC236}">
                <a16:creationId xmlns:a16="http://schemas.microsoft.com/office/drawing/2014/main" id="{77627502-A3FE-675C-F2EC-869BE6AB445C}"/>
              </a:ext>
            </a:extLst>
          </p:cNvPr>
          <p:cNvGrpSpPr/>
          <p:nvPr/>
        </p:nvGrpSpPr>
        <p:grpSpPr>
          <a:xfrm>
            <a:off x="150320" y="924682"/>
            <a:ext cx="2275007" cy="1845676"/>
            <a:chOff x="150320" y="924682"/>
            <a:chExt cx="2275007" cy="1845676"/>
          </a:xfrm>
        </p:grpSpPr>
        <p:sp>
          <p:nvSpPr>
            <p:cNvPr id="6" name="Rounded Rectangle 3">
              <a:extLst>
                <a:ext uri="{FF2B5EF4-FFF2-40B4-BE49-F238E27FC236}">
                  <a16:creationId xmlns:a16="http://schemas.microsoft.com/office/drawing/2014/main" id="{8839876D-BE0D-D52D-EC9A-0AFB807D6A9D}"/>
                </a:ext>
              </a:extLst>
            </p:cNvPr>
            <p:cNvSpPr/>
            <p:nvPr/>
          </p:nvSpPr>
          <p:spPr>
            <a:xfrm>
              <a:off x="150320" y="924682"/>
              <a:ext cx="2275007" cy="1845676"/>
            </a:xfrm>
            <a:prstGeom prst="roundRect">
              <a:avLst>
                <a:gd name="adj" fmla="val 19951"/>
              </a:avLst>
            </a:prstGeom>
            <a:solidFill>
              <a:srgbClr val="FF0000"/>
            </a:solidFill>
            <a:ln w="15240" cap="flat" cmpd="sng" algn="ctr">
              <a:solidFill>
                <a:sysClr val="window" lastClr="FFFFFF"/>
              </a:solidFill>
              <a:prstDash val="solid"/>
              <a:miter lim="800000"/>
            </a:ln>
            <a:effectLst>
              <a:outerShdw blurRad="215900" dist="63500" dir="5400000" algn="t" rotWithShape="0">
                <a:srgbClr val="156082">
                  <a:lumMod val="50000"/>
                  <a:alpha val="25000"/>
                </a:srgbClr>
              </a:out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8" name="Straight Connector 7">
              <a:extLst>
                <a:ext uri="{FF2B5EF4-FFF2-40B4-BE49-F238E27FC236}">
                  <a16:creationId xmlns:a16="http://schemas.microsoft.com/office/drawing/2014/main" id="{390217A4-5D26-3327-29EF-DEB6B3ADE4F5}"/>
                </a:ext>
              </a:extLst>
            </p:cNvPr>
            <p:cNvCxnSpPr>
              <a:cxnSpLocks/>
            </p:cNvCxnSpPr>
            <p:nvPr/>
          </p:nvCxnSpPr>
          <p:spPr>
            <a:xfrm>
              <a:off x="150320" y="1364272"/>
              <a:ext cx="2245094" cy="0"/>
            </a:xfrm>
            <a:prstGeom prst="line">
              <a:avLst/>
            </a:prstGeom>
            <a:solidFill>
              <a:sysClr val="window" lastClr="FFFFFF">
                <a:alpha val="65000"/>
              </a:sysClr>
            </a:solidFill>
            <a:ln w="9525" cap="flat" cmpd="sng" algn="ctr">
              <a:gradFill>
                <a:gsLst>
                  <a:gs pos="25000">
                    <a:srgbClr val="AFC7FC">
                      <a:alpha val="40000"/>
                    </a:srgbClr>
                  </a:gs>
                  <a:gs pos="0">
                    <a:srgbClr val="E97132">
                      <a:lumMod val="40000"/>
                      <a:lumOff val="60000"/>
                      <a:alpha val="0"/>
                    </a:srgbClr>
                  </a:gs>
                  <a:gs pos="50000">
                    <a:srgbClr val="E97132">
                      <a:lumMod val="60000"/>
                      <a:lumOff val="40000"/>
                    </a:srgbClr>
                  </a:gs>
                  <a:gs pos="75000">
                    <a:srgbClr val="AFC7FC">
                      <a:alpha val="40000"/>
                    </a:srgbClr>
                  </a:gs>
                  <a:gs pos="100000">
                    <a:srgbClr val="E97132">
                      <a:lumMod val="40000"/>
                      <a:lumOff val="60000"/>
                      <a:alpha val="0"/>
                    </a:srgbClr>
                  </a:gs>
                </a:gsLst>
                <a:lin ang="0" scaled="0"/>
              </a:gradFill>
              <a:prstDash val="solid"/>
              <a:miter lim="800000"/>
            </a:ln>
            <a:effectLst/>
          </p:spPr>
        </p:cxnSp>
        <p:sp>
          <p:nvSpPr>
            <p:cNvPr id="9" name="Rounded Rectangle 3">
              <a:extLst>
                <a:ext uri="{FF2B5EF4-FFF2-40B4-BE49-F238E27FC236}">
                  <a16:creationId xmlns:a16="http://schemas.microsoft.com/office/drawing/2014/main" id="{E817C268-5DAC-99BE-BB63-E110B8DFEE47}"/>
                </a:ext>
              </a:extLst>
            </p:cNvPr>
            <p:cNvSpPr/>
            <p:nvPr/>
          </p:nvSpPr>
          <p:spPr>
            <a:xfrm>
              <a:off x="325921" y="1046861"/>
              <a:ext cx="1999738" cy="400110"/>
            </a:xfrm>
            <a:prstGeom prst="rect">
              <a:avLst/>
            </a:prstGeom>
            <a:solidFill>
              <a:srgbClr val="FF0000"/>
            </a:solidFill>
            <a:ln w="19050" cap="flat" cmpd="sng" algn="ctr">
              <a:noFill/>
              <a:prstDash val="solid"/>
              <a:miter lim="800000"/>
            </a:ln>
            <a:effectLst/>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Montserrat"/>
                  <a:ea typeface="+mn-ea"/>
                  <a:cs typeface="+mn-cs"/>
                </a:rPr>
                <a:t>Volume</a:t>
              </a:r>
              <a:endParaRPr kumimoji="0" lang="en-US" sz="2000" b="1" i="0" u="none" strike="noStrike" kern="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20" name="TextBox 19">
              <a:extLst>
                <a:ext uri="{FF2B5EF4-FFF2-40B4-BE49-F238E27FC236}">
                  <a16:creationId xmlns:a16="http://schemas.microsoft.com/office/drawing/2014/main" id="{8791DFA7-9E32-81A1-4C1F-A45610FC5E00}"/>
                </a:ext>
              </a:extLst>
            </p:cNvPr>
            <p:cNvSpPr txBox="1"/>
            <p:nvPr/>
          </p:nvSpPr>
          <p:spPr>
            <a:xfrm>
              <a:off x="201535" y="1472204"/>
              <a:ext cx="2155961" cy="830997"/>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440.9 MUCs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+6.1% vs. PY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+7.2% vs. BP</a:t>
              </a:r>
            </a:p>
          </p:txBody>
        </p:sp>
      </p:grpSp>
      <p:sp>
        <p:nvSpPr>
          <p:cNvPr id="30" name="TextBox 29">
            <a:extLst>
              <a:ext uri="{FF2B5EF4-FFF2-40B4-BE49-F238E27FC236}">
                <a16:creationId xmlns:a16="http://schemas.microsoft.com/office/drawing/2014/main" id="{A2755681-1C2F-4622-9040-9C71F0BB3859}"/>
              </a:ext>
            </a:extLst>
          </p:cNvPr>
          <p:cNvSpPr txBox="1"/>
          <p:nvPr/>
        </p:nvSpPr>
        <p:spPr>
          <a:xfrm>
            <a:off x="5940517" y="2706313"/>
            <a:ext cx="526410" cy="579646"/>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ts val="3820"/>
              </a:lnSpc>
              <a:spcBef>
                <a:spcPts val="0"/>
              </a:spcBef>
              <a:spcAft>
                <a:spcPts val="0"/>
              </a:spcAft>
              <a:buClrTx/>
              <a:buSzTx/>
              <a:buFontTx/>
              <a:buNone/>
              <a:tabLst/>
              <a:defRPr/>
            </a:pPr>
            <a:r>
              <a:rPr kumimoji="0" lang="en-ZA" sz="4000" b="0" i="0" u="none" strike="noStrike" kern="1200" cap="none" spc="0" normalizeH="0" baseline="0" noProof="0">
                <a:ln>
                  <a:noFill/>
                </a:ln>
                <a:solidFill>
                  <a:srgbClr val="FFFFFF"/>
                </a:solidFill>
                <a:effectLst/>
                <a:uLnTx/>
                <a:uFillTx/>
                <a:latin typeface="Helvetica" pitchFamily="2" charset="0"/>
                <a:ea typeface="+mn-ea"/>
                <a:cs typeface="+mn-cs"/>
              </a:rPr>
              <a:t>+</a:t>
            </a:r>
          </a:p>
        </p:txBody>
      </p:sp>
      <p:grpSp>
        <p:nvGrpSpPr>
          <p:cNvPr id="64" name="Group 63">
            <a:extLst>
              <a:ext uri="{FF2B5EF4-FFF2-40B4-BE49-F238E27FC236}">
                <a16:creationId xmlns:a16="http://schemas.microsoft.com/office/drawing/2014/main" id="{1B05DCEF-51BC-76AC-9137-FECF78D142BD}"/>
              </a:ext>
            </a:extLst>
          </p:cNvPr>
          <p:cNvGrpSpPr/>
          <p:nvPr/>
        </p:nvGrpSpPr>
        <p:grpSpPr>
          <a:xfrm>
            <a:off x="4863609" y="921826"/>
            <a:ext cx="2275006" cy="1845675"/>
            <a:chOff x="4863609" y="921826"/>
            <a:chExt cx="2275006" cy="1845675"/>
          </a:xfrm>
        </p:grpSpPr>
        <p:sp>
          <p:nvSpPr>
            <p:cNvPr id="31" name="Rounded Rectangle 3">
              <a:extLst>
                <a:ext uri="{FF2B5EF4-FFF2-40B4-BE49-F238E27FC236}">
                  <a16:creationId xmlns:a16="http://schemas.microsoft.com/office/drawing/2014/main" id="{B1A23720-F540-27DD-E352-AA2455C294BC}"/>
                </a:ext>
              </a:extLst>
            </p:cNvPr>
            <p:cNvSpPr/>
            <p:nvPr/>
          </p:nvSpPr>
          <p:spPr>
            <a:xfrm>
              <a:off x="4863609" y="921826"/>
              <a:ext cx="2275006" cy="1845675"/>
            </a:xfrm>
            <a:prstGeom prst="roundRect">
              <a:avLst>
                <a:gd name="adj" fmla="val 19951"/>
              </a:avLst>
            </a:prstGeom>
            <a:solidFill>
              <a:srgbClr val="FF0000"/>
            </a:solidFill>
            <a:ln w="15240" cap="flat" cmpd="sng" algn="ctr">
              <a:solidFill>
                <a:sysClr val="window" lastClr="FFFFFF"/>
              </a:solidFill>
              <a:prstDash val="solid"/>
              <a:miter lim="800000"/>
            </a:ln>
            <a:effectLst>
              <a:outerShdw blurRad="215900" dist="63500" dir="5400000" algn="t" rotWithShape="0">
                <a:srgbClr val="156082">
                  <a:lumMod val="50000"/>
                  <a:alpha val="25000"/>
                </a:srgbClr>
              </a:out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cxnSp>
          <p:nvCxnSpPr>
            <p:cNvPr id="32" name="Straight Connector 31">
              <a:extLst>
                <a:ext uri="{FF2B5EF4-FFF2-40B4-BE49-F238E27FC236}">
                  <a16:creationId xmlns:a16="http://schemas.microsoft.com/office/drawing/2014/main" id="{7DF5E964-22E0-948F-C316-C8A0ADC0A679}"/>
                </a:ext>
              </a:extLst>
            </p:cNvPr>
            <p:cNvCxnSpPr>
              <a:cxnSpLocks/>
            </p:cNvCxnSpPr>
            <p:nvPr/>
          </p:nvCxnSpPr>
          <p:spPr>
            <a:xfrm>
              <a:off x="4863609" y="1361416"/>
              <a:ext cx="2245093" cy="0"/>
            </a:xfrm>
            <a:prstGeom prst="line">
              <a:avLst/>
            </a:prstGeom>
            <a:solidFill>
              <a:sysClr val="window" lastClr="FFFFFF">
                <a:alpha val="65000"/>
              </a:sysClr>
            </a:solidFill>
            <a:ln w="9525" cap="flat" cmpd="sng" algn="ctr">
              <a:gradFill>
                <a:gsLst>
                  <a:gs pos="25000">
                    <a:srgbClr val="AFC7FC">
                      <a:alpha val="40000"/>
                    </a:srgbClr>
                  </a:gs>
                  <a:gs pos="0">
                    <a:srgbClr val="E97132">
                      <a:lumMod val="40000"/>
                      <a:lumOff val="60000"/>
                      <a:alpha val="0"/>
                    </a:srgbClr>
                  </a:gs>
                  <a:gs pos="50000">
                    <a:srgbClr val="E97132">
                      <a:lumMod val="60000"/>
                      <a:lumOff val="40000"/>
                    </a:srgbClr>
                  </a:gs>
                  <a:gs pos="75000">
                    <a:srgbClr val="AFC7FC">
                      <a:alpha val="40000"/>
                    </a:srgbClr>
                  </a:gs>
                  <a:gs pos="100000">
                    <a:srgbClr val="E97132">
                      <a:lumMod val="40000"/>
                      <a:lumOff val="60000"/>
                      <a:alpha val="0"/>
                    </a:srgbClr>
                  </a:gs>
                </a:gsLst>
                <a:lin ang="0" scaled="0"/>
              </a:gradFill>
              <a:prstDash val="solid"/>
              <a:miter lim="800000"/>
            </a:ln>
            <a:effectLst/>
          </p:spPr>
        </p:cxnSp>
        <p:sp>
          <p:nvSpPr>
            <p:cNvPr id="33" name="Rounded Rectangle 3">
              <a:extLst>
                <a:ext uri="{FF2B5EF4-FFF2-40B4-BE49-F238E27FC236}">
                  <a16:creationId xmlns:a16="http://schemas.microsoft.com/office/drawing/2014/main" id="{FB8B0F75-7125-0796-94D1-417D1571E6C3}"/>
                </a:ext>
              </a:extLst>
            </p:cNvPr>
            <p:cNvSpPr/>
            <p:nvPr/>
          </p:nvSpPr>
          <p:spPr>
            <a:xfrm>
              <a:off x="4992725" y="1044005"/>
              <a:ext cx="2037079" cy="400110"/>
            </a:xfrm>
            <a:prstGeom prst="rect">
              <a:avLst/>
            </a:prstGeom>
            <a:solidFill>
              <a:srgbClr val="FF0000"/>
            </a:solidFill>
            <a:ln w="19050" cap="flat" cmpd="sng" algn="ctr">
              <a:noFill/>
              <a:prstDash val="solid"/>
              <a:miter lim="800000"/>
            </a:ln>
            <a:effectLst/>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Montserrat"/>
                  <a:ea typeface="+mn-ea"/>
                  <a:cs typeface="+mn-cs"/>
                </a:rPr>
                <a:t>NSR </a:t>
              </a:r>
              <a:r>
                <a:rPr kumimoji="0" lang="en-US" sz="2000" b="1" i="0" u="none" strike="noStrike" kern="0" cap="none" spc="0" normalizeH="0" baseline="0" noProof="0" dirty="0" err="1">
                  <a:ln>
                    <a:noFill/>
                  </a:ln>
                  <a:solidFill>
                    <a:prstClr val="white"/>
                  </a:solidFill>
                  <a:effectLst/>
                  <a:uLnTx/>
                  <a:uFillTx/>
                  <a:latin typeface="Montserrat"/>
                  <a:ea typeface="+mn-ea"/>
                  <a:cs typeface="+mn-cs"/>
                </a:rPr>
                <a:t>Fxn</a:t>
              </a:r>
              <a:endParaRPr kumimoji="0" lang="en-US" sz="2000" b="1" i="0" u="none" strike="noStrike" kern="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34" name="TextBox 33">
              <a:extLst>
                <a:ext uri="{FF2B5EF4-FFF2-40B4-BE49-F238E27FC236}">
                  <a16:creationId xmlns:a16="http://schemas.microsoft.com/office/drawing/2014/main" id="{8A23D075-7A0D-7709-D2C6-5B2741CD595A}"/>
                </a:ext>
              </a:extLst>
            </p:cNvPr>
            <p:cNvSpPr txBox="1"/>
            <p:nvPr/>
          </p:nvSpPr>
          <p:spPr>
            <a:xfrm>
              <a:off x="4914824" y="1469348"/>
              <a:ext cx="2155960" cy="830997"/>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0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+83.5% vs PY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28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grpSp>
      <p:sp>
        <p:nvSpPr>
          <p:cNvPr id="40" name="TextBox 39">
            <a:extLst>
              <a:ext uri="{FF2B5EF4-FFF2-40B4-BE49-F238E27FC236}">
                <a16:creationId xmlns:a16="http://schemas.microsoft.com/office/drawing/2014/main" id="{533453AE-345E-F27E-BDBE-0CB40A9807C8}"/>
              </a:ext>
            </a:extLst>
          </p:cNvPr>
          <p:cNvSpPr txBox="1"/>
          <p:nvPr/>
        </p:nvSpPr>
        <p:spPr>
          <a:xfrm>
            <a:off x="9102171" y="2536470"/>
            <a:ext cx="526410" cy="53662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ts val="3820"/>
              </a:lnSpc>
              <a:spcBef>
                <a:spcPts val="0"/>
              </a:spcBef>
              <a:spcAft>
                <a:spcPts val="0"/>
              </a:spcAft>
              <a:buClrTx/>
              <a:buSzTx/>
              <a:buFontTx/>
              <a:buNone/>
              <a:tabLst/>
              <a:defRPr/>
            </a:pPr>
            <a:r>
              <a:rPr kumimoji="0" lang="en-ZA" sz="4000" b="0" i="0" u="none" strike="noStrike" kern="1200" cap="none" spc="0" normalizeH="0" baseline="0" noProof="0">
                <a:ln>
                  <a:noFill/>
                </a:ln>
                <a:solidFill>
                  <a:srgbClr val="FFFFFF"/>
                </a:solidFill>
                <a:effectLst/>
                <a:uLnTx/>
                <a:uFillTx/>
                <a:latin typeface="Helvetica" pitchFamily="2" charset="0"/>
                <a:ea typeface="+mn-ea"/>
                <a:cs typeface="+mn-cs"/>
              </a:rPr>
              <a:t>+</a:t>
            </a:r>
          </a:p>
        </p:txBody>
      </p:sp>
      <p:sp>
        <p:nvSpPr>
          <p:cNvPr id="41" name="Rounded Rectangle 3">
            <a:extLst>
              <a:ext uri="{FF2B5EF4-FFF2-40B4-BE49-F238E27FC236}">
                <a16:creationId xmlns:a16="http://schemas.microsoft.com/office/drawing/2014/main" id="{67CEDFA0-FDA5-F0D2-B9CA-671D28B8915D}"/>
              </a:ext>
            </a:extLst>
          </p:cNvPr>
          <p:cNvSpPr/>
          <p:nvPr/>
        </p:nvSpPr>
        <p:spPr>
          <a:xfrm>
            <a:off x="7229188" y="926293"/>
            <a:ext cx="2275007" cy="1845676"/>
          </a:xfrm>
          <a:prstGeom prst="roundRect">
            <a:avLst>
              <a:gd name="adj" fmla="val 19951"/>
            </a:avLst>
          </a:prstGeom>
          <a:solidFill>
            <a:srgbClr val="FF0000"/>
          </a:solidFill>
          <a:ln w="15240" cap="flat" cmpd="sng" algn="ctr">
            <a:solidFill>
              <a:sysClr val="window" lastClr="FFFFFF"/>
            </a:solidFill>
            <a:prstDash val="solid"/>
            <a:miter lim="800000"/>
          </a:ln>
          <a:effectLst>
            <a:outerShdw blurRad="215900" dist="63500" dir="5400000" algn="t" rotWithShape="0">
              <a:srgbClr val="156082">
                <a:lumMod val="50000"/>
                <a:alpha val="25000"/>
              </a:srgbClr>
            </a:out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42" name="Straight Connector 41">
            <a:extLst>
              <a:ext uri="{FF2B5EF4-FFF2-40B4-BE49-F238E27FC236}">
                <a16:creationId xmlns:a16="http://schemas.microsoft.com/office/drawing/2014/main" id="{2F8F4894-5300-5AC6-EC23-E0E344D0CC31}"/>
              </a:ext>
            </a:extLst>
          </p:cNvPr>
          <p:cNvCxnSpPr>
            <a:cxnSpLocks/>
          </p:cNvCxnSpPr>
          <p:nvPr/>
        </p:nvCxnSpPr>
        <p:spPr>
          <a:xfrm>
            <a:off x="7229188" y="1365883"/>
            <a:ext cx="2245094" cy="0"/>
          </a:xfrm>
          <a:prstGeom prst="line">
            <a:avLst/>
          </a:prstGeom>
          <a:solidFill>
            <a:sysClr val="window" lastClr="FFFFFF">
              <a:alpha val="65000"/>
            </a:sysClr>
          </a:solidFill>
          <a:ln w="9525" cap="flat" cmpd="sng" algn="ctr">
            <a:gradFill>
              <a:gsLst>
                <a:gs pos="25000">
                  <a:srgbClr val="AFC7FC">
                    <a:alpha val="40000"/>
                  </a:srgbClr>
                </a:gs>
                <a:gs pos="0">
                  <a:srgbClr val="E97132">
                    <a:lumMod val="40000"/>
                    <a:lumOff val="60000"/>
                    <a:alpha val="0"/>
                  </a:srgbClr>
                </a:gs>
                <a:gs pos="50000">
                  <a:srgbClr val="E97132">
                    <a:lumMod val="60000"/>
                    <a:lumOff val="40000"/>
                  </a:srgbClr>
                </a:gs>
                <a:gs pos="75000">
                  <a:srgbClr val="AFC7FC">
                    <a:alpha val="40000"/>
                  </a:srgbClr>
                </a:gs>
                <a:gs pos="100000">
                  <a:srgbClr val="E97132">
                    <a:lumMod val="40000"/>
                    <a:lumOff val="60000"/>
                    <a:alpha val="0"/>
                  </a:srgbClr>
                </a:gs>
              </a:gsLst>
              <a:lin ang="0" scaled="0"/>
            </a:gradFill>
            <a:prstDash val="solid"/>
            <a:miter lim="800000"/>
          </a:ln>
          <a:effectLst/>
        </p:spPr>
      </p:cxnSp>
      <p:sp>
        <p:nvSpPr>
          <p:cNvPr id="43" name="Rounded Rectangle 3">
            <a:extLst>
              <a:ext uri="{FF2B5EF4-FFF2-40B4-BE49-F238E27FC236}">
                <a16:creationId xmlns:a16="http://schemas.microsoft.com/office/drawing/2014/main" id="{0D9B36FF-6CF6-864E-451B-20E043C7B655}"/>
              </a:ext>
            </a:extLst>
          </p:cNvPr>
          <p:cNvSpPr/>
          <p:nvPr/>
        </p:nvSpPr>
        <p:spPr>
          <a:xfrm>
            <a:off x="7434072" y="1048472"/>
            <a:ext cx="1961311" cy="954107"/>
          </a:xfrm>
          <a:prstGeom prst="rect">
            <a:avLst/>
          </a:prstGeom>
          <a:solidFill>
            <a:srgbClr val="FF0000"/>
          </a:solidFill>
          <a:ln w="19050" cap="flat" cmpd="sng" algn="ctr">
            <a:noFill/>
            <a:prstDash val="solid"/>
            <a:miter lim="800000"/>
          </a:ln>
          <a:effectLst/>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Montserrat"/>
                <a:ea typeface="+mn-ea"/>
                <a:cs typeface="+mn-cs"/>
              </a:rPr>
              <a:t>Value</a:t>
            </a:r>
            <a:r>
              <a:rPr kumimoji="0" lang="en-US" sz="2800" b="1" i="0" u="none" strike="noStrike" kern="0" cap="none" spc="0" normalizeH="0" baseline="0" noProof="0" dirty="0">
                <a:ln>
                  <a:noFill/>
                </a:ln>
                <a:solidFill>
                  <a:prstClr val="white"/>
                </a:solidFill>
                <a:effectLst/>
                <a:uLnTx/>
                <a:uFillTx/>
                <a:latin typeface="Montserrat"/>
                <a:ea typeface="+mn-ea"/>
                <a:cs typeface="+mn-cs"/>
              </a:rPr>
              <a:t> Share</a:t>
            </a:r>
            <a:endParaRPr kumimoji="0" lang="en-US" sz="2800" b="1" i="0" u="none" strike="noStrike" kern="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44" name="TextBox 43">
            <a:extLst>
              <a:ext uri="{FF2B5EF4-FFF2-40B4-BE49-F238E27FC236}">
                <a16:creationId xmlns:a16="http://schemas.microsoft.com/office/drawing/2014/main" id="{4EE217FD-16F5-4F0E-8594-8C3E7A762ED1}"/>
              </a:ext>
            </a:extLst>
          </p:cNvPr>
          <p:cNvSpPr txBox="1"/>
          <p:nvPr/>
        </p:nvSpPr>
        <p:spPr>
          <a:xfrm>
            <a:off x="7280403" y="1473815"/>
            <a:ext cx="2155961" cy="615553"/>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53.8% 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+3.6pp OCT’YTD vs. PY</a:t>
            </a:r>
          </a:p>
        </p:txBody>
      </p:sp>
      <p:sp>
        <p:nvSpPr>
          <p:cNvPr id="5" name="TextBox 4">
            <a:extLst>
              <a:ext uri="{FF2B5EF4-FFF2-40B4-BE49-F238E27FC236}">
                <a16:creationId xmlns:a16="http://schemas.microsoft.com/office/drawing/2014/main" id="{07E3A4F0-F7D2-CE30-A655-E943F4224CEA}"/>
              </a:ext>
            </a:extLst>
          </p:cNvPr>
          <p:cNvSpPr txBox="1"/>
          <p:nvPr/>
        </p:nvSpPr>
        <p:spPr>
          <a:xfrm>
            <a:off x="4380182" y="2534859"/>
            <a:ext cx="526410" cy="53662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ts val="3820"/>
              </a:lnSpc>
              <a:spcBef>
                <a:spcPts val="0"/>
              </a:spcBef>
              <a:spcAft>
                <a:spcPts val="0"/>
              </a:spcAft>
              <a:buClrTx/>
              <a:buSzTx/>
              <a:buFontTx/>
              <a:buNone/>
              <a:tabLst/>
              <a:defRPr/>
            </a:pPr>
            <a:r>
              <a:rPr kumimoji="0" lang="en-ZA" sz="4000" b="0" i="0" u="none" strike="noStrike" kern="1200" cap="none" spc="0" normalizeH="0" baseline="0" noProof="0">
                <a:ln>
                  <a:noFill/>
                </a:ln>
                <a:solidFill>
                  <a:srgbClr val="FFFFFF"/>
                </a:solidFill>
                <a:effectLst/>
                <a:uLnTx/>
                <a:uFillTx/>
                <a:latin typeface="Helvetica" pitchFamily="2" charset="0"/>
                <a:ea typeface="+mn-ea"/>
                <a:cs typeface="+mn-cs"/>
              </a:rPr>
              <a:t>+</a:t>
            </a:r>
          </a:p>
        </p:txBody>
      </p:sp>
      <p:grpSp>
        <p:nvGrpSpPr>
          <p:cNvPr id="65" name="Group 64">
            <a:extLst>
              <a:ext uri="{FF2B5EF4-FFF2-40B4-BE49-F238E27FC236}">
                <a16:creationId xmlns:a16="http://schemas.microsoft.com/office/drawing/2014/main" id="{ED4D0156-D17D-2700-A81F-913DB6D45E83}"/>
              </a:ext>
            </a:extLst>
          </p:cNvPr>
          <p:cNvGrpSpPr/>
          <p:nvPr/>
        </p:nvGrpSpPr>
        <p:grpSpPr>
          <a:xfrm>
            <a:off x="2507199" y="924682"/>
            <a:ext cx="2275007" cy="1845676"/>
            <a:chOff x="2507199" y="924682"/>
            <a:chExt cx="2275007" cy="1845676"/>
          </a:xfrm>
        </p:grpSpPr>
        <p:sp>
          <p:nvSpPr>
            <p:cNvPr id="7" name="Rounded Rectangle 3">
              <a:extLst>
                <a:ext uri="{FF2B5EF4-FFF2-40B4-BE49-F238E27FC236}">
                  <a16:creationId xmlns:a16="http://schemas.microsoft.com/office/drawing/2014/main" id="{FF5E66B8-A6B3-7EC6-DB5E-4E5385D2CEDF}"/>
                </a:ext>
              </a:extLst>
            </p:cNvPr>
            <p:cNvSpPr/>
            <p:nvPr/>
          </p:nvSpPr>
          <p:spPr>
            <a:xfrm>
              <a:off x="2507199" y="924682"/>
              <a:ext cx="2275007" cy="1845676"/>
            </a:xfrm>
            <a:prstGeom prst="roundRect">
              <a:avLst>
                <a:gd name="adj" fmla="val 19951"/>
              </a:avLst>
            </a:prstGeom>
            <a:solidFill>
              <a:srgbClr val="FF0000"/>
            </a:solidFill>
            <a:ln w="15240" cap="flat" cmpd="sng" algn="ctr">
              <a:solidFill>
                <a:sysClr val="window" lastClr="FFFFFF"/>
              </a:solidFill>
              <a:prstDash val="solid"/>
              <a:miter lim="800000"/>
            </a:ln>
            <a:effectLst>
              <a:outerShdw blurRad="215900" dist="63500" dir="5400000" algn="t" rotWithShape="0">
                <a:srgbClr val="156082">
                  <a:lumMod val="50000"/>
                  <a:alpha val="25000"/>
                </a:srgbClr>
              </a:out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10" name="Straight Connector 9">
              <a:extLst>
                <a:ext uri="{FF2B5EF4-FFF2-40B4-BE49-F238E27FC236}">
                  <a16:creationId xmlns:a16="http://schemas.microsoft.com/office/drawing/2014/main" id="{9F1FF51D-0B2F-D38A-13A0-E1F5A48A1659}"/>
                </a:ext>
              </a:extLst>
            </p:cNvPr>
            <p:cNvCxnSpPr>
              <a:cxnSpLocks/>
            </p:cNvCxnSpPr>
            <p:nvPr/>
          </p:nvCxnSpPr>
          <p:spPr>
            <a:xfrm>
              <a:off x="2507199" y="1364272"/>
              <a:ext cx="2245094" cy="0"/>
            </a:xfrm>
            <a:prstGeom prst="line">
              <a:avLst/>
            </a:prstGeom>
            <a:solidFill>
              <a:sysClr val="window" lastClr="FFFFFF">
                <a:alpha val="65000"/>
              </a:sysClr>
            </a:solidFill>
            <a:ln w="9525" cap="flat" cmpd="sng" algn="ctr">
              <a:gradFill>
                <a:gsLst>
                  <a:gs pos="25000">
                    <a:srgbClr val="AFC7FC">
                      <a:alpha val="40000"/>
                    </a:srgbClr>
                  </a:gs>
                  <a:gs pos="0">
                    <a:srgbClr val="E97132">
                      <a:lumMod val="40000"/>
                      <a:lumOff val="60000"/>
                      <a:alpha val="0"/>
                    </a:srgbClr>
                  </a:gs>
                  <a:gs pos="50000">
                    <a:srgbClr val="E97132">
                      <a:lumMod val="60000"/>
                      <a:lumOff val="40000"/>
                    </a:srgbClr>
                  </a:gs>
                  <a:gs pos="75000">
                    <a:srgbClr val="AFC7FC">
                      <a:alpha val="40000"/>
                    </a:srgbClr>
                  </a:gs>
                  <a:gs pos="100000">
                    <a:srgbClr val="E97132">
                      <a:lumMod val="40000"/>
                      <a:lumOff val="60000"/>
                      <a:alpha val="0"/>
                    </a:srgbClr>
                  </a:gs>
                </a:gsLst>
                <a:lin ang="0" scaled="0"/>
              </a:gradFill>
              <a:prstDash val="solid"/>
              <a:miter lim="800000"/>
            </a:ln>
            <a:effectLst/>
          </p:spPr>
        </p:cxnSp>
        <p:sp>
          <p:nvSpPr>
            <p:cNvPr id="11" name="Rounded Rectangle 3">
              <a:extLst>
                <a:ext uri="{FF2B5EF4-FFF2-40B4-BE49-F238E27FC236}">
                  <a16:creationId xmlns:a16="http://schemas.microsoft.com/office/drawing/2014/main" id="{C8A5DBA9-EAF7-C81C-6F8E-043846EFD8E8}"/>
                </a:ext>
              </a:extLst>
            </p:cNvPr>
            <p:cNvSpPr/>
            <p:nvPr/>
          </p:nvSpPr>
          <p:spPr>
            <a:xfrm>
              <a:off x="2717718" y="1046861"/>
              <a:ext cx="1955676" cy="400110"/>
            </a:xfrm>
            <a:prstGeom prst="rect">
              <a:avLst/>
            </a:prstGeom>
            <a:solidFill>
              <a:srgbClr val="FF0000"/>
            </a:solidFill>
            <a:ln w="19050" cap="flat" cmpd="sng" algn="ctr">
              <a:noFill/>
              <a:prstDash val="solid"/>
              <a:miter lim="800000"/>
            </a:ln>
            <a:effectLst/>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Montserrat"/>
                  <a:ea typeface="+mn-ea"/>
                  <a:cs typeface="+mn-cs"/>
                </a:rPr>
                <a:t>Penetration</a:t>
              </a:r>
              <a:endParaRPr kumimoji="0" lang="en-US" sz="2000" b="1" i="0" u="none" strike="noStrike" kern="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12" name="TextBox 11">
              <a:extLst>
                <a:ext uri="{FF2B5EF4-FFF2-40B4-BE49-F238E27FC236}">
                  <a16:creationId xmlns:a16="http://schemas.microsoft.com/office/drawing/2014/main" id="{FBFE7D0D-3EF5-3B57-0AD9-DD6681EC6DF4}"/>
                </a:ext>
              </a:extLst>
            </p:cNvPr>
            <p:cNvSpPr txBox="1"/>
            <p:nvPr/>
          </p:nvSpPr>
          <p:spPr>
            <a:xfrm>
              <a:off x="2558414" y="1472204"/>
              <a:ext cx="2155961" cy="615553"/>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43.2% 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+2.6pp vs. PY</a:t>
              </a:r>
            </a:p>
          </p:txBody>
        </p:sp>
      </p:grpSp>
      <p:sp>
        <p:nvSpPr>
          <p:cNvPr id="19" name="TextBox 18">
            <a:extLst>
              <a:ext uri="{FF2B5EF4-FFF2-40B4-BE49-F238E27FC236}">
                <a16:creationId xmlns:a16="http://schemas.microsoft.com/office/drawing/2014/main" id="{E420FBA0-7844-5BF4-5E61-CBE09EF6C9E6}"/>
              </a:ext>
            </a:extLst>
          </p:cNvPr>
          <p:cNvSpPr txBox="1"/>
          <p:nvPr/>
        </p:nvSpPr>
        <p:spPr>
          <a:xfrm>
            <a:off x="11464055" y="2541178"/>
            <a:ext cx="526410" cy="53662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ts val="3820"/>
              </a:lnSpc>
              <a:spcBef>
                <a:spcPts val="0"/>
              </a:spcBef>
              <a:spcAft>
                <a:spcPts val="0"/>
              </a:spcAft>
              <a:buClrTx/>
              <a:buSzTx/>
              <a:buFontTx/>
              <a:buNone/>
              <a:tabLst/>
              <a:defRPr/>
            </a:pPr>
            <a:r>
              <a:rPr kumimoji="0" lang="en-ZA" sz="4000" b="0" i="0" u="none" strike="noStrike" kern="1200" cap="none" spc="0" normalizeH="0" baseline="0" noProof="0" dirty="0">
                <a:ln>
                  <a:noFill/>
                </a:ln>
                <a:solidFill>
                  <a:srgbClr val="FFFFFF"/>
                </a:solidFill>
                <a:effectLst/>
                <a:uLnTx/>
                <a:uFillTx/>
                <a:latin typeface="Helvetica" pitchFamily="2" charset="0"/>
                <a:ea typeface="+mn-ea"/>
                <a:cs typeface="+mn-cs"/>
              </a:rPr>
              <a:t>+</a:t>
            </a:r>
          </a:p>
        </p:txBody>
      </p:sp>
      <p:grpSp>
        <p:nvGrpSpPr>
          <p:cNvPr id="63" name="Group 62">
            <a:extLst>
              <a:ext uri="{FF2B5EF4-FFF2-40B4-BE49-F238E27FC236}">
                <a16:creationId xmlns:a16="http://schemas.microsoft.com/office/drawing/2014/main" id="{B3619CD8-ACF1-8B7B-B62F-3DE94DA7C096}"/>
              </a:ext>
            </a:extLst>
          </p:cNvPr>
          <p:cNvGrpSpPr/>
          <p:nvPr/>
        </p:nvGrpSpPr>
        <p:grpSpPr>
          <a:xfrm>
            <a:off x="9591072" y="931001"/>
            <a:ext cx="2275007" cy="1845676"/>
            <a:chOff x="9591072" y="931001"/>
            <a:chExt cx="2275007" cy="1845676"/>
          </a:xfrm>
        </p:grpSpPr>
        <p:sp>
          <p:nvSpPr>
            <p:cNvPr id="22" name="Rounded Rectangle 3">
              <a:extLst>
                <a:ext uri="{FF2B5EF4-FFF2-40B4-BE49-F238E27FC236}">
                  <a16:creationId xmlns:a16="http://schemas.microsoft.com/office/drawing/2014/main" id="{76026283-5CCA-F158-EC94-20F04DB344C4}"/>
                </a:ext>
              </a:extLst>
            </p:cNvPr>
            <p:cNvSpPr/>
            <p:nvPr/>
          </p:nvSpPr>
          <p:spPr>
            <a:xfrm>
              <a:off x="9591072" y="931001"/>
              <a:ext cx="2275007" cy="1845676"/>
            </a:xfrm>
            <a:prstGeom prst="roundRect">
              <a:avLst>
                <a:gd name="adj" fmla="val 19951"/>
              </a:avLst>
            </a:prstGeom>
            <a:solidFill>
              <a:srgbClr val="FF0000"/>
            </a:solidFill>
            <a:ln w="15240" cap="flat" cmpd="sng" algn="ctr">
              <a:solidFill>
                <a:sysClr val="window" lastClr="FFFFFF"/>
              </a:solidFill>
              <a:prstDash val="solid"/>
              <a:miter lim="800000"/>
            </a:ln>
            <a:effectLst>
              <a:outerShdw blurRad="215900" dist="63500" dir="5400000" algn="t" rotWithShape="0">
                <a:srgbClr val="156082">
                  <a:lumMod val="50000"/>
                  <a:alpha val="25000"/>
                </a:srgbClr>
              </a:out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23" name="Straight Connector 22">
              <a:extLst>
                <a:ext uri="{FF2B5EF4-FFF2-40B4-BE49-F238E27FC236}">
                  <a16:creationId xmlns:a16="http://schemas.microsoft.com/office/drawing/2014/main" id="{44DB9FE7-9B98-4BB0-3A6F-2085250D263C}"/>
                </a:ext>
              </a:extLst>
            </p:cNvPr>
            <p:cNvCxnSpPr>
              <a:cxnSpLocks/>
            </p:cNvCxnSpPr>
            <p:nvPr/>
          </p:nvCxnSpPr>
          <p:spPr>
            <a:xfrm>
              <a:off x="9591072" y="1370591"/>
              <a:ext cx="2245094" cy="0"/>
            </a:xfrm>
            <a:prstGeom prst="line">
              <a:avLst/>
            </a:prstGeom>
            <a:solidFill>
              <a:sysClr val="window" lastClr="FFFFFF">
                <a:alpha val="65000"/>
              </a:sysClr>
            </a:solidFill>
            <a:ln w="9525" cap="flat" cmpd="sng" algn="ctr">
              <a:gradFill>
                <a:gsLst>
                  <a:gs pos="25000">
                    <a:srgbClr val="AFC7FC">
                      <a:alpha val="40000"/>
                    </a:srgbClr>
                  </a:gs>
                  <a:gs pos="0">
                    <a:srgbClr val="E97132">
                      <a:lumMod val="40000"/>
                      <a:lumOff val="60000"/>
                      <a:alpha val="0"/>
                    </a:srgbClr>
                  </a:gs>
                  <a:gs pos="50000">
                    <a:srgbClr val="E97132">
                      <a:lumMod val="60000"/>
                      <a:lumOff val="40000"/>
                    </a:srgbClr>
                  </a:gs>
                  <a:gs pos="75000">
                    <a:srgbClr val="AFC7FC">
                      <a:alpha val="40000"/>
                    </a:srgbClr>
                  </a:gs>
                  <a:gs pos="100000">
                    <a:srgbClr val="E97132">
                      <a:lumMod val="40000"/>
                      <a:lumOff val="60000"/>
                      <a:alpha val="0"/>
                    </a:srgbClr>
                  </a:gs>
                </a:gsLst>
                <a:lin ang="0" scaled="0"/>
              </a:gradFill>
              <a:prstDash val="solid"/>
              <a:miter lim="800000"/>
            </a:ln>
            <a:effectLst/>
          </p:spPr>
        </p:cxnSp>
        <p:sp>
          <p:nvSpPr>
            <p:cNvPr id="24" name="Rounded Rectangle 3">
              <a:extLst>
                <a:ext uri="{FF2B5EF4-FFF2-40B4-BE49-F238E27FC236}">
                  <a16:creationId xmlns:a16="http://schemas.microsoft.com/office/drawing/2014/main" id="{CAD9123D-ECA5-2D97-6E97-46A93EF2102A}"/>
                </a:ext>
              </a:extLst>
            </p:cNvPr>
            <p:cNvSpPr/>
            <p:nvPr/>
          </p:nvSpPr>
          <p:spPr>
            <a:xfrm>
              <a:off x="9709078" y="1053180"/>
              <a:ext cx="2037287" cy="707886"/>
            </a:xfrm>
            <a:prstGeom prst="rect">
              <a:avLst/>
            </a:prstGeom>
            <a:solidFill>
              <a:srgbClr val="FF0000"/>
            </a:solidFill>
            <a:ln w="19050" cap="flat" cmpd="sng" algn="ctr">
              <a:noFill/>
              <a:prstDash val="solid"/>
              <a:miter lim="800000"/>
            </a:ln>
            <a:effectLst/>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Montserrat"/>
                  <a:ea typeface="+mn-ea"/>
                  <a:cs typeface="+mn-cs"/>
                </a:rPr>
                <a:t>Outlet coverage</a:t>
              </a:r>
              <a:endParaRPr kumimoji="0" lang="en-US" sz="2800" b="1" i="0" u="none" strike="noStrike" kern="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26" name="TextBox 25">
              <a:extLst>
                <a:ext uri="{FF2B5EF4-FFF2-40B4-BE49-F238E27FC236}">
                  <a16:creationId xmlns:a16="http://schemas.microsoft.com/office/drawing/2014/main" id="{A4EAA258-B11A-0266-7306-7CC6C87E1462}"/>
                </a:ext>
              </a:extLst>
            </p:cNvPr>
            <p:cNvSpPr txBox="1"/>
            <p:nvPr/>
          </p:nvSpPr>
          <p:spPr>
            <a:xfrm>
              <a:off x="9993096" y="1731498"/>
              <a:ext cx="1555565" cy="830997"/>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261k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+55k no of outlets vs PY</a:t>
              </a:r>
            </a:p>
          </p:txBody>
        </p:sp>
      </p:grpSp>
      <p:sp>
        <p:nvSpPr>
          <p:cNvPr id="27" name="TextBox 26">
            <a:extLst>
              <a:ext uri="{FF2B5EF4-FFF2-40B4-BE49-F238E27FC236}">
                <a16:creationId xmlns:a16="http://schemas.microsoft.com/office/drawing/2014/main" id="{EEF51B52-D684-F648-7C72-0BD7ACA3D10D}"/>
              </a:ext>
            </a:extLst>
          </p:cNvPr>
          <p:cNvSpPr txBox="1"/>
          <p:nvPr/>
        </p:nvSpPr>
        <p:spPr>
          <a:xfrm>
            <a:off x="834582" y="3115252"/>
            <a:ext cx="10300190" cy="1235851"/>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ts val="4680"/>
              </a:lnSpc>
              <a:spcBef>
                <a:spcPts val="0"/>
              </a:spcBef>
              <a:spcAft>
                <a:spcPts val="0"/>
              </a:spcAft>
              <a:buClrTx/>
              <a:buSzTx/>
              <a:buFontTx/>
              <a:buNone/>
              <a:tabLst/>
              <a:defRPr/>
            </a:pPr>
            <a:r>
              <a:rPr kumimoji="0" lang="en-ZA" sz="2800" b="1" i="0" u="none" strike="noStrike" kern="1200" cap="none" spc="0" normalizeH="0" baseline="0" noProof="0" dirty="0">
                <a:ln>
                  <a:noFill/>
                </a:ln>
                <a:solidFill>
                  <a:srgbClr val="FF0000"/>
                </a:solidFill>
                <a:effectLst/>
                <a:uLnTx/>
                <a:uFillTx/>
                <a:latin typeface="Montserrat" panose="00000500000000000000" pitchFamily="2" charset="0"/>
                <a:ea typeface="+mn-ea"/>
                <a:cs typeface="+mn-cs"/>
              </a:rPr>
              <a:t>IN 2025 WE </a:t>
            </a:r>
            <a:r>
              <a:rPr kumimoji="0" lang="en-US" sz="2800" b="1" i="0" u="none" strike="noStrike" kern="1200" cap="none" spc="0" normalizeH="0" baseline="0" noProof="0" dirty="0">
                <a:ln>
                  <a:noFill/>
                </a:ln>
                <a:solidFill>
                  <a:srgbClr val="FF0000"/>
                </a:solidFill>
                <a:effectLst/>
                <a:uLnTx/>
                <a:uFillTx/>
                <a:latin typeface="Montserrat" panose="00000500000000000000" pitchFamily="2" charset="0"/>
                <a:ea typeface="+mn-ea"/>
                <a:cs typeface="+mn-cs"/>
              </a:rPr>
              <a:t>HAVE </a:t>
            </a:r>
            <a:r>
              <a:rPr kumimoji="0" lang="en-US" sz="2800" b="1" i="0" u="none" strike="noStrike" kern="1200" cap="none" spc="0" normalizeH="0" baseline="0" noProof="0">
                <a:ln>
                  <a:noFill/>
                </a:ln>
                <a:solidFill>
                  <a:srgbClr val="FF0000"/>
                </a:solidFill>
                <a:effectLst/>
                <a:uLnTx/>
                <a:uFillTx/>
                <a:latin typeface="Montserrat" panose="00000500000000000000" pitchFamily="2" charset="0"/>
                <a:ea typeface="+mn-ea"/>
                <a:cs typeface="+mn-cs"/>
              </a:rPr>
              <a:t>STRONGER </a:t>
            </a:r>
            <a:r>
              <a:rPr kumimoji="0" lang="en-US" sz="2800" b="1" i="0" u="none" strike="noStrike" kern="1200" cap="none" spc="0" normalizeH="0" baseline="0" noProof="0" dirty="0">
                <a:ln>
                  <a:noFill/>
                </a:ln>
                <a:solidFill>
                  <a:srgbClr val="FF0000"/>
                </a:solidFill>
                <a:effectLst/>
                <a:uLnTx/>
                <a:uFillTx/>
                <a:latin typeface="Montserrat" panose="00000500000000000000" pitchFamily="2" charset="0"/>
                <a:ea typeface="+mn-ea"/>
                <a:cs typeface="+mn-cs"/>
              </a:rPr>
              <a:t>AMBITIONS</a:t>
            </a:r>
          </a:p>
          <a:p>
            <a:pPr marL="0" marR="0" lvl="0" indent="0" algn="ctr" defTabSz="914400" rtl="0" eaLnBrk="1" fontAlgn="auto" latinLnBrk="0" hangingPunct="1">
              <a:lnSpc>
                <a:spcPts val="4680"/>
              </a:lnSpc>
              <a:spcBef>
                <a:spcPts val="0"/>
              </a:spcBef>
              <a:spcAft>
                <a:spcPts val="0"/>
              </a:spcAft>
              <a:buClrTx/>
              <a:buSzTx/>
              <a:buFontTx/>
              <a:buNone/>
              <a:tabLst/>
              <a:defRPr/>
            </a:pPr>
            <a:r>
              <a:rPr kumimoji="0" lang="en-ZA" sz="2800" b="1" i="0" u="none" strike="noStrike" kern="1200" cap="none" spc="0" normalizeH="0" baseline="0" noProof="0" dirty="0">
                <a:ln>
                  <a:noFill/>
                </a:ln>
                <a:solidFill>
                  <a:srgbClr val="FF0000"/>
                </a:solidFill>
                <a:effectLst/>
                <a:uLnTx/>
                <a:uFillTx/>
                <a:latin typeface="Montserrat" panose="00000500000000000000" pitchFamily="2" charset="0"/>
                <a:ea typeface="+mn-ea"/>
                <a:cs typeface="+mn-cs"/>
              </a:rPr>
              <a:t> </a:t>
            </a:r>
          </a:p>
        </p:txBody>
      </p:sp>
      <p:grpSp>
        <p:nvGrpSpPr>
          <p:cNvPr id="28" name="Group 27">
            <a:extLst>
              <a:ext uri="{FF2B5EF4-FFF2-40B4-BE49-F238E27FC236}">
                <a16:creationId xmlns:a16="http://schemas.microsoft.com/office/drawing/2014/main" id="{ED7056BB-D896-50E9-6389-4B87A8E6A876}"/>
              </a:ext>
            </a:extLst>
          </p:cNvPr>
          <p:cNvGrpSpPr/>
          <p:nvPr/>
        </p:nvGrpSpPr>
        <p:grpSpPr>
          <a:xfrm>
            <a:off x="163875" y="3854138"/>
            <a:ext cx="2415121" cy="2201695"/>
            <a:chOff x="774797" y="1925000"/>
            <a:chExt cx="2953604" cy="2318919"/>
          </a:xfrm>
        </p:grpSpPr>
        <p:sp>
          <p:nvSpPr>
            <p:cNvPr id="29" name="TextBox 28">
              <a:extLst>
                <a:ext uri="{FF2B5EF4-FFF2-40B4-BE49-F238E27FC236}">
                  <a16:creationId xmlns:a16="http://schemas.microsoft.com/office/drawing/2014/main" id="{F9AA7719-BD8A-3288-1427-29D2A54D3B7D}"/>
                </a:ext>
              </a:extLst>
            </p:cNvPr>
            <p:cNvSpPr txBox="1"/>
            <p:nvPr/>
          </p:nvSpPr>
          <p:spPr>
            <a:xfrm>
              <a:off x="3080401" y="3664273"/>
              <a:ext cx="648000" cy="579646"/>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ts val="3820"/>
                </a:lnSpc>
                <a:spcBef>
                  <a:spcPts val="0"/>
                </a:spcBef>
                <a:spcAft>
                  <a:spcPts val="0"/>
                </a:spcAft>
                <a:buClrTx/>
                <a:buSzTx/>
                <a:buFontTx/>
                <a:buNone/>
                <a:tabLst/>
                <a:defRPr/>
              </a:pPr>
              <a:r>
                <a:rPr kumimoji="0" lang="en-ZA" sz="4000" b="0" i="0" u="none" strike="noStrike" kern="1200" cap="none" spc="0" normalizeH="0" baseline="0" noProof="0">
                  <a:ln>
                    <a:noFill/>
                  </a:ln>
                  <a:solidFill>
                    <a:srgbClr val="FFFFFF"/>
                  </a:solidFill>
                  <a:effectLst/>
                  <a:uLnTx/>
                  <a:uFillTx/>
                  <a:latin typeface="Helvetica" pitchFamily="2" charset="0"/>
                  <a:ea typeface="+mn-ea"/>
                  <a:cs typeface="+mn-cs"/>
                </a:rPr>
                <a:t>+</a:t>
              </a:r>
            </a:p>
          </p:txBody>
        </p:sp>
        <p:sp>
          <p:nvSpPr>
            <p:cNvPr id="35" name="Rounded Rectangle 3">
              <a:extLst>
                <a:ext uri="{FF2B5EF4-FFF2-40B4-BE49-F238E27FC236}">
                  <a16:creationId xmlns:a16="http://schemas.microsoft.com/office/drawing/2014/main" id="{127407C2-5309-205D-46E6-4BAB79539C44}"/>
                </a:ext>
              </a:extLst>
            </p:cNvPr>
            <p:cNvSpPr/>
            <p:nvPr/>
          </p:nvSpPr>
          <p:spPr>
            <a:xfrm>
              <a:off x="774797" y="1925000"/>
              <a:ext cx="2800487" cy="1993653"/>
            </a:xfrm>
            <a:prstGeom prst="roundRect">
              <a:avLst>
                <a:gd name="adj" fmla="val 19951"/>
              </a:avLst>
            </a:prstGeom>
            <a:solidFill>
              <a:srgbClr val="FF0000"/>
            </a:solidFill>
            <a:ln w="15240" cap="flat" cmpd="sng" algn="ctr">
              <a:solidFill>
                <a:sysClr val="window" lastClr="FFFFFF"/>
              </a:solidFill>
              <a:prstDash val="solid"/>
              <a:miter lim="800000"/>
            </a:ln>
            <a:effectLst>
              <a:outerShdw blurRad="215900" dist="63500" dir="5400000" algn="t" rotWithShape="0">
                <a:srgbClr val="156082">
                  <a:lumMod val="50000"/>
                  <a:alpha val="25000"/>
                </a:srgbClr>
              </a:out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36" name="Straight Connector 35">
              <a:extLst>
                <a:ext uri="{FF2B5EF4-FFF2-40B4-BE49-F238E27FC236}">
                  <a16:creationId xmlns:a16="http://schemas.microsoft.com/office/drawing/2014/main" id="{09E1C633-7FFB-D314-1FBF-A856F89E4D2F}"/>
                </a:ext>
              </a:extLst>
            </p:cNvPr>
            <p:cNvCxnSpPr>
              <a:cxnSpLocks/>
            </p:cNvCxnSpPr>
            <p:nvPr/>
          </p:nvCxnSpPr>
          <p:spPr>
            <a:xfrm>
              <a:off x="774797" y="2399834"/>
              <a:ext cx="2763665" cy="0"/>
            </a:xfrm>
            <a:prstGeom prst="line">
              <a:avLst/>
            </a:prstGeom>
            <a:solidFill>
              <a:sysClr val="window" lastClr="FFFFFF">
                <a:alpha val="65000"/>
              </a:sysClr>
            </a:solidFill>
            <a:ln w="9525" cap="flat" cmpd="sng" algn="ctr">
              <a:gradFill>
                <a:gsLst>
                  <a:gs pos="25000">
                    <a:srgbClr val="AFC7FC">
                      <a:alpha val="40000"/>
                    </a:srgbClr>
                  </a:gs>
                  <a:gs pos="0">
                    <a:srgbClr val="E97132">
                      <a:lumMod val="40000"/>
                      <a:lumOff val="60000"/>
                      <a:alpha val="0"/>
                    </a:srgbClr>
                  </a:gs>
                  <a:gs pos="50000">
                    <a:srgbClr val="E97132">
                      <a:lumMod val="60000"/>
                      <a:lumOff val="40000"/>
                    </a:srgbClr>
                  </a:gs>
                  <a:gs pos="75000">
                    <a:srgbClr val="AFC7FC">
                      <a:alpha val="40000"/>
                    </a:srgbClr>
                  </a:gs>
                  <a:gs pos="100000">
                    <a:srgbClr val="E97132">
                      <a:lumMod val="40000"/>
                      <a:lumOff val="60000"/>
                      <a:alpha val="0"/>
                    </a:srgbClr>
                  </a:gs>
                </a:gsLst>
                <a:lin ang="0" scaled="0"/>
              </a:gradFill>
              <a:prstDash val="solid"/>
              <a:miter lim="800000"/>
            </a:ln>
            <a:effectLst/>
          </p:spPr>
        </p:cxnSp>
        <p:sp>
          <p:nvSpPr>
            <p:cNvPr id="37" name="Rounded Rectangle 3">
              <a:extLst>
                <a:ext uri="{FF2B5EF4-FFF2-40B4-BE49-F238E27FC236}">
                  <a16:creationId xmlns:a16="http://schemas.microsoft.com/office/drawing/2014/main" id="{9EB6EFBD-38AE-F8C8-520B-749B7CF1DF02}"/>
                </a:ext>
              </a:extLst>
            </p:cNvPr>
            <p:cNvSpPr/>
            <p:nvPr/>
          </p:nvSpPr>
          <p:spPr>
            <a:xfrm>
              <a:off x="865176" y="2056975"/>
              <a:ext cx="2576164" cy="400110"/>
            </a:xfrm>
            <a:prstGeom prst="rect">
              <a:avLst/>
            </a:prstGeom>
            <a:solidFill>
              <a:srgbClr val="FF0000"/>
            </a:solidFill>
            <a:ln w="19050" cap="flat" cmpd="sng" algn="ctr">
              <a:noFill/>
              <a:prstDash val="solid"/>
              <a:miter lim="800000"/>
            </a:ln>
            <a:effectLst/>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Montserrat"/>
                  <a:ea typeface="+mn-ea"/>
                  <a:cs typeface="+mn-cs"/>
                </a:rPr>
                <a:t>Volume</a:t>
              </a:r>
              <a:endParaRPr kumimoji="0" lang="en-US" sz="2000" b="1" i="0" u="none" strike="noStrike" kern="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38" name="TextBox 37">
              <a:extLst>
                <a:ext uri="{FF2B5EF4-FFF2-40B4-BE49-F238E27FC236}">
                  <a16:creationId xmlns:a16="http://schemas.microsoft.com/office/drawing/2014/main" id="{FF1C6106-9482-5C39-218E-B09528315EA4}"/>
                </a:ext>
              </a:extLst>
            </p:cNvPr>
            <p:cNvSpPr txBox="1"/>
            <p:nvPr/>
          </p:nvSpPr>
          <p:spPr>
            <a:xfrm>
              <a:off x="837842" y="2516420"/>
              <a:ext cx="2653944" cy="615553"/>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479.4 MUCs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+8.7% vs. PY</a:t>
              </a:r>
            </a:p>
          </p:txBody>
        </p:sp>
      </p:grpSp>
      <p:grpSp>
        <p:nvGrpSpPr>
          <p:cNvPr id="2" name="Group 1">
            <a:extLst>
              <a:ext uri="{FF2B5EF4-FFF2-40B4-BE49-F238E27FC236}">
                <a16:creationId xmlns:a16="http://schemas.microsoft.com/office/drawing/2014/main" id="{A7491F34-9909-720F-689A-468469D20E0D}"/>
              </a:ext>
            </a:extLst>
          </p:cNvPr>
          <p:cNvGrpSpPr/>
          <p:nvPr/>
        </p:nvGrpSpPr>
        <p:grpSpPr>
          <a:xfrm>
            <a:off x="4862119" y="3927216"/>
            <a:ext cx="2320630" cy="2237146"/>
            <a:chOff x="6106074" y="3861768"/>
            <a:chExt cx="2809728" cy="2322839"/>
          </a:xfrm>
        </p:grpSpPr>
        <p:sp>
          <p:nvSpPr>
            <p:cNvPr id="39" name="TextBox 38">
              <a:extLst>
                <a:ext uri="{FF2B5EF4-FFF2-40B4-BE49-F238E27FC236}">
                  <a16:creationId xmlns:a16="http://schemas.microsoft.com/office/drawing/2014/main" id="{ADFA6A63-3AF6-ECDC-4ABA-058D84647311}"/>
                </a:ext>
              </a:extLst>
            </p:cNvPr>
            <p:cNvSpPr txBox="1"/>
            <p:nvPr/>
          </p:nvSpPr>
          <p:spPr>
            <a:xfrm>
              <a:off x="6106074" y="5604961"/>
              <a:ext cx="648000" cy="579646"/>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ts val="3820"/>
                </a:lnSpc>
                <a:spcBef>
                  <a:spcPts val="0"/>
                </a:spcBef>
                <a:spcAft>
                  <a:spcPts val="0"/>
                </a:spcAft>
                <a:buClrTx/>
                <a:buSzTx/>
                <a:buFontTx/>
                <a:buNone/>
                <a:tabLst/>
                <a:defRPr/>
              </a:pPr>
              <a:r>
                <a:rPr kumimoji="0" lang="en-ZA" sz="4000" b="0" i="0" u="none" strike="noStrike" kern="1200" cap="none" spc="0" normalizeH="0" baseline="0" noProof="0">
                  <a:ln>
                    <a:noFill/>
                  </a:ln>
                  <a:solidFill>
                    <a:srgbClr val="FFFFFF"/>
                  </a:solidFill>
                  <a:effectLst/>
                  <a:uLnTx/>
                  <a:uFillTx/>
                  <a:latin typeface="Helvetica" pitchFamily="2" charset="0"/>
                  <a:ea typeface="+mn-ea"/>
                  <a:cs typeface="+mn-cs"/>
                </a:rPr>
                <a:t>+</a:t>
              </a:r>
            </a:p>
          </p:txBody>
        </p:sp>
        <p:sp>
          <p:nvSpPr>
            <p:cNvPr id="46" name="Rounded Rectangle 3">
              <a:extLst>
                <a:ext uri="{FF2B5EF4-FFF2-40B4-BE49-F238E27FC236}">
                  <a16:creationId xmlns:a16="http://schemas.microsoft.com/office/drawing/2014/main" id="{FB66D7D8-766D-D14D-5E03-57908251A9F2}"/>
                </a:ext>
              </a:extLst>
            </p:cNvPr>
            <p:cNvSpPr/>
            <p:nvPr/>
          </p:nvSpPr>
          <p:spPr>
            <a:xfrm>
              <a:off x="6115315" y="3861768"/>
              <a:ext cx="2800487" cy="1993653"/>
            </a:xfrm>
            <a:prstGeom prst="roundRect">
              <a:avLst>
                <a:gd name="adj" fmla="val 19951"/>
              </a:avLst>
            </a:prstGeom>
            <a:solidFill>
              <a:srgbClr val="FF0000"/>
            </a:solidFill>
            <a:ln w="15240" cap="flat" cmpd="sng" algn="ctr">
              <a:solidFill>
                <a:sysClr val="window" lastClr="FFFFFF"/>
              </a:solidFill>
              <a:prstDash val="solid"/>
              <a:miter lim="800000"/>
            </a:ln>
            <a:effectLst>
              <a:outerShdw blurRad="215900" dist="63500" dir="5400000" algn="t" rotWithShape="0">
                <a:srgbClr val="156082">
                  <a:lumMod val="50000"/>
                  <a:alpha val="25000"/>
                </a:srgbClr>
              </a:out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47" name="Straight Connector 46">
              <a:extLst>
                <a:ext uri="{FF2B5EF4-FFF2-40B4-BE49-F238E27FC236}">
                  <a16:creationId xmlns:a16="http://schemas.microsoft.com/office/drawing/2014/main" id="{07C5A817-27D0-FA97-40B8-970E83304C77}"/>
                </a:ext>
              </a:extLst>
            </p:cNvPr>
            <p:cNvCxnSpPr>
              <a:cxnSpLocks/>
            </p:cNvCxnSpPr>
            <p:nvPr/>
          </p:nvCxnSpPr>
          <p:spPr>
            <a:xfrm>
              <a:off x="6115315" y="4336602"/>
              <a:ext cx="2763665" cy="0"/>
            </a:xfrm>
            <a:prstGeom prst="line">
              <a:avLst/>
            </a:prstGeom>
            <a:solidFill>
              <a:sysClr val="window" lastClr="FFFFFF">
                <a:alpha val="65000"/>
              </a:sysClr>
            </a:solidFill>
            <a:ln w="9525" cap="flat" cmpd="sng" algn="ctr">
              <a:gradFill>
                <a:gsLst>
                  <a:gs pos="25000">
                    <a:srgbClr val="AFC7FC">
                      <a:alpha val="40000"/>
                    </a:srgbClr>
                  </a:gs>
                  <a:gs pos="0">
                    <a:srgbClr val="E97132">
                      <a:lumMod val="40000"/>
                      <a:lumOff val="60000"/>
                      <a:alpha val="0"/>
                    </a:srgbClr>
                  </a:gs>
                  <a:gs pos="50000">
                    <a:srgbClr val="E97132">
                      <a:lumMod val="60000"/>
                      <a:lumOff val="40000"/>
                    </a:srgbClr>
                  </a:gs>
                  <a:gs pos="75000">
                    <a:srgbClr val="AFC7FC">
                      <a:alpha val="40000"/>
                    </a:srgbClr>
                  </a:gs>
                  <a:gs pos="100000">
                    <a:srgbClr val="E97132">
                      <a:lumMod val="40000"/>
                      <a:lumOff val="60000"/>
                      <a:alpha val="0"/>
                    </a:srgbClr>
                  </a:gs>
                </a:gsLst>
                <a:lin ang="0" scaled="0"/>
              </a:gradFill>
              <a:prstDash val="solid"/>
              <a:miter lim="800000"/>
            </a:ln>
            <a:effectLst/>
          </p:spPr>
        </p:cxnSp>
        <p:sp>
          <p:nvSpPr>
            <p:cNvPr id="48" name="Rounded Rectangle 3">
              <a:extLst>
                <a:ext uri="{FF2B5EF4-FFF2-40B4-BE49-F238E27FC236}">
                  <a16:creationId xmlns:a16="http://schemas.microsoft.com/office/drawing/2014/main" id="{F32016F9-7107-1D66-BA6F-554B5F9851A0}"/>
                </a:ext>
              </a:extLst>
            </p:cNvPr>
            <p:cNvSpPr/>
            <p:nvPr/>
          </p:nvSpPr>
          <p:spPr>
            <a:xfrm>
              <a:off x="6205694" y="3993743"/>
              <a:ext cx="2576164" cy="400110"/>
            </a:xfrm>
            <a:prstGeom prst="rect">
              <a:avLst/>
            </a:prstGeom>
            <a:solidFill>
              <a:srgbClr val="FF0000"/>
            </a:solidFill>
            <a:ln w="19050" cap="flat" cmpd="sng" algn="ctr">
              <a:noFill/>
              <a:prstDash val="solid"/>
              <a:miter lim="800000"/>
            </a:ln>
            <a:effectLst/>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Montserrat"/>
                  <a:ea typeface="+mn-ea"/>
                  <a:cs typeface="+mn-cs"/>
                </a:rPr>
                <a:t>NSR </a:t>
              </a:r>
              <a:r>
                <a:rPr kumimoji="0" lang="en-US" sz="2000" b="1" i="0" u="none" strike="noStrike" kern="0" cap="none" spc="0" normalizeH="0" baseline="0" noProof="0" dirty="0" err="1">
                  <a:ln>
                    <a:noFill/>
                  </a:ln>
                  <a:solidFill>
                    <a:prstClr val="white"/>
                  </a:solidFill>
                  <a:effectLst/>
                  <a:uLnTx/>
                  <a:uFillTx/>
                  <a:latin typeface="Montserrat"/>
                  <a:ea typeface="+mn-ea"/>
                  <a:cs typeface="+mn-cs"/>
                </a:rPr>
                <a:t>Fxn</a:t>
              </a:r>
              <a:endParaRPr kumimoji="0" lang="en-US" sz="2000" b="1" i="0" u="none" strike="noStrike" kern="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49" name="TextBox 48">
              <a:extLst>
                <a:ext uri="{FF2B5EF4-FFF2-40B4-BE49-F238E27FC236}">
                  <a16:creationId xmlns:a16="http://schemas.microsoft.com/office/drawing/2014/main" id="{5ED7E8D7-7038-7535-BD95-CAAF30F346E8}"/>
                </a:ext>
              </a:extLst>
            </p:cNvPr>
            <p:cNvSpPr txBox="1"/>
            <p:nvPr/>
          </p:nvSpPr>
          <p:spPr>
            <a:xfrm>
              <a:off x="6178360" y="4453188"/>
              <a:ext cx="2653944" cy="830997"/>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0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+49.6% vs PY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28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grpSp>
      <p:grpSp>
        <p:nvGrpSpPr>
          <p:cNvPr id="50" name="Group 49">
            <a:extLst>
              <a:ext uri="{FF2B5EF4-FFF2-40B4-BE49-F238E27FC236}">
                <a16:creationId xmlns:a16="http://schemas.microsoft.com/office/drawing/2014/main" id="{A802ADF4-1474-0059-4A58-F4EC9E87067E}"/>
              </a:ext>
            </a:extLst>
          </p:cNvPr>
          <p:cNvGrpSpPr/>
          <p:nvPr/>
        </p:nvGrpSpPr>
        <p:grpSpPr>
          <a:xfrm>
            <a:off x="7257396" y="3869776"/>
            <a:ext cx="2404493" cy="2277982"/>
            <a:chOff x="6315207" y="4186264"/>
            <a:chExt cx="2953604" cy="2318919"/>
          </a:xfrm>
        </p:grpSpPr>
        <p:sp>
          <p:nvSpPr>
            <p:cNvPr id="51" name="TextBox 50">
              <a:extLst>
                <a:ext uri="{FF2B5EF4-FFF2-40B4-BE49-F238E27FC236}">
                  <a16:creationId xmlns:a16="http://schemas.microsoft.com/office/drawing/2014/main" id="{03E46920-639D-2E8D-649F-8437DC64C929}"/>
                </a:ext>
              </a:extLst>
            </p:cNvPr>
            <p:cNvSpPr txBox="1"/>
            <p:nvPr/>
          </p:nvSpPr>
          <p:spPr>
            <a:xfrm>
              <a:off x="8620811" y="5925537"/>
              <a:ext cx="648000" cy="579646"/>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ts val="3820"/>
                </a:lnSpc>
                <a:spcBef>
                  <a:spcPts val="0"/>
                </a:spcBef>
                <a:spcAft>
                  <a:spcPts val="0"/>
                </a:spcAft>
                <a:buClrTx/>
                <a:buSzTx/>
                <a:buFontTx/>
                <a:buNone/>
                <a:tabLst/>
                <a:defRPr/>
              </a:pPr>
              <a:r>
                <a:rPr kumimoji="0" lang="en-ZA" sz="4000" b="0" i="0" u="none" strike="noStrike" kern="1200" cap="none" spc="0" normalizeH="0" baseline="0" noProof="0" dirty="0">
                  <a:ln>
                    <a:noFill/>
                  </a:ln>
                  <a:solidFill>
                    <a:srgbClr val="FFFFFF"/>
                  </a:solidFill>
                  <a:effectLst/>
                  <a:uLnTx/>
                  <a:uFillTx/>
                  <a:latin typeface="Helvetica" pitchFamily="2" charset="0"/>
                  <a:ea typeface="+mn-ea"/>
                  <a:cs typeface="+mn-cs"/>
                </a:rPr>
                <a:t>+</a:t>
              </a:r>
            </a:p>
          </p:txBody>
        </p:sp>
        <p:sp>
          <p:nvSpPr>
            <p:cNvPr id="52" name="Rounded Rectangle 3">
              <a:extLst>
                <a:ext uri="{FF2B5EF4-FFF2-40B4-BE49-F238E27FC236}">
                  <a16:creationId xmlns:a16="http://schemas.microsoft.com/office/drawing/2014/main" id="{4961FC77-6B8C-1E8D-BAEA-DE79A0D3748D}"/>
                </a:ext>
              </a:extLst>
            </p:cNvPr>
            <p:cNvSpPr/>
            <p:nvPr/>
          </p:nvSpPr>
          <p:spPr>
            <a:xfrm>
              <a:off x="6315207" y="4186264"/>
              <a:ext cx="2800487" cy="1993653"/>
            </a:xfrm>
            <a:prstGeom prst="roundRect">
              <a:avLst>
                <a:gd name="adj" fmla="val 19951"/>
              </a:avLst>
            </a:prstGeom>
            <a:solidFill>
              <a:srgbClr val="FF0000"/>
            </a:solidFill>
            <a:ln w="15240" cap="flat" cmpd="sng" algn="ctr">
              <a:solidFill>
                <a:sysClr val="window" lastClr="FFFFFF"/>
              </a:solidFill>
              <a:prstDash val="solid"/>
              <a:miter lim="800000"/>
            </a:ln>
            <a:effectLst>
              <a:outerShdw blurRad="215900" dist="63500" dir="5400000" algn="t" rotWithShape="0">
                <a:srgbClr val="156082">
                  <a:lumMod val="50000"/>
                  <a:alpha val="25000"/>
                </a:srgbClr>
              </a:out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53" name="Straight Connector 52">
              <a:extLst>
                <a:ext uri="{FF2B5EF4-FFF2-40B4-BE49-F238E27FC236}">
                  <a16:creationId xmlns:a16="http://schemas.microsoft.com/office/drawing/2014/main" id="{0D2806A1-342A-7758-9C62-1DE4E7959537}"/>
                </a:ext>
              </a:extLst>
            </p:cNvPr>
            <p:cNvCxnSpPr>
              <a:cxnSpLocks/>
            </p:cNvCxnSpPr>
            <p:nvPr/>
          </p:nvCxnSpPr>
          <p:spPr>
            <a:xfrm>
              <a:off x="6315207" y="4661098"/>
              <a:ext cx="2763665" cy="0"/>
            </a:xfrm>
            <a:prstGeom prst="line">
              <a:avLst/>
            </a:prstGeom>
            <a:solidFill>
              <a:sysClr val="window" lastClr="FFFFFF">
                <a:alpha val="65000"/>
              </a:sysClr>
            </a:solidFill>
            <a:ln w="9525" cap="flat" cmpd="sng" algn="ctr">
              <a:gradFill>
                <a:gsLst>
                  <a:gs pos="25000">
                    <a:srgbClr val="AFC7FC">
                      <a:alpha val="40000"/>
                    </a:srgbClr>
                  </a:gs>
                  <a:gs pos="0">
                    <a:srgbClr val="E97132">
                      <a:lumMod val="40000"/>
                      <a:lumOff val="60000"/>
                      <a:alpha val="0"/>
                    </a:srgbClr>
                  </a:gs>
                  <a:gs pos="50000">
                    <a:srgbClr val="E97132">
                      <a:lumMod val="60000"/>
                      <a:lumOff val="40000"/>
                    </a:srgbClr>
                  </a:gs>
                  <a:gs pos="75000">
                    <a:srgbClr val="AFC7FC">
                      <a:alpha val="40000"/>
                    </a:srgbClr>
                  </a:gs>
                  <a:gs pos="100000">
                    <a:srgbClr val="E97132">
                      <a:lumMod val="40000"/>
                      <a:lumOff val="60000"/>
                      <a:alpha val="0"/>
                    </a:srgbClr>
                  </a:gs>
                </a:gsLst>
                <a:lin ang="0" scaled="0"/>
              </a:gradFill>
              <a:prstDash val="solid"/>
              <a:miter lim="800000"/>
            </a:ln>
            <a:effectLst/>
          </p:spPr>
        </p:cxnSp>
        <p:sp>
          <p:nvSpPr>
            <p:cNvPr id="54" name="Rounded Rectangle 3">
              <a:extLst>
                <a:ext uri="{FF2B5EF4-FFF2-40B4-BE49-F238E27FC236}">
                  <a16:creationId xmlns:a16="http://schemas.microsoft.com/office/drawing/2014/main" id="{E67E0FF2-1AC2-AD75-F15C-D07335260F4F}"/>
                </a:ext>
              </a:extLst>
            </p:cNvPr>
            <p:cNvSpPr/>
            <p:nvPr/>
          </p:nvSpPr>
          <p:spPr>
            <a:xfrm>
              <a:off x="6405586" y="4318239"/>
              <a:ext cx="2576164" cy="400110"/>
            </a:xfrm>
            <a:prstGeom prst="rect">
              <a:avLst/>
            </a:prstGeom>
            <a:solidFill>
              <a:srgbClr val="FF0000"/>
            </a:solidFill>
            <a:ln w="19050" cap="flat" cmpd="sng" algn="ctr">
              <a:noFill/>
              <a:prstDash val="solid"/>
              <a:miter lim="800000"/>
            </a:ln>
            <a:effectLst/>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Montserrat"/>
                  <a:ea typeface="+mn-ea"/>
                  <a:cs typeface="+mn-cs"/>
                </a:rPr>
                <a:t>RED ONS</a:t>
              </a:r>
              <a:endParaRPr kumimoji="0" lang="en-US" sz="2000" b="1" i="0" u="none" strike="noStrike" kern="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55" name="TextBox 54">
              <a:extLst>
                <a:ext uri="{FF2B5EF4-FFF2-40B4-BE49-F238E27FC236}">
                  <a16:creationId xmlns:a16="http://schemas.microsoft.com/office/drawing/2014/main" id="{8F9A0700-FE4A-BA55-4702-68A6BB65376C}"/>
                </a:ext>
              </a:extLst>
            </p:cNvPr>
            <p:cNvSpPr txBox="1"/>
            <p:nvPr/>
          </p:nvSpPr>
          <p:spPr>
            <a:xfrm>
              <a:off x="6378252" y="4777684"/>
              <a:ext cx="2653944" cy="615553"/>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58.4% 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+5.2pp vs. PY</a:t>
              </a:r>
            </a:p>
          </p:txBody>
        </p:sp>
      </p:grpSp>
      <p:grpSp>
        <p:nvGrpSpPr>
          <p:cNvPr id="56" name="Group 55">
            <a:extLst>
              <a:ext uri="{FF2B5EF4-FFF2-40B4-BE49-F238E27FC236}">
                <a16:creationId xmlns:a16="http://schemas.microsoft.com/office/drawing/2014/main" id="{C3118C27-31EF-0909-FD07-0859A046F45D}"/>
              </a:ext>
            </a:extLst>
          </p:cNvPr>
          <p:cNvGrpSpPr/>
          <p:nvPr/>
        </p:nvGrpSpPr>
        <p:grpSpPr>
          <a:xfrm>
            <a:off x="2509912" y="3869776"/>
            <a:ext cx="2408094" cy="2243383"/>
            <a:chOff x="2882946" y="4186264"/>
            <a:chExt cx="2953604" cy="2318919"/>
          </a:xfrm>
        </p:grpSpPr>
        <p:sp>
          <p:nvSpPr>
            <p:cNvPr id="57" name="TextBox 56">
              <a:extLst>
                <a:ext uri="{FF2B5EF4-FFF2-40B4-BE49-F238E27FC236}">
                  <a16:creationId xmlns:a16="http://schemas.microsoft.com/office/drawing/2014/main" id="{6EF83594-204A-D165-E7DA-73491DA40412}"/>
                </a:ext>
              </a:extLst>
            </p:cNvPr>
            <p:cNvSpPr txBox="1"/>
            <p:nvPr/>
          </p:nvSpPr>
          <p:spPr>
            <a:xfrm>
              <a:off x="5188550" y="5925537"/>
              <a:ext cx="648000" cy="579646"/>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ts val="3820"/>
                </a:lnSpc>
                <a:spcBef>
                  <a:spcPts val="0"/>
                </a:spcBef>
                <a:spcAft>
                  <a:spcPts val="0"/>
                </a:spcAft>
                <a:buClrTx/>
                <a:buSzTx/>
                <a:buFontTx/>
                <a:buNone/>
                <a:tabLst/>
                <a:defRPr/>
              </a:pPr>
              <a:r>
                <a:rPr kumimoji="0" lang="en-ZA" sz="4000" b="0" i="0" u="none" strike="noStrike" kern="1200" cap="none" spc="0" normalizeH="0" baseline="0" noProof="0">
                  <a:ln>
                    <a:noFill/>
                  </a:ln>
                  <a:solidFill>
                    <a:srgbClr val="FFFFFF"/>
                  </a:solidFill>
                  <a:effectLst/>
                  <a:uLnTx/>
                  <a:uFillTx/>
                  <a:latin typeface="Helvetica" pitchFamily="2" charset="0"/>
                  <a:ea typeface="+mn-ea"/>
                  <a:cs typeface="+mn-cs"/>
                </a:rPr>
                <a:t>+</a:t>
              </a:r>
            </a:p>
          </p:txBody>
        </p:sp>
        <p:sp>
          <p:nvSpPr>
            <p:cNvPr id="58" name="Rounded Rectangle 3">
              <a:extLst>
                <a:ext uri="{FF2B5EF4-FFF2-40B4-BE49-F238E27FC236}">
                  <a16:creationId xmlns:a16="http://schemas.microsoft.com/office/drawing/2014/main" id="{C41AD1A7-A722-BFE7-33A3-601C30AEBE67}"/>
                </a:ext>
              </a:extLst>
            </p:cNvPr>
            <p:cNvSpPr/>
            <p:nvPr/>
          </p:nvSpPr>
          <p:spPr>
            <a:xfrm>
              <a:off x="2882946" y="4186264"/>
              <a:ext cx="2800487" cy="1993653"/>
            </a:xfrm>
            <a:prstGeom prst="roundRect">
              <a:avLst>
                <a:gd name="adj" fmla="val 19951"/>
              </a:avLst>
            </a:prstGeom>
            <a:solidFill>
              <a:srgbClr val="FF0000"/>
            </a:solidFill>
            <a:ln w="15240" cap="flat" cmpd="sng" algn="ctr">
              <a:solidFill>
                <a:sysClr val="window" lastClr="FFFFFF"/>
              </a:solidFill>
              <a:prstDash val="solid"/>
              <a:miter lim="800000"/>
            </a:ln>
            <a:effectLst>
              <a:outerShdw blurRad="215900" dist="63500" dir="5400000" algn="t" rotWithShape="0">
                <a:srgbClr val="156082">
                  <a:lumMod val="50000"/>
                  <a:alpha val="25000"/>
                </a:srgbClr>
              </a:out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59" name="Straight Connector 58">
              <a:extLst>
                <a:ext uri="{FF2B5EF4-FFF2-40B4-BE49-F238E27FC236}">
                  <a16:creationId xmlns:a16="http://schemas.microsoft.com/office/drawing/2014/main" id="{0FE31CBD-BA46-49C3-68FB-6A21AE93AAED}"/>
                </a:ext>
              </a:extLst>
            </p:cNvPr>
            <p:cNvCxnSpPr>
              <a:cxnSpLocks/>
            </p:cNvCxnSpPr>
            <p:nvPr/>
          </p:nvCxnSpPr>
          <p:spPr>
            <a:xfrm>
              <a:off x="2882946" y="4661098"/>
              <a:ext cx="2763665" cy="0"/>
            </a:xfrm>
            <a:prstGeom prst="line">
              <a:avLst/>
            </a:prstGeom>
            <a:solidFill>
              <a:sysClr val="window" lastClr="FFFFFF">
                <a:alpha val="65000"/>
              </a:sysClr>
            </a:solidFill>
            <a:ln w="9525" cap="flat" cmpd="sng" algn="ctr">
              <a:gradFill>
                <a:gsLst>
                  <a:gs pos="25000">
                    <a:srgbClr val="AFC7FC">
                      <a:alpha val="40000"/>
                    </a:srgbClr>
                  </a:gs>
                  <a:gs pos="0">
                    <a:srgbClr val="E97132">
                      <a:lumMod val="40000"/>
                      <a:lumOff val="60000"/>
                      <a:alpha val="0"/>
                    </a:srgbClr>
                  </a:gs>
                  <a:gs pos="50000">
                    <a:srgbClr val="E97132">
                      <a:lumMod val="60000"/>
                      <a:lumOff val="40000"/>
                    </a:srgbClr>
                  </a:gs>
                  <a:gs pos="75000">
                    <a:srgbClr val="AFC7FC">
                      <a:alpha val="40000"/>
                    </a:srgbClr>
                  </a:gs>
                  <a:gs pos="100000">
                    <a:srgbClr val="E97132">
                      <a:lumMod val="40000"/>
                      <a:lumOff val="60000"/>
                      <a:alpha val="0"/>
                    </a:srgbClr>
                  </a:gs>
                </a:gsLst>
                <a:lin ang="0" scaled="0"/>
              </a:gradFill>
              <a:prstDash val="solid"/>
              <a:miter lim="800000"/>
            </a:ln>
            <a:effectLst/>
          </p:spPr>
        </p:cxnSp>
        <p:sp>
          <p:nvSpPr>
            <p:cNvPr id="60" name="Rounded Rectangle 3">
              <a:extLst>
                <a:ext uri="{FF2B5EF4-FFF2-40B4-BE49-F238E27FC236}">
                  <a16:creationId xmlns:a16="http://schemas.microsoft.com/office/drawing/2014/main" id="{24204F2D-E42E-8FBE-2EF7-B1F8CD551DE7}"/>
                </a:ext>
              </a:extLst>
            </p:cNvPr>
            <p:cNvSpPr/>
            <p:nvPr/>
          </p:nvSpPr>
          <p:spPr>
            <a:xfrm>
              <a:off x="2973325" y="4318239"/>
              <a:ext cx="2576164" cy="400110"/>
            </a:xfrm>
            <a:prstGeom prst="rect">
              <a:avLst/>
            </a:prstGeom>
            <a:solidFill>
              <a:srgbClr val="FF0000"/>
            </a:solidFill>
            <a:ln w="19050" cap="flat" cmpd="sng" algn="ctr">
              <a:noFill/>
              <a:prstDash val="solid"/>
              <a:miter lim="800000"/>
            </a:ln>
            <a:effectLst/>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Montserrat"/>
                  <a:ea typeface="+mn-ea"/>
                  <a:cs typeface="+mn-cs"/>
                </a:rPr>
                <a:t>Penetration</a:t>
              </a:r>
              <a:endParaRPr kumimoji="0" lang="en-US" sz="2000" b="1" i="0" u="none" strike="noStrike" kern="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61" name="TextBox 60">
              <a:extLst>
                <a:ext uri="{FF2B5EF4-FFF2-40B4-BE49-F238E27FC236}">
                  <a16:creationId xmlns:a16="http://schemas.microsoft.com/office/drawing/2014/main" id="{6C4C7672-F0BA-DF53-5146-FE170C5A192E}"/>
                </a:ext>
              </a:extLst>
            </p:cNvPr>
            <p:cNvSpPr txBox="1"/>
            <p:nvPr/>
          </p:nvSpPr>
          <p:spPr>
            <a:xfrm>
              <a:off x="2945991" y="4777684"/>
              <a:ext cx="2653944" cy="615553"/>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54.2% 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+6.6pp vs. PY</a:t>
              </a:r>
            </a:p>
          </p:txBody>
        </p:sp>
      </p:grpSp>
      <p:grpSp>
        <p:nvGrpSpPr>
          <p:cNvPr id="13" name="Group 12">
            <a:extLst>
              <a:ext uri="{FF2B5EF4-FFF2-40B4-BE49-F238E27FC236}">
                <a16:creationId xmlns:a16="http://schemas.microsoft.com/office/drawing/2014/main" id="{B11C63D3-8997-5BF4-7900-EDD2F23F1A9D}"/>
              </a:ext>
            </a:extLst>
          </p:cNvPr>
          <p:cNvGrpSpPr/>
          <p:nvPr/>
        </p:nvGrpSpPr>
        <p:grpSpPr>
          <a:xfrm>
            <a:off x="9608401" y="3899094"/>
            <a:ext cx="2275007" cy="1845676"/>
            <a:chOff x="9591072" y="931001"/>
            <a:chExt cx="2275007" cy="1845676"/>
          </a:xfrm>
        </p:grpSpPr>
        <p:sp>
          <p:nvSpPr>
            <p:cNvPr id="14" name="Rounded Rectangle 3">
              <a:extLst>
                <a:ext uri="{FF2B5EF4-FFF2-40B4-BE49-F238E27FC236}">
                  <a16:creationId xmlns:a16="http://schemas.microsoft.com/office/drawing/2014/main" id="{20985C91-5A9D-C796-6D25-15B3066109BD}"/>
                </a:ext>
              </a:extLst>
            </p:cNvPr>
            <p:cNvSpPr/>
            <p:nvPr/>
          </p:nvSpPr>
          <p:spPr>
            <a:xfrm>
              <a:off x="9591072" y="931001"/>
              <a:ext cx="2275007" cy="1845676"/>
            </a:xfrm>
            <a:prstGeom prst="roundRect">
              <a:avLst>
                <a:gd name="adj" fmla="val 19951"/>
              </a:avLst>
            </a:prstGeom>
            <a:solidFill>
              <a:srgbClr val="FF0000"/>
            </a:solidFill>
            <a:ln w="15240" cap="flat" cmpd="sng" algn="ctr">
              <a:solidFill>
                <a:sysClr val="window" lastClr="FFFFFF"/>
              </a:solidFill>
              <a:prstDash val="solid"/>
              <a:miter lim="800000"/>
            </a:ln>
            <a:effectLst>
              <a:outerShdw blurRad="215900" dist="63500" dir="5400000" algn="t" rotWithShape="0">
                <a:srgbClr val="156082">
                  <a:lumMod val="50000"/>
                  <a:alpha val="25000"/>
                </a:srgbClr>
              </a:out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15" name="Straight Connector 14">
              <a:extLst>
                <a:ext uri="{FF2B5EF4-FFF2-40B4-BE49-F238E27FC236}">
                  <a16:creationId xmlns:a16="http://schemas.microsoft.com/office/drawing/2014/main" id="{90E2F693-624D-F57B-DFEB-73AA68353CA1}"/>
                </a:ext>
              </a:extLst>
            </p:cNvPr>
            <p:cNvCxnSpPr>
              <a:cxnSpLocks/>
            </p:cNvCxnSpPr>
            <p:nvPr/>
          </p:nvCxnSpPr>
          <p:spPr>
            <a:xfrm>
              <a:off x="9591072" y="1370591"/>
              <a:ext cx="2245094" cy="0"/>
            </a:xfrm>
            <a:prstGeom prst="line">
              <a:avLst/>
            </a:prstGeom>
            <a:solidFill>
              <a:sysClr val="window" lastClr="FFFFFF">
                <a:alpha val="65000"/>
              </a:sysClr>
            </a:solidFill>
            <a:ln w="9525" cap="flat" cmpd="sng" algn="ctr">
              <a:gradFill>
                <a:gsLst>
                  <a:gs pos="25000">
                    <a:srgbClr val="AFC7FC">
                      <a:alpha val="40000"/>
                    </a:srgbClr>
                  </a:gs>
                  <a:gs pos="0">
                    <a:srgbClr val="E97132">
                      <a:lumMod val="40000"/>
                      <a:lumOff val="60000"/>
                      <a:alpha val="0"/>
                    </a:srgbClr>
                  </a:gs>
                  <a:gs pos="50000">
                    <a:srgbClr val="E97132">
                      <a:lumMod val="60000"/>
                      <a:lumOff val="40000"/>
                    </a:srgbClr>
                  </a:gs>
                  <a:gs pos="75000">
                    <a:srgbClr val="AFC7FC">
                      <a:alpha val="40000"/>
                    </a:srgbClr>
                  </a:gs>
                  <a:gs pos="100000">
                    <a:srgbClr val="E97132">
                      <a:lumMod val="40000"/>
                      <a:lumOff val="60000"/>
                      <a:alpha val="0"/>
                    </a:srgbClr>
                  </a:gs>
                </a:gsLst>
                <a:lin ang="0" scaled="0"/>
              </a:gradFill>
              <a:prstDash val="solid"/>
              <a:miter lim="800000"/>
            </a:ln>
            <a:effectLst/>
          </p:spPr>
        </p:cxnSp>
        <p:sp>
          <p:nvSpPr>
            <p:cNvPr id="16" name="Rounded Rectangle 3">
              <a:extLst>
                <a:ext uri="{FF2B5EF4-FFF2-40B4-BE49-F238E27FC236}">
                  <a16:creationId xmlns:a16="http://schemas.microsoft.com/office/drawing/2014/main" id="{B33151DB-09A7-6F62-5DAB-5E01DD9DCF3A}"/>
                </a:ext>
              </a:extLst>
            </p:cNvPr>
            <p:cNvSpPr/>
            <p:nvPr/>
          </p:nvSpPr>
          <p:spPr>
            <a:xfrm>
              <a:off x="9709078" y="1053180"/>
              <a:ext cx="2037287" cy="707886"/>
            </a:xfrm>
            <a:prstGeom prst="rect">
              <a:avLst/>
            </a:prstGeom>
            <a:solidFill>
              <a:srgbClr val="FF0000"/>
            </a:solidFill>
            <a:ln w="19050" cap="flat" cmpd="sng" algn="ctr">
              <a:noFill/>
              <a:prstDash val="solid"/>
              <a:miter lim="800000"/>
            </a:ln>
            <a:effectLst/>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Montserrat"/>
                  <a:ea typeface="+mn-ea"/>
                  <a:cs typeface="+mn-cs"/>
                </a:rPr>
                <a:t>Outlet coverage</a:t>
              </a:r>
              <a:endParaRPr kumimoji="0" lang="en-US" sz="2800" b="1" i="0" u="none" strike="noStrike" kern="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17" name="TextBox 16">
              <a:extLst>
                <a:ext uri="{FF2B5EF4-FFF2-40B4-BE49-F238E27FC236}">
                  <a16:creationId xmlns:a16="http://schemas.microsoft.com/office/drawing/2014/main" id="{4998BD43-3832-9718-947A-436028E59249}"/>
                </a:ext>
              </a:extLst>
            </p:cNvPr>
            <p:cNvSpPr txBox="1"/>
            <p:nvPr/>
          </p:nvSpPr>
          <p:spPr>
            <a:xfrm>
              <a:off x="9993096" y="1731498"/>
              <a:ext cx="1555565" cy="830997"/>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320k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+59k no of outlets vs PY</a:t>
              </a:r>
            </a:p>
          </p:txBody>
        </p:sp>
      </p:grpSp>
    </p:spTree>
    <p:extLst>
      <p:ext uri="{BB962C8B-B14F-4D97-AF65-F5344CB8AC3E}">
        <p14:creationId xmlns:p14="http://schemas.microsoft.com/office/powerpoint/2010/main" val="1908788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90444-D86D-CD98-F8B2-4E464F64E54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73A2011-01A5-B30A-7AAE-FCC04EB6E7FA}"/>
              </a:ext>
            </a:extLst>
          </p:cNvPr>
          <p:cNvSpPr/>
          <p:nvPr/>
        </p:nvSpPr>
        <p:spPr>
          <a:xfrm>
            <a:off x="130719" y="1362052"/>
            <a:ext cx="387802" cy="466384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Marketing initiatives</a:t>
            </a:r>
            <a:endParaRPr kumimoji="0" lang="en-NG" sz="14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6" name="Rectangle: Rounded Corners 5">
            <a:extLst>
              <a:ext uri="{FF2B5EF4-FFF2-40B4-BE49-F238E27FC236}">
                <a16:creationId xmlns:a16="http://schemas.microsoft.com/office/drawing/2014/main" id="{FFB38FC5-E80D-62F9-549C-42D1F66EB4C1}"/>
              </a:ext>
            </a:extLst>
          </p:cNvPr>
          <p:cNvSpPr/>
          <p:nvPr/>
        </p:nvSpPr>
        <p:spPr>
          <a:xfrm>
            <a:off x="622998" y="3597058"/>
            <a:ext cx="3263733" cy="2428841"/>
          </a:xfrm>
          <a:prstGeom prst="roundRect">
            <a:avLst>
              <a:gd name="adj" fmla="val 0"/>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909" marR="0" lvl="1" indent="-179909" algn="l" defTabSz="914354" rtl="0" eaLnBrk="1" fontAlgn="auto" latinLnBrk="0" hangingPunct="1">
              <a:lnSpc>
                <a:spcPct val="100000"/>
              </a:lnSpc>
              <a:spcBef>
                <a:spcPts val="0"/>
              </a:spcBef>
              <a:spcAft>
                <a:spcPts val="267"/>
              </a:spcAft>
              <a:buClr>
                <a:srgbClr val="F40009"/>
              </a:buClr>
              <a:buSzTx/>
              <a:buFont typeface="Arial" panose="020B0604020202020204" pitchFamily="34" charset="0"/>
              <a:buChar char="•"/>
              <a:tabLst/>
              <a:defRPr/>
            </a:pPr>
            <a:r>
              <a:rPr kumimoji="0" lang="en-US" sz="1250" b="0" i="0" u="none" strike="noStrike" kern="1200" cap="none" spc="0" normalizeH="0" baseline="0" noProof="0" dirty="0">
                <a:ln>
                  <a:noFill/>
                </a:ln>
                <a:solidFill>
                  <a:srgbClr val="20313D"/>
                </a:solidFill>
                <a:effectLst/>
                <a:uLnTx/>
                <a:uFillTx/>
                <a:latin typeface="Montserrat" panose="00000500000000000000" pitchFamily="2" charset="0"/>
                <a:ea typeface="+mn-ea"/>
                <a:cs typeface="+mn-cs"/>
              </a:rPr>
              <a:t>Leverage Always on Meals Campaign to drive frequency and weekly+</a:t>
            </a:r>
          </a:p>
          <a:p>
            <a:pPr marL="0" marR="0" lvl="1" indent="0" algn="l" defTabSz="914354" rtl="0" eaLnBrk="1" fontAlgn="auto" latinLnBrk="0" hangingPunct="1">
              <a:lnSpc>
                <a:spcPct val="100000"/>
              </a:lnSpc>
              <a:spcBef>
                <a:spcPts val="0"/>
              </a:spcBef>
              <a:spcAft>
                <a:spcPts val="267"/>
              </a:spcAft>
              <a:buClr>
                <a:srgbClr val="F40009"/>
              </a:buClr>
              <a:buSzTx/>
              <a:buFontTx/>
              <a:buNone/>
              <a:tabLst/>
              <a:defRPr/>
            </a:pPr>
            <a:endParaRPr kumimoji="0" lang="en-US" sz="1250" b="0" i="0" u="none" strike="noStrike" kern="1200" cap="none" spc="0" normalizeH="0" baseline="0" noProof="0" dirty="0">
              <a:ln>
                <a:noFill/>
              </a:ln>
              <a:solidFill>
                <a:srgbClr val="20313D"/>
              </a:solidFill>
              <a:effectLst/>
              <a:uLnTx/>
              <a:uFillTx/>
              <a:latin typeface="Montserrat" panose="00000500000000000000" pitchFamily="2" charset="0"/>
              <a:ea typeface="+mn-ea"/>
              <a:cs typeface="+mn-cs"/>
            </a:endParaRPr>
          </a:p>
          <a:p>
            <a:pPr marL="179909" marR="0" lvl="1" indent="-179909" algn="l" defTabSz="914354" rtl="0" eaLnBrk="1" fontAlgn="auto" latinLnBrk="0" hangingPunct="1">
              <a:lnSpc>
                <a:spcPct val="100000"/>
              </a:lnSpc>
              <a:spcBef>
                <a:spcPts val="0"/>
              </a:spcBef>
              <a:spcAft>
                <a:spcPts val="267"/>
              </a:spcAft>
              <a:buClr>
                <a:srgbClr val="F40009"/>
              </a:buClr>
              <a:buSzTx/>
              <a:buFont typeface="Arial" panose="020B0604020202020204" pitchFamily="34" charset="0"/>
              <a:buChar char="•"/>
              <a:tabLst/>
              <a:defRPr/>
            </a:pPr>
            <a:r>
              <a:rPr kumimoji="0" lang="en-US" sz="1250" b="0" i="0" u="none" strike="noStrike" kern="1200" cap="none" spc="0" normalizeH="0" baseline="0" noProof="0" dirty="0">
                <a:ln>
                  <a:noFill/>
                </a:ln>
                <a:solidFill>
                  <a:srgbClr val="20313D"/>
                </a:solidFill>
                <a:effectLst/>
                <a:uLnTx/>
                <a:uFillTx/>
                <a:latin typeface="Montserrat" panose="00000500000000000000" pitchFamily="2" charset="0"/>
                <a:ea typeface="+mn-ea"/>
                <a:cs typeface="+mn-cs"/>
              </a:rPr>
              <a:t>Magnify shopper communication on RGB</a:t>
            </a:r>
          </a:p>
          <a:p>
            <a:pPr marL="0" marR="0" lvl="1" indent="0" algn="l" defTabSz="914354" rtl="0" eaLnBrk="1" fontAlgn="auto" latinLnBrk="0" hangingPunct="1">
              <a:lnSpc>
                <a:spcPct val="100000"/>
              </a:lnSpc>
              <a:spcBef>
                <a:spcPts val="0"/>
              </a:spcBef>
              <a:spcAft>
                <a:spcPts val="267"/>
              </a:spcAft>
              <a:buClr>
                <a:srgbClr val="F40009"/>
              </a:buClr>
              <a:buSzTx/>
              <a:buFontTx/>
              <a:buNone/>
              <a:tabLst/>
              <a:defRPr/>
            </a:pPr>
            <a:endParaRPr kumimoji="0" lang="en-US" sz="1250" b="0" i="0" u="none" strike="noStrike" kern="1200" cap="none" spc="0" normalizeH="0" baseline="0" noProof="0" dirty="0">
              <a:ln>
                <a:noFill/>
              </a:ln>
              <a:solidFill>
                <a:srgbClr val="20313D"/>
              </a:solidFill>
              <a:effectLst/>
              <a:uLnTx/>
              <a:uFillTx/>
              <a:latin typeface="Montserrat" panose="00000500000000000000" pitchFamily="2" charset="0"/>
              <a:ea typeface="+mn-ea"/>
              <a:cs typeface="+mn-cs"/>
            </a:endParaRPr>
          </a:p>
          <a:p>
            <a:pPr marL="179909" marR="0" lvl="1" indent="-179909" algn="l" defTabSz="914354" rtl="0" eaLnBrk="1" fontAlgn="auto" latinLnBrk="0" hangingPunct="1">
              <a:lnSpc>
                <a:spcPct val="100000"/>
              </a:lnSpc>
              <a:spcBef>
                <a:spcPts val="0"/>
              </a:spcBef>
              <a:spcAft>
                <a:spcPts val="267"/>
              </a:spcAft>
              <a:buClr>
                <a:srgbClr val="F40009"/>
              </a:buClr>
              <a:buSzTx/>
              <a:buFont typeface="Arial" panose="020B0604020202020204" pitchFamily="34" charset="0"/>
              <a:buChar char="•"/>
              <a:tabLst/>
              <a:defRPr/>
            </a:pPr>
            <a:r>
              <a:rPr kumimoji="0" lang="en-US" sz="1250" b="0" i="0" u="none" strike="noStrike" kern="1200" cap="none" spc="0" normalizeH="0" baseline="0" noProof="0" dirty="0">
                <a:ln>
                  <a:noFill/>
                </a:ln>
                <a:solidFill>
                  <a:srgbClr val="20313D"/>
                </a:solidFill>
                <a:effectLst/>
                <a:uLnTx/>
                <a:uFillTx/>
                <a:latin typeface="Montserrat" panose="00000500000000000000" pitchFamily="2" charset="0"/>
                <a:ea typeface="+mn-ea"/>
                <a:cs typeface="+mn-cs"/>
              </a:rPr>
              <a:t>Step-change forward stock </a:t>
            </a:r>
            <a:r>
              <a:rPr kumimoji="0" lang="en-US" sz="1250" b="0" i="0" u="none" strike="noStrike" kern="1200" cap="none" spc="0" normalizeH="0" baseline="0" noProof="0" dirty="0" err="1">
                <a:ln>
                  <a:noFill/>
                </a:ln>
                <a:solidFill>
                  <a:srgbClr val="20313D"/>
                </a:solidFill>
                <a:effectLst/>
                <a:uLnTx/>
                <a:uFillTx/>
                <a:latin typeface="Montserrat" panose="00000500000000000000" pitchFamily="2" charset="0"/>
                <a:ea typeface="+mn-ea"/>
                <a:cs typeface="+mn-cs"/>
              </a:rPr>
              <a:t>visibility</a:t>
            </a:r>
            <a:r>
              <a:rPr kumimoji="0" lang="en-US" sz="1250" b="0" i="0" u="none" strike="noStrike" kern="1200" cap="none" spc="0" normalizeH="0" baseline="0" noProof="0" dirty="0">
                <a:ln>
                  <a:noFill/>
                </a:ln>
                <a:solidFill>
                  <a:srgbClr val="20313D"/>
                </a:solidFill>
                <a:effectLst/>
                <a:uLnTx/>
                <a:uFillTx/>
                <a:latin typeface="Montserrat" panose="00000500000000000000" pitchFamily="2" charset="0"/>
                <a:ea typeface="+mn-ea"/>
                <a:cs typeface="+mn-cs"/>
              </a:rPr>
              <a:t> with placement of 25k racks (+25% vs PY)</a:t>
            </a:r>
          </a:p>
        </p:txBody>
      </p:sp>
      <p:sp>
        <p:nvSpPr>
          <p:cNvPr id="8" name="Rectangle 7">
            <a:extLst>
              <a:ext uri="{FF2B5EF4-FFF2-40B4-BE49-F238E27FC236}">
                <a16:creationId xmlns:a16="http://schemas.microsoft.com/office/drawing/2014/main" id="{90174D89-4325-7A58-BB56-2747010535C6}"/>
              </a:ext>
            </a:extLst>
          </p:cNvPr>
          <p:cNvSpPr/>
          <p:nvPr/>
        </p:nvSpPr>
        <p:spPr>
          <a:xfrm>
            <a:off x="623545" y="1362052"/>
            <a:ext cx="3254188" cy="5846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NG"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Accelerate Affordability leveraging RGB </a:t>
            </a:r>
          </a:p>
        </p:txBody>
      </p:sp>
      <p:sp>
        <p:nvSpPr>
          <p:cNvPr id="9" name="Rectangle 8">
            <a:extLst>
              <a:ext uri="{FF2B5EF4-FFF2-40B4-BE49-F238E27FC236}">
                <a16:creationId xmlns:a16="http://schemas.microsoft.com/office/drawing/2014/main" id="{38FDEF8D-2142-222F-F584-165EF2C12BEB}"/>
              </a:ext>
            </a:extLst>
          </p:cNvPr>
          <p:cNvSpPr/>
          <p:nvPr/>
        </p:nvSpPr>
        <p:spPr>
          <a:xfrm>
            <a:off x="4000860" y="1358625"/>
            <a:ext cx="3683665" cy="56480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Accelerate Frequency/Drive recruitment</a:t>
            </a:r>
            <a:endParaRPr kumimoji="0" lang="en-CH"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10" name="Rectangle 9">
            <a:extLst>
              <a:ext uri="{FF2B5EF4-FFF2-40B4-BE49-F238E27FC236}">
                <a16:creationId xmlns:a16="http://schemas.microsoft.com/office/drawing/2014/main" id="{709268AA-290D-F69B-6274-3484A6259E76}"/>
              </a:ext>
            </a:extLst>
          </p:cNvPr>
          <p:cNvSpPr/>
          <p:nvPr/>
        </p:nvSpPr>
        <p:spPr>
          <a:xfrm>
            <a:off x="7726144" y="1362052"/>
            <a:ext cx="4269079" cy="56683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Step-change P</a:t>
            </a:r>
            <a:r>
              <a:rPr kumimoji="0" lang="en-US" sz="14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mn-cs"/>
              </a:rPr>
              <a:t>remiumisation</a:t>
            </a:r>
            <a:endParaRPr kumimoji="0" lang="en-NG"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13" name="Rectangle: Rounded Corners 12">
            <a:extLst>
              <a:ext uri="{FF2B5EF4-FFF2-40B4-BE49-F238E27FC236}">
                <a16:creationId xmlns:a16="http://schemas.microsoft.com/office/drawing/2014/main" id="{3286DF14-5BD1-1479-2F3A-573E60A9A831}"/>
              </a:ext>
            </a:extLst>
          </p:cNvPr>
          <p:cNvSpPr/>
          <p:nvPr/>
        </p:nvSpPr>
        <p:spPr>
          <a:xfrm>
            <a:off x="3991208" y="3597058"/>
            <a:ext cx="3694469" cy="2428839"/>
          </a:xfrm>
          <a:prstGeom prst="roundRect">
            <a:avLst>
              <a:gd name="adj" fmla="val 0"/>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909" marR="0" lvl="1" indent="-179909" algn="l" defTabSz="914354" rtl="0" eaLnBrk="1" fontAlgn="auto" latinLnBrk="0" hangingPunct="1">
              <a:lnSpc>
                <a:spcPct val="100000"/>
              </a:lnSpc>
              <a:spcBef>
                <a:spcPts val="0"/>
              </a:spcBef>
              <a:spcAft>
                <a:spcPts val="267"/>
              </a:spcAft>
              <a:buClr>
                <a:srgbClr val="F40009"/>
              </a:buClr>
              <a:buSzTx/>
              <a:buFont typeface="Arial" panose="020B0604020202020204" pitchFamily="34" charset="0"/>
              <a:buChar char="•"/>
              <a:tabLst/>
              <a:defRPr/>
            </a:pPr>
            <a:r>
              <a:rPr kumimoji="0" lang="en-US" sz="1250" b="0" i="0" u="none" strike="noStrike" kern="1200" cap="none" spc="0" normalizeH="0" baseline="0" noProof="0" dirty="0">
                <a:ln>
                  <a:noFill/>
                </a:ln>
                <a:solidFill>
                  <a:srgbClr val="20313D"/>
                </a:solidFill>
                <a:effectLst/>
                <a:uLnTx/>
                <a:uFillTx/>
                <a:latin typeface="Montserrat" panose="00000500000000000000" pitchFamily="2" charset="0"/>
                <a:ea typeface="+mn-ea"/>
                <a:cs typeface="+mn-cs"/>
              </a:rPr>
              <a:t>Upscale Breaks with Coke Studio</a:t>
            </a:r>
          </a:p>
          <a:p>
            <a:pPr marL="0" marR="0" lvl="1" indent="0" algn="l" defTabSz="914354" rtl="0" eaLnBrk="1" fontAlgn="auto" latinLnBrk="0" hangingPunct="1">
              <a:lnSpc>
                <a:spcPct val="100000"/>
              </a:lnSpc>
              <a:spcBef>
                <a:spcPts val="0"/>
              </a:spcBef>
              <a:spcAft>
                <a:spcPts val="267"/>
              </a:spcAft>
              <a:buClr>
                <a:srgbClr val="F40009"/>
              </a:buClr>
              <a:buSzTx/>
              <a:buFontTx/>
              <a:buNone/>
              <a:tabLst/>
              <a:defRPr/>
            </a:pPr>
            <a:endParaRPr kumimoji="0" lang="en-US" sz="1250" b="0" i="0" u="none" strike="noStrike" kern="1200" cap="none" spc="0" normalizeH="0" baseline="0" noProof="0" dirty="0">
              <a:ln>
                <a:noFill/>
              </a:ln>
              <a:solidFill>
                <a:srgbClr val="20313D"/>
              </a:solidFill>
              <a:effectLst/>
              <a:uLnTx/>
              <a:uFillTx/>
              <a:latin typeface="Montserrat" panose="00000500000000000000" pitchFamily="2" charset="0"/>
              <a:ea typeface="+mn-ea"/>
              <a:cs typeface="+mn-cs"/>
            </a:endParaRPr>
          </a:p>
          <a:p>
            <a:pPr marL="179909" marR="0" lvl="1" indent="-179909" algn="l" defTabSz="914354" rtl="0" eaLnBrk="1" fontAlgn="auto" latinLnBrk="0" hangingPunct="1">
              <a:lnSpc>
                <a:spcPct val="100000"/>
              </a:lnSpc>
              <a:spcBef>
                <a:spcPts val="0"/>
              </a:spcBef>
              <a:spcAft>
                <a:spcPts val="267"/>
              </a:spcAft>
              <a:buClr>
                <a:srgbClr val="F40009"/>
              </a:buClr>
              <a:buSzTx/>
              <a:buFont typeface="Arial" panose="020B0604020202020204" pitchFamily="34" charset="0"/>
              <a:buChar char="•"/>
              <a:tabLst/>
              <a:defRPr/>
            </a:pPr>
            <a:r>
              <a:rPr kumimoji="0" lang="en-US" sz="1250" b="0" i="0" u="none" strike="noStrike" kern="1200" cap="none" spc="0" normalizeH="0" baseline="0" noProof="0" dirty="0">
                <a:ln>
                  <a:noFill/>
                </a:ln>
                <a:solidFill>
                  <a:srgbClr val="20313D"/>
                </a:solidFill>
                <a:effectLst/>
                <a:uLnTx/>
                <a:uFillTx/>
                <a:latin typeface="Montserrat" panose="00000500000000000000" pitchFamily="2" charset="0"/>
                <a:ea typeface="+mn-ea"/>
                <a:cs typeface="+mn-cs"/>
              </a:rPr>
              <a:t>Launch Share a Coke</a:t>
            </a:r>
          </a:p>
          <a:p>
            <a:pPr marL="179909" marR="0" lvl="1" indent="-179909" algn="l" defTabSz="914354" rtl="0" eaLnBrk="1" fontAlgn="auto" latinLnBrk="0" hangingPunct="1">
              <a:lnSpc>
                <a:spcPct val="100000"/>
              </a:lnSpc>
              <a:spcBef>
                <a:spcPts val="0"/>
              </a:spcBef>
              <a:spcAft>
                <a:spcPts val="267"/>
              </a:spcAft>
              <a:buClr>
                <a:srgbClr val="F40009"/>
              </a:buClr>
              <a:buSzTx/>
              <a:buFont typeface="Arial" panose="020B0604020202020204" pitchFamily="34" charset="0"/>
              <a:buChar char="•"/>
              <a:tabLst/>
              <a:defRPr/>
            </a:pPr>
            <a:endParaRPr kumimoji="0" lang="en-US" sz="1250" b="0" i="0" u="none" strike="noStrike" kern="1200" cap="none" spc="0" normalizeH="0" baseline="0" noProof="0" dirty="0">
              <a:ln>
                <a:noFill/>
              </a:ln>
              <a:solidFill>
                <a:srgbClr val="20313D"/>
              </a:solidFill>
              <a:effectLst/>
              <a:uLnTx/>
              <a:uFillTx/>
              <a:latin typeface="Montserrat" panose="00000500000000000000" pitchFamily="2" charset="0"/>
              <a:ea typeface="+mn-ea"/>
              <a:cs typeface="+mn-cs"/>
            </a:endParaRPr>
          </a:p>
          <a:p>
            <a:pPr marL="179909" marR="0" lvl="1" indent="-179909" algn="l" defTabSz="914354" rtl="0" eaLnBrk="1" fontAlgn="auto" latinLnBrk="0" hangingPunct="1">
              <a:lnSpc>
                <a:spcPct val="100000"/>
              </a:lnSpc>
              <a:spcBef>
                <a:spcPts val="0"/>
              </a:spcBef>
              <a:spcAft>
                <a:spcPts val="267"/>
              </a:spcAft>
              <a:buClr>
                <a:srgbClr val="F40009"/>
              </a:buClr>
              <a:buSzTx/>
              <a:buFont typeface="Arial" panose="020B0604020202020204" pitchFamily="34" charset="0"/>
              <a:buChar char="•"/>
              <a:tabLst/>
              <a:defRPr/>
            </a:pPr>
            <a:r>
              <a:rPr kumimoji="0" lang="en-US" sz="1250" b="0" i="0" u="none" strike="noStrike" kern="1200" cap="none" spc="0" normalizeH="0" baseline="0" noProof="0" dirty="0">
                <a:ln>
                  <a:noFill/>
                </a:ln>
                <a:solidFill>
                  <a:srgbClr val="20313D"/>
                </a:solidFill>
                <a:effectLst/>
                <a:uLnTx/>
                <a:uFillTx/>
                <a:latin typeface="Montserrat" panose="00000500000000000000" pitchFamily="2" charset="0"/>
                <a:ea typeface="+mn-ea"/>
                <a:cs typeface="+mn-cs"/>
              </a:rPr>
              <a:t>Drive CWM association in Supermarkets and QSRs</a:t>
            </a:r>
          </a:p>
          <a:p>
            <a:pPr marL="0" marR="0" lvl="1" indent="0" algn="l" defTabSz="914354" rtl="0" eaLnBrk="1" fontAlgn="auto" latinLnBrk="0" hangingPunct="1">
              <a:lnSpc>
                <a:spcPct val="100000"/>
              </a:lnSpc>
              <a:spcBef>
                <a:spcPts val="0"/>
              </a:spcBef>
              <a:spcAft>
                <a:spcPts val="267"/>
              </a:spcAft>
              <a:buClr>
                <a:srgbClr val="F40009"/>
              </a:buClr>
              <a:buSzTx/>
              <a:buFontTx/>
              <a:buNone/>
              <a:tabLst/>
              <a:defRPr/>
            </a:pPr>
            <a:endParaRPr kumimoji="0" lang="en-US" sz="1250" b="0" i="0" u="none" strike="noStrike" kern="1200" cap="none" spc="0" normalizeH="0" baseline="0" noProof="0" dirty="0">
              <a:ln>
                <a:noFill/>
              </a:ln>
              <a:solidFill>
                <a:srgbClr val="20313D"/>
              </a:solidFill>
              <a:effectLst/>
              <a:uLnTx/>
              <a:uFillTx/>
              <a:latin typeface="Montserrat" panose="00000500000000000000" pitchFamily="2" charset="0"/>
              <a:ea typeface="+mn-ea"/>
              <a:cs typeface="+mn-cs"/>
            </a:endParaRPr>
          </a:p>
          <a:p>
            <a:pPr marL="179909" marR="0" lvl="1" indent="-179909" algn="l" defTabSz="914354" rtl="0" eaLnBrk="1" fontAlgn="auto" latinLnBrk="0" hangingPunct="1">
              <a:lnSpc>
                <a:spcPct val="100000"/>
              </a:lnSpc>
              <a:spcBef>
                <a:spcPts val="0"/>
              </a:spcBef>
              <a:spcAft>
                <a:spcPts val="267"/>
              </a:spcAft>
              <a:buClr>
                <a:srgbClr val="F40009"/>
              </a:buClr>
              <a:buSzTx/>
              <a:buFont typeface="Arial" panose="020B0604020202020204" pitchFamily="34" charset="0"/>
              <a:buChar char="•"/>
              <a:tabLst/>
              <a:defRPr/>
            </a:pPr>
            <a:r>
              <a:rPr kumimoji="0" lang="en-US" sz="1250" b="0" i="0" u="none" strike="noStrike" kern="1200" cap="none" spc="0" normalizeH="0" baseline="0" noProof="0" dirty="0">
                <a:ln>
                  <a:noFill/>
                </a:ln>
                <a:solidFill>
                  <a:srgbClr val="20313D"/>
                </a:solidFill>
                <a:effectLst/>
                <a:uLnTx/>
                <a:uFillTx/>
                <a:latin typeface="Montserrat" panose="00000500000000000000" pitchFamily="2" charset="0"/>
                <a:ea typeface="+mn-ea"/>
                <a:cs typeface="+mn-cs"/>
              </a:rPr>
              <a:t>Step-change forward stock </a:t>
            </a:r>
            <a:r>
              <a:rPr kumimoji="0" lang="en-US" sz="1250" b="0" i="0" u="none" strike="noStrike" kern="1200" cap="none" spc="0" normalizeH="0" baseline="0" noProof="0" dirty="0" err="1">
                <a:ln>
                  <a:noFill/>
                </a:ln>
                <a:solidFill>
                  <a:srgbClr val="20313D"/>
                </a:solidFill>
                <a:effectLst/>
                <a:uLnTx/>
                <a:uFillTx/>
                <a:latin typeface="Montserrat" panose="00000500000000000000" pitchFamily="2" charset="0"/>
                <a:ea typeface="+mn-ea"/>
                <a:cs typeface="+mn-cs"/>
              </a:rPr>
              <a:t>visibility</a:t>
            </a:r>
            <a:r>
              <a:rPr kumimoji="0" lang="en-US" sz="1250" b="0" i="0" u="none" strike="noStrike" kern="1200" cap="none" spc="0" normalizeH="0" baseline="0" noProof="0" dirty="0">
                <a:ln>
                  <a:noFill/>
                </a:ln>
                <a:solidFill>
                  <a:srgbClr val="20313D"/>
                </a:solidFill>
                <a:effectLst/>
                <a:uLnTx/>
                <a:uFillTx/>
                <a:latin typeface="Montserrat" panose="00000500000000000000" pitchFamily="2" charset="0"/>
                <a:ea typeface="+mn-ea"/>
                <a:cs typeface="+mn-cs"/>
              </a:rPr>
              <a:t> with placement of 25k racks (+25% vs PY)</a:t>
            </a:r>
          </a:p>
          <a:p>
            <a:pPr marL="179909" marR="0" lvl="1" indent="-179909" algn="l" defTabSz="914354" rtl="0" eaLnBrk="1" fontAlgn="auto" latinLnBrk="0" hangingPunct="1">
              <a:lnSpc>
                <a:spcPct val="100000"/>
              </a:lnSpc>
              <a:spcBef>
                <a:spcPts val="0"/>
              </a:spcBef>
              <a:spcAft>
                <a:spcPts val="267"/>
              </a:spcAft>
              <a:buClr>
                <a:srgbClr val="F40009"/>
              </a:buClr>
              <a:buSzTx/>
              <a:buFont typeface="Arial" panose="020B0604020202020204" pitchFamily="34" charset="0"/>
              <a:buChar char="•"/>
              <a:tabLst/>
              <a:defRPr/>
            </a:pPr>
            <a:endParaRPr kumimoji="0" lang="en-US" sz="1250" b="0" i="0" u="none" strike="noStrike" kern="1200" cap="none" spc="0" normalizeH="0" baseline="0" noProof="0" dirty="0">
              <a:ln>
                <a:noFill/>
              </a:ln>
              <a:solidFill>
                <a:srgbClr val="20313D"/>
              </a:solidFill>
              <a:effectLst/>
              <a:uLnTx/>
              <a:uFillTx/>
              <a:latin typeface="Montserrat" panose="00000500000000000000" pitchFamily="2" charset="0"/>
              <a:ea typeface="+mn-ea"/>
              <a:cs typeface="+mn-cs"/>
            </a:endParaRPr>
          </a:p>
        </p:txBody>
      </p:sp>
      <p:sp>
        <p:nvSpPr>
          <p:cNvPr id="15" name="Rectangle: Rounded Corners 14">
            <a:extLst>
              <a:ext uri="{FF2B5EF4-FFF2-40B4-BE49-F238E27FC236}">
                <a16:creationId xmlns:a16="http://schemas.microsoft.com/office/drawing/2014/main" id="{F8C9BB91-16C8-DC21-DDAB-1E3D4CFDA019}"/>
              </a:ext>
            </a:extLst>
          </p:cNvPr>
          <p:cNvSpPr/>
          <p:nvPr/>
        </p:nvSpPr>
        <p:spPr>
          <a:xfrm>
            <a:off x="7747841" y="3597058"/>
            <a:ext cx="4277060" cy="2428838"/>
          </a:xfrm>
          <a:prstGeom prst="roundRect">
            <a:avLst>
              <a:gd name="adj" fmla="val 0"/>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909" marR="0" lvl="1" indent="-179909" algn="l" defTabSz="914354" rtl="0" eaLnBrk="1" fontAlgn="auto" latinLnBrk="0" hangingPunct="1">
              <a:lnSpc>
                <a:spcPct val="100000"/>
              </a:lnSpc>
              <a:spcBef>
                <a:spcPts val="0"/>
              </a:spcBef>
              <a:spcAft>
                <a:spcPts val="267"/>
              </a:spcAft>
              <a:buClr>
                <a:srgbClr val="F40009"/>
              </a:buClr>
              <a:buSzTx/>
              <a:buFont typeface="Arial" panose="020B0604020202020204" pitchFamily="34" charset="0"/>
              <a:buChar char="•"/>
              <a:tabLst/>
              <a:defRPr/>
            </a:pPr>
            <a:r>
              <a:rPr kumimoji="0" lang="en-US" sz="1250" b="0" i="0" u="none" strike="noStrike" kern="1200" cap="none" spc="0" normalizeH="0" baseline="0" noProof="0" dirty="0">
                <a:ln>
                  <a:noFill/>
                </a:ln>
                <a:solidFill>
                  <a:srgbClr val="20313D"/>
                </a:solidFill>
                <a:effectLst/>
                <a:uLnTx/>
                <a:uFillTx/>
                <a:latin typeface="Montserrat" panose="00000500000000000000" pitchFamily="2" charset="0"/>
                <a:ea typeface="+mn-ea"/>
                <a:cs typeface="+mn-cs"/>
              </a:rPr>
              <a:t>Step-up iconicity and brand voice, leveraging Born Social 2.0/Deliver focused brand building via HORECA</a:t>
            </a:r>
          </a:p>
          <a:p>
            <a:pPr marL="0" marR="0" lvl="1" indent="0" algn="l" defTabSz="914354" rtl="0" eaLnBrk="1" fontAlgn="auto" latinLnBrk="0" hangingPunct="1">
              <a:lnSpc>
                <a:spcPct val="100000"/>
              </a:lnSpc>
              <a:spcBef>
                <a:spcPts val="0"/>
              </a:spcBef>
              <a:spcAft>
                <a:spcPts val="267"/>
              </a:spcAft>
              <a:buClr>
                <a:srgbClr val="F40009"/>
              </a:buClr>
              <a:buSzTx/>
              <a:buFontTx/>
              <a:buNone/>
              <a:tabLst/>
              <a:defRPr/>
            </a:pPr>
            <a:endParaRPr kumimoji="0" lang="en-US" sz="1250" b="0" i="0" u="none" strike="noStrike" kern="1200" cap="none" spc="0" normalizeH="0" baseline="0" noProof="0" dirty="0">
              <a:ln>
                <a:noFill/>
              </a:ln>
              <a:solidFill>
                <a:srgbClr val="20313D"/>
              </a:solidFill>
              <a:effectLst/>
              <a:uLnTx/>
              <a:uFillTx/>
              <a:latin typeface="Montserrat" panose="00000500000000000000" pitchFamily="2" charset="0"/>
              <a:ea typeface="+mn-ea"/>
              <a:cs typeface="+mn-cs"/>
            </a:endParaRPr>
          </a:p>
          <a:p>
            <a:pPr marL="179909" marR="0" lvl="1" indent="-179909" algn="l" defTabSz="914354" rtl="0" eaLnBrk="1" fontAlgn="auto" latinLnBrk="0" hangingPunct="1">
              <a:lnSpc>
                <a:spcPct val="100000"/>
              </a:lnSpc>
              <a:spcBef>
                <a:spcPts val="0"/>
              </a:spcBef>
              <a:spcAft>
                <a:spcPts val="267"/>
              </a:spcAft>
              <a:buClr>
                <a:srgbClr val="F40009"/>
              </a:buClr>
              <a:buSzTx/>
              <a:buFont typeface="Arial" panose="020B0604020202020204" pitchFamily="34" charset="0"/>
              <a:buChar char="•"/>
              <a:tabLst/>
              <a:defRPr/>
            </a:pPr>
            <a:r>
              <a:rPr kumimoji="0" lang="en-US" sz="1250" b="0" i="0" u="none" strike="noStrike" kern="1200" cap="none" spc="0" normalizeH="0" baseline="0" noProof="0" dirty="0">
                <a:ln>
                  <a:noFill/>
                </a:ln>
                <a:solidFill>
                  <a:srgbClr val="20313D"/>
                </a:solidFill>
                <a:effectLst/>
                <a:uLnTx/>
                <a:uFillTx/>
                <a:latin typeface="Montserrat" panose="00000500000000000000" pitchFamily="2" charset="0"/>
                <a:ea typeface="+mn-ea"/>
                <a:cs typeface="+mn-cs"/>
              </a:rPr>
              <a:t>Improve Juice Delight profitability and edge</a:t>
            </a:r>
          </a:p>
          <a:p>
            <a:pPr marL="0" marR="0" lvl="1" indent="0" algn="l" defTabSz="914354" rtl="0" eaLnBrk="1" fontAlgn="auto" latinLnBrk="0" hangingPunct="1">
              <a:lnSpc>
                <a:spcPct val="100000"/>
              </a:lnSpc>
              <a:spcBef>
                <a:spcPts val="0"/>
              </a:spcBef>
              <a:spcAft>
                <a:spcPts val="267"/>
              </a:spcAft>
              <a:buClr>
                <a:srgbClr val="F40009"/>
              </a:buClr>
              <a:buSzTx/>
              <a:buFontTx/>
              <a:buNone/>
              <a:tabLst/>
              <a:defRPr/>
            </a:pPr>
            <a:endParaRPr kumimoji="0" lang="en-US" sz="1250" b="0" i="0" u="none" strike="noStrike" kern="1200" cap="none" spc="0" normalizeH="0" baseline="0" noProof="0" dirty="0">
              <a:ln>
                <a:noFill/>
              </a:ln>
              <a:solidFill>
                <a:srgbClr val="20313D"/>
              </a:solidFill>
              <a:effectLst/>
              <a:uLnTx/>
              <a:uFillTx/>
              <a:latin typeface="Montserrat" panose="00000500000000000000" pitchFamily="2" charset="0"/>
              <a:ea typeface="+mn-ea"/>
              <a:cs typeface="+mn-cs"/>
            </a:endParaRPr>
          </a:p>
          <a:p>
            <a:pPr marL="179909" marR="0" lvl="1" indent="-179909" algn="l" defTabSz="914354" rtl="0" eaLnBrk="1" fontAlgn="auto" latinLnBrk="0" hangingPunct="1">
              <a:lnSpc>
                <a:spcPct val="100000"/>
              </a:lnSpc>
              <a:spcBef>
                <a:spcPts val="0"/>
              </a:spcBef>
              <a:spcAft>
                <a:spcPts val="267"/>
              </a:spcAft>
              <a:buClr>
                <a:srgbClr val="F40009"/>
              </a:buClr>
              <a:buSzTx/>
              <a:buFont typeface="Arial" panose="020B0604020202020204" pitchFamily="34" charset="0"/>
              <a:buChar char="•"/>
              <a:tabLst/>
              <a:defRPr/>
            </a:pPr>
            <a:r>
              <a:rPr kumimoji="0" lang="en-US" sz="1250" b="0" i="0" u="none" strike="noStrike" kern="1200" cap="none" spc="0" normalizeH="0" baseline="0" noProof="0" dirty="0">
                <a:ln>
                  <a:noFill/>
                </a:ln>
                <a:solidFill>
                  <a:srgbClr val="20313D"/>
                </a:solidFill>
                <a:effectLst/>
                <a:uLnTx/>
                <a:uFillTx/>
                <a:latin typeface="Montserrat" panose="00000500000000000000" pitchFamily="2" charset="0"/>
                <a:ea typeface="+mn-ea"/>
                <a:cs typeface="+mn-cs"/>
              </a:rPr>
              <a:t>Leverage brand asset across relevant consumer touchpoints to drive recruitment on Monster .</a:t>
            </a:r>
          </a:p>
          <a:p>
            <a:pPr marL="179909" marR="0" lvl="1" indent="-179909" algn="l" defTabSz="914354" rtl="0" eaLnBrk="1" fontAlgn="auto" latinLnBrk="0" hangingPunct="1">
              <a:lnSpc>
                <a:spcPct val="100000"/>
              </a:lnSpc>
              <a:spcBef>
                <a:spcPts val="0"/>
              </a:spcBef>
              <a:spcAft>
                <a:spcPts val="267"/>
              </a:spcAft>
              <a:buClr>
                <a:srgbClr val="F40009"/>
              </a:buClr>
              <a:buSzTx/>
              <a:buFont typeface="Arial" panose="020B0604020202020204" pitchFamily="34" charset="0"/>
              <a:buChar char="•"/>
              <a:tabLst/>
              <a:defRPr/>
            </a:pPr>
            <a:endParaRPr kumimoji="0" lang="en-US" sz="1250" b="0" i="0" u="none" strike="noStrike" kern="1200" cap="none" spc="0" normalizeH="0" baseline="0" noProof="0" dirty="0">
              <a:ln>
                <a:noFill/>
              </a:ln>
              <a:solidFill>
                <a:srgbClr val="20313D"/>
              </a:solidFill>
              <a:effectLst/>
              <a:uLnTx/>
              <a:uFillTx/>
              <a:latin typeface="Montserrat" panose="00000500000000000000" pitchFamily="2" charset="0"/>
              <a:ea typeface="+mn-ea"/>
              <a:cs typeface="+mn-cs"/>
            </a:endParaRPr>
          </a:p>
        </p:txBody>
      </p:sp>
      <p:sp>
        <p:nvSpPr>
          <p:cNvPr id="7" name="TextBox 6">
            <a:extLst>
              <a:ext uri="{FF2B5EF4-FFF2-40B4-BE49-F238E27FC236}">
                <a16:creationId xmlns:a16="http://schemas.microsoft.com/office/drawing/2014/main" id="{08C192EF-E06A-C433-E073-3A4E7E9554C3}"/>
              </a:ext>
            </a:extLst>
          </p:cNvPr>
          <p:cNvSpPr txBox="1"/>
          <p:nvPr/>
        </p:nvSpPr>
        <p:spPr>
          <a:xfrm>
            <a:off x="130719" y="351295"/>
            <a:ext cx="11927913" cy="3693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i="0" u="none" strike="noStrike" kern="1200" cap="none" spc="0" normalizeH="0" baseline="0" noProof="0" dirty="0">
                <a:ln>
                  <a:noFill/>
                </a:ln>
                <a:solidFill>
                  <a:srgbClr val="F40009"/>
                </a:solidFill>
                <a:effectLst/>
                <a:uLnTx/>
                <a:uFillTx/>
                <a:latin typeface="Montserrat" panose="00000500000000000000" pitchFamily="2" charset="0"/>
                <a:ea typeface="+mn-ea"/>
                <a:cs typeface="+mn-cs"/>
              </a:rPr>
              <a:t>Marketing ⎸</a:t>
            </a:r>
            <a:r>
              <a:rPr kumimoji="0" lang="en-US" sz="1800" b="0" i="0" u="none" strike="noStrike" kern="1200" cap="none" spc="0" normalizeH="0" baseline="0" noProof="0" dirty="0">
                <a:ln>
                  <a:noFill/>
                </a:ln>
                <a:solidFill>
                  <a:srgbClr val="F40009"/>
                </a:solidFill>
                <a:effectLst/>
                <a:uLnTx/>
                <a:uFillTx/>
                <a:latin typeface="Montserrat" panose="00000500000000000000" pitchFamily="2" charset="0"/>
                <a:ea typeface="+mn-ea"/>
                <a:cs typeface="+mn-cs"/>
              </a:rPr>
              <a:t> </a:t>
            </a:r>
            <a:r>
              <a:rPr kumimoji="0" lang="en-US" sz="18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We continue to leverage our campaigns to drive growth and expansion</a:t>
            </a:r>
            <a:endParaRPr kumimoji="0" lang="en-ZA" sz="18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pic>
        <p:nvPicPr>
          <p:cNvPr id="11" name="Picture 10" descr="A two posters of two people&#10;&#10;Description automatically generated">
            <a:extLst>
              <a:ext uri="{FF2B5EF4-FFF2-40B4-BE49-F238E27FC236}">
                <a16:creationId xmlns:a16="http://schemas.microsoft.com/office/drawing/2014/main" id="{F334E0DC-941A-341B-236C-E2AD5AB023D3}"/>
              </a:ext>
            </a:extLst>
          </p:cNvPr>
          <p:cNvPicPr>
            <a:picLocks noChangeAspect="1"/>
          </p:cNvPicPr>
          <p:nvPr/>
        </p:nvPicPr>
        <p:blipFill>
          <a:blip r:embed="rId4"/>
          <a:stretch>
            <a:fillRect/>
          </a:stretch>
        </p:blipFill>
        <p:spPr>
          <a:xfrm>
            <a:off x="4004619" y="2002456"/>
            <a:ext cx="1789091" cy="1515575"/>
          </a:xfrm>
          <a:prstGeom prst="rect">
            <a:avLst/>
          </a:prstGeom>
        </p:spPr>
      </p:pic>
      <p:pic>
        <p:nvPicPr>
          <p:cNvPr id="3" name="Picture 2">
            <a:extLst>
              <a:ext uri="{FF2B5EF4-FFF2-40B4-BE49-F238E27FC236}">
                <a16:creationId xmlns:a16="http://schemas.microsoft.com/office/drawing/2014/main" id="{187C911E-B9A9-46E8-70FB-C141AA39A5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305" t="19057" r="10140" b="26921"/>
          <a:stretch/>
        </p:blipFill>
        <p:spPr bwMode="auto">
          <a:xfrm>
            <a:off x="5840448" y="2002456"/>
            <a:ext cx="1844077" cy="1515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BCD6221-1FFB-D65F-6238-88586866035D}"/>
              </a:ext>
            </a:extLst>
          </p:cNvPr>
          <p:cNvPicPr>
            <a:picLocks noChangeAspect="1"/>
          </p:cNvPicPr>
          <p:nvPr/>
        </p:nvPicPr>
        <p:blipFill>
          <a:blip r:embed="rId6"/>
          <a:stretch>
            <a:fillRect/>
          </a:stretch>
        </p:blipFill>
        <p:spPr>
          <a:xfrm>
            <a:off x="617520" y="2002456"/>
            <a:ext cx="2395877" cy="1515574"/>
          </a:xfrm>
          <a:prstGeom prst="rect">
            <a:avLst/>
          </a:prstGeom>
        </p:spPr>
      </p:pic>
      <p:pic>
        <p:nvPicPr>
          <p:cNvPr id="12" name="Picture 11" descr="A store with umbrellas and drinks&#10;&#10;Description automatically generated">
            <a:extLst>
              <a:ext uri="{FF2B5EF4-FFF2-40B4-BE49-F238E27FC236}">
                <a16:creationId xmlns:a16="http://schemas.microsoft.com/office/drawing/2014/main" id="{1CA20C33-02FE-A8E2-11B5-BBF7ADD49C8F}"/>
              </a:ext>
            </a:extLst>
          </p:cNvPr>
          <p:cNvPicPr>
            <a:picLocks noChangeAspect="1"/>
          </p:cNvPicPr>
          <p:nvPr/>
        </p:nvPicPr>
        <p:blipFill>
          <a:blip r:embed="rId7"/>
          <a:stretch>
            <a:fillRect/>
          </a:stretch>
        </p:blipFill>
        <p:spPr>
          <a:xfrm>
            <a:off x="3013396" y="2072472"/>
            <a:ext cx="864337" cy="1468798"/>
          </a:xfrm>
          <a:prstGeom prst="rect">
            <a:avLst/>
          </a:prstGeom>
        </p:spPr>
      </p:pic>
      <p:pic>
        <p:nvPicPr>
          <p:cNvPr id="18" name="Picture 17">
            <a:extLst>
              <a:ext uri="{FF2B5EF4-FFF2-40B4-BE49-F238E27FC236}">
                <a16:creationId xmlns:a16="http://schemas.microsoft.com/office/drawing/2014/main" id="{7022C96B-67B5-CBEB-0DEA-D68769487966}"/>
              </a:ext>
            </a:extLst>
          </p:cNvPr>
          <p:cNvPicPr>
            <a:picLocks noChangeAspect="1"/>
          </p:cNvPicPr>
          <p:nvPr/>
        </p:nvPicPr>
        <p:blipFill>
          <a:blip r:embed="rId8"/>
          <a:stretch>
            <a:fillRect/>
          </a:stretch>
        </p:blipFill>
        <p:spPr>
          <a:xfrm>
            <a:off x="7753167" y="2007910"/>
            <a:ext cx="1412686" cy="1510120"/>
          </a:xfrm>
          <a:prstGeom prst="rect">
            <a:avLst/>
          </a:prstGeom>
        </p:spPr>
      </p:pic>
      <p:pic>
        <p:nvPicPr>
          <p:cNvPr id="19" name="Picture 18">
            <a:extLst>
              <a:ext uri="{FF2B5EF4-FFF2-40B4-BE49-F238E27FC236}">
                <a16:creationId xmlns:a16="http://schemas.microsoft.com/office/drawing/2014/main" id="{351B5601-1A81-792F-ADB7-65B21420D077}"/>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20000"/>
                    </a14:imgEffect>
                  </a14:imgLayer>
                </a14:imgProps>
              </a:ext>
            </a:extLst>
          </a:blip>
          <a:stretch>
            <a:fillRect/>
          </a:stretch>
        </p:blipFill>
        <p:spPr>
          <a:xfrm>
            <a:off x="9201136" y="1978332"/>
            <a:ext cx="1643647" cy="1558320"/>
          </a:xfrm>
          <a:prstGeom prst="rect">
            <a:avLst/>
          </a:prstGeom>
        </p:spPr>
      </p:pic>
      <p:pic>
        <p:nvPicPr>
          <p:cNvPr id="23" name="Picture 22">
            <a:extLst>
              <a:ext uri="{FF2B5EF4-FFF2-40B4-BE49-F238E27FC236}">
                <a16:creationId xmlns:a16="http://schemas.microsoft.com/office/drawing/2014/main" id="{B80D3F62-163E-D43D-C790-C33229E9E321}"/>
              </a:ext>
            </a:extLst>
          </p:cNvPr>
          <p:cNvPicPr>
            <a:picLocks noChangeAspect="1"/>
          </p:cNvPicPr>
          <p:nvPr/>
        </p:nvPicPr>
        <p:blipFill>
          <a:blip r:embed="rId11"/>
          <a:stretch>
            <a:fillRect/>
          </a:stretch>
        </p:blipFill>
        <p:spPr>
          <a:xfrm>
            <a:off x="10897138" y="1989288"/>
            <a:ext cx="1084311" cy="1528741"/>
          </a:xfrm>
          <a:prstGeom prst="rect">
            <a:avLst/>
          </a:prstGeom>
        </p:spPr>
      </p:pic>
    </p:spTree>
    <p:extLst>
      <p:ext uri="{BB962C8B-B14F-4D97-AF65-F5344CB8AC3E}">
        <p14:creationId xmlns:p14="http://schemas.microsoft.com/office/powerpoint/2010/main" val="2775670112"/>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0B882E-CC49-BBC4-4313-13A792F2233A}"/>
              </a:ext>
            </a:extLst>
          </p:cNvPr>
          <p:cNvSpPr/>
          <p:nvPr/>
        </p:nvSpPr>
        <p:spPr>
          <a:xfrm>
            <a:off x="150982" y="774317"/>
            <a:ext cx="215425" cy="117624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RGM</a:t>
            </a:r>
            <a:endParaRPr kumimoji="0" lang="en-NG" sz="14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4" name="Rectangle 3">
            <a:extLst>
              <a:ext uri="{FF2B5EF4-FFF2-40B4-BE49-F238E27FC236}">
                <a16:creationId xmlns:a16="http://schemas.microsoft.com/office/drawing/2014/main" id="{D2FDA861-EB45-BAE7-33AC-AA9D2EAC3B56}"/>
              </a:ext>
            </a:extLst>
          </p:cNvPr>
          <p:cNvSpPr/>
          <p:nvPr/>
        </p:nvSpPr>
        <p:spPr>
          <a:xfrm>
            <a:off x="491701" y="780438"/>
            <a:ext cx="1601604" cy="113928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Drive smart affordability and premiumization</a:t>
            </a:r>
            <a:endParaRPr kumimoji="0" lang="en-NG" sz="13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5" name="Rectangle: Rounded Corners 4">
            <a:extLst>
              <a:ext uri="{FF2B5EF4-FFF2-40B4-BE49-F238E27FC236}">
                <a16:creationId xmlns:a16="http://schemas.microsoft.com/office/drawing/2014/main" id="{ABD7AA50-1F0F-680F-5C04-A878334DCA26}"/>
              </a:ext>
            </a:extLst>
          </p:cNvPr>
          <p:cNvSpPr/>
          <p:nvPr/>
        </p:nvSpPr>
        <p:spPr>
          <a:xfrm>
            <a:off x="2157493" y="1094668"/>
            <a:ext cx="3026427" cy="817620"/>
          </a:xfrm>
          <a:prstGeom prst="roundRect">
            <a:avLst>
              <a:gd name="adj" fmla="val 0"/>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909" marR="0" lvl="1" indent="-179909" algn="l" defTabSz="914354" rtl="0" eaLnBrk="1" fontAlgn="auto" latinLnBrk="0" hangingPunct="1">
              <a:lnSpc>
                <a:spcPct val="100000"/>
              </a:lnSpc>
              <a:spcBef>
                <a:spcPts val="0"/>
              </a:spcBef>
              <a:spcAft>
                <a:spcPts val="267"/>
              </a:spcAft>
              <a:buClr>
                <a:srgbClr val="F40009"/>
              </a:buClr>
              <a:buSzTx/>
              <a:buFont typeface="Arial" panose="020B0604020202020204" pitchFamily="34" charset="0"/>
              <a:buChar char="•"/>
              <a:tabLst/>
              <a:defRPr/>
            </a:pPr>
            <a:r>
              <a:rPr kumimoji="0" lang="en-US" sz="900" b="0" i="0" u="none" strike="noStrike" kern="1200" cap="none" spc="0" normalizeH="0" baseline="0" noProof="0">
                <a:ln>
                  <a:noFill/>
                </a:ln>
                <a:solidFill>
                  <a:srgbClr val="20313D"/>
                </a:solidFill>
                <a:effectLst/>
                <a:uLnTx/>
                <a:uFillTx/>
                <a:latin typeface="Montserrat" panose="00000500000000000000" pitchFamily="2" charset="0"/>
                <a:ea typeface="+mn-ea"/>
                <a:cs typeface="+mn-cs"/>
              </a:rPr>
              <a:t>Can acceleration </a:t>
            </a:r>
            <a:r>
              <a:rPr kumimoji="0" lang="en-US" sz="900" b="1" i="0" u="none" strike="noStrike" kern="1200" cap="none" spc="0" normalizeH="0" baseline="0" noProof="0">
                <a:ln>
                  <a:noFill/>
                </a:ln>
                <a:solidFill>
                  <a:srgbClr val="20313D"/>
                </a:solidFill>
                <a:effectLst/>
                <a:uLnTx/>
                <a:uFillTx/>
                <a:latin typeface="Montserrat" panose="00000500000000000000" pitchFamily="2" charset="0"/>
                <a:ea typeface="+mn-ea"/>
                <a:cs typeface="+mn-cs"/>
              </a:rPr>
              <a:t>+25% Vol vs PY</a:t>
            </a:r>
          </a:p>
          <a:p>
            <a:pPr marL="179909" marR="0" lvl="1" indent="-179909" algn="l" defTabSz="914354" rtl="0" eaLnBrk="1" fontAlgn="auto" latinLnBrk="0" hangingPunct="1">
              <a:lnSpc>
                <a:spcPct val="100000"/>
              </a:lnSpc>
              <a:spcBef>
                <a:spcPts val="0"/>
              </a:spcBef>
              <a:spcAft>
                <a:spcPts val="267"/>
              </a:spcAft>
              <a:buClr>
                <a:srgbClr val="F40009"/>
              </a:buClr>
              <a:buSzTx/>
              <a:buFont typeface="Arial" panose="020B0604020202020204" pitchFamily="34" charset="0"/>
              <a:buChar char="•"/>
              <a:tabLst/>
              <a:defRPr/>
            </a:pPr>
            <a:r>
              <a:rPr kumimoji="0" lang="en-US" sz="900" b="0" i="0" u="none" strike="noStrike" kern="1200" cap="none" spc="0" normalizeH="0" baseline="0" noProof="0">
                <a:ln>
                  <a:noFill/>
                </a:ln>
                <a:solidFill>
                  <a:srgbClr val="20313D"/>
                </a:solidFill>
                <a:effectLst/>
                <a:uLnTx/>
                <a:uFillTx/>
                <a:latin typeface="Montserrat" panose="00000500000000000000" pitchFamily="2" charset="0"/>
                <a:ea typeface="+mn-ea"/>
                <a:cs typeface="+mn-cs"/>
              </a:rPr>
              <a:t>Schweppes 40cl PET Skittle Acceleration </a:t>
            </a:r>
            <a:r>
              <a:rPr kumimoji="0" lang="en-US" sz="900" b="1" i="0" u="none" strike="noStrike" kern="1200" cap="none" spc="0" normalizeH="0" baseline="0" noProof="0">
                <a:ln>
                  <a:noFill/>
                </a:ln>
                <a:solidFill>
                  <a:srgbClr val="20313D"/>
                </a:solidFill>
                <a:effectLst/>
                <a:uLnTx/>
                <a:uFillTx/>
                <a:latin typeface="Montserrat" panose="00000500000000000000" pitchFamily="2" charset="0"/>
                <a:ea typeface="+mn-ea"/>
                <a:cs typeface="+mn-cs"/>
              </a:rPr>
              <a:t>+279% vs PY</a:t>
            </a:r>
          </a:p>
          <a:p>
            <a:pPr marL="179909" marR="0" lvl="1" indent="-179909" algn="l" defTabSz="914354" rtl="0" eaLnBrk="1" fontAlgn="auto" latinLnBrk="0" hangingPunct="1">
              <a:lnSpc>
                <a:spcPct val="100000"/>
              </a:lnSpc>
              <a:spcBef>
                <a:spcPts val="0"/>
              </a:spcBef>
              <a:spcAft>
                <a:spcPts val="267"/>
              </a:spcAft>
              <a:buClr>
                <a:srgbClr val="F40009"/>
              </a:buClr>
              <a:buSzTx/>
              <a:buFont typeface="Arial" panose="020B0604020202020204" pitchFamily="34" charset="0"/>
              <a:buChar char="•"/>
              <a:tabLst/>
              <a:defRPr/>
            </a:pPr>
            <a:r>
              <a:rPr kumimoji="0" lang="en-US" sz="900" b="0" i="0" u="none" strike="noStrike" kern="1200" cap="none" spc="0" normalizeH="0" baseline="0" noProof="0">
                <a:ln>
                  <a:noFill/>
                </a:ln>
                <a:solidFill>
                  <a:srgbClr val="20313D"/>
                </a:solidFill>
                <a:effectLst/>
                <a:uLnTx/>
                <a:uFillTx/>
                <a:latin typeface="Montserrat" panose="00000500000000000000" pitchFamily="2" charset="0"/>
                <a:ea typeface="+mn-ea"/>
                <a:cs typeface="+mn-cs"/>
              </a:rPr>
              <a:t>Juice +</a:t>
            </a:r>
            <a:r>
              <a:rPr kumimoji="0" lang="en-US" sz="900" b="1" i="0" u="none" strike="noStrike" kern="1200" cap="none" spc="0" normalizeH="0" baseline="0" noProof="0">
                <a:ln>
                  <a:noFill/>
                </a:ln>
                <a:solidFill>
                  <a:srgbClr val="20313D"/>
                </a:solidFill>
                <a:effectLst/>
                <a:uLnTx/>
                <a:uFillTx/>
                <a:latin typeface="Montserrat" panose="00000500000000000000" pitchFamily="2" charset="0"/>
                <a:ea typeface="+mn-ea"/>
                <a:cs typeface="+mn-cs"/>
              </a:rPr>
              <a:t>2% Vol vs PY</a:t>
            </a:r>
            <a:endParaRPr kumimoji="0" lang="en-US" sz="900" b="0" i="0" u="none" strike="noStrike" kern="1200" cap="none" spc="0" normalizeH="0" baseline="0" noProof="0">
              <a:ln>
                <a:noFill/>
              </a:ln>
              <a:solidFill>
                <a:srgbClr val="20313D"/>
              </a:solidFill>
              <a:effectLst/>
              <a:uLnTx/>
              <a:uFillTx/>
              <a:latin typeface="Montserrat" panose="00000500000000000000" pitchFamily="2" charset="0"/>
              <a:ea typeface="+mn-ea"/>
              <a:cs typeface="+mn-cs"/>
            </a:endParaRPr>
          </a:p>
        </p:txBody>
      </p:sp>
      <p:sp>
        <p:nvSpPr>
          <p:cNvPr id="6" name="Rectangle: Rounded Corners 5">
            <a:extLst>
              <a:ext uri="{FF2B5EF4-FFF2-40B4-BE49-F238E27FC236}">
                <a16:creationId xmlns:a16="http://schemas.microsoft.com/office/drawing/2014/main" id="{68F15A7F-523E-DDB0-F3DD-C136EFDEEF31}"/>
              </a:ext>
            </a:extLst>
          </p:cNvPr>
          <p:cNvSpPr/>
          <p:nvPr/>
        </p:nvSpPr>
        <p:spPr>
          <a:xfrm>
            <a:off x="5291128" y="1094668"/>
            <a:ext cx="3318694" cy="802427"/>
          </a:xfrm>
          <a:prstGeom prst="roundRect">
            <a:avLst>
              <a:gd name="adj" fmla="val 0"/>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909" marR="0" lvl="1" indent="-179909" algn="l" defTabSz="914354" rtl="0" eaLnBrk="1" fontAlgn="auto" latinLnBrk="0" hangingPunct="1">
              <a:lnSpc>
                <a:spcPct val="100000"/>
              </a:lnSpc>
              <a:spcBef>
                <a:spcPts val="0"/>
              </a:spcBef>
              <a:spcAft>
                <a:spcPts val="400"/>
              </a:spcAft>
              <a:buClr>
                <a:srgbClr val="F40009"/>
              </a:buClr>
              <a:buSzTx/>
              <a:buFont typeface="Arial" panose="020B0604020202020204" pitchFamily="34" charset="0"/>
              <a:buChar char="•"/>
              <a:tabLst/>
              <a:defRPr/>
            </a:pPr>
            <a:r>
              <a:rPr kumimoji="0" lang="en-US" sz="90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Increase trade margins &amp; protect affordable packs</a:t>
            </a:r>
          </a:p>
          <a:p>
            <a:pPr marL="179909" marR="0" lvl="1" indent="-179909" algn="l" defTabSz="914354" rtl="0" eaLnBrk="1" fontAlgn="auto" latinLnBrk="0" hangingPunct="1">
              <a:lnSpc>
                <a:spcPct val="100000"/>
              </a:lnSpc>
              <a:spcBef>
                <a:spcPts val="0"/>
              </a:spcBef>
              <a:spcAft>
                <a:spcPts val="400"/>
              </a:spcAft>
              <a:buClr>
                <a:srgbClr val="F40009"/>
              </a:buClr>
              <a:buSzTx/>
              <a:buFont typeface="Arial" panose="020B0604020202020204" pitchFamily="34" charset="0"/>
              <a:buChar char="•"/>
              <a:tabLst/>
              <a:defRPr/>
            </a:pPr>
            <a:r>
              <a:rPr kumimoji="0" lang="en-US" sz="90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Headline pricing principle: </a:t>
            </a:r>
            <a:r>
              <a:rPr kumimoji="0" lang="en-US" sz="90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100% CPI coverage</a:t>
            </a:r>
          </a:p>
        </p:txBody>
      </p:sp>
      <p:sp>
        <p:nvSpPr>
          <p:cNvPr id="7" name="Rectangle 6">
            <a:extLst>
              <a:ext uri="{FF2B5EF4-FFF2-40B4-BE49-F238E27FC236}">
                <a16:creationId xmlns:a16="http://schemas.microsoft.com/office/drawing/2014/main" id="{4C7756FF-72EA-6851-BDFA-1E0C47AB1C07}"/>
              </a:ext>
            </a:extLst>
          </p:cNvPr>
          <p:cNvSpPr/>
          <p:nvPr/>
        </p:nvSpPr>
        <p:spPr>
          <a:xfrm>
            <a:off x="2158040" y="807013"/>
            <a:ext cx="3025880" cy="25268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Accelerate high NSR Mix</a:t>
            </a:r>
            <a:endParaRPr kumimoji="0" lang="en-NG" sz="11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8" name="Rectangle 7">
            <a:extLst>
              <a:ext uri="{FF2B5EF4-FFF2-40B4-BE49-F238E27FC236}">
                <a16:creationId xmlns:a16="http://schemas.microsoft.com/office/drawing/2014/main" id="{9E79BC8B-D6B8-0B91-EC9E-E351A115532F}"/>
              </a:ext>
            </a:extLst>
          </p:cNvPr>
          <p:cNvSpPr/>
          <p:nvPr/>
        </p:nvSpPr>
        <p:spPr>
          <a:xfrm>
            <a:off x="5298606" y="807013"/>
            <a:ext cx="3328468" cy="25268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Accelerate Price &amp; maintain relevance</a:t>
            </a:r>
            <a:endParaRPr kumimoji="0" lang="en-CH" sz="11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9" name="Rectangle 8">
            <a:extLst>
              <a:ext uri="{FF2B5EF4-FFF2-40B4-BE49-F238E27FC236}">
                <a16:creationId xmlns:a16="http://schemas.microsoft.com/office/drawing/2014/main" id="{33CA4A18-B0AD-061A-DC5D-3B7111931678}"/>
              </a:ext>
            </a:extLst>
          </p:cNvPr>
          <p:cNvSpPr/>
          <p:nvPr/>
        </p:nvSpPr>
        <p:spPr>
          <a:xfrm>
            <a:off x="8703700" y="807013"/>
            <a:ext cx="3348836" cy="25268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Deliver quality Net Sales Revenue</a:t>
            </a:r>
            <a:endParaRPr kumimoji="0" lang="en-NG" sz="11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0" name="Rectangle: Rounded Corners 9">
            <a:extLst>
              <a:ext uri="{FF2B5EF4-FFF2-40B4-BE49-F238E27FC236}">
                <a16:creationId xmlns:a16="http://schemas.microsoft.com/office/drawing/2014/main" id="{D65AF85B-6F43-17F9-C17C-518D1A36F18E}"/>
              </a:ext>
            </a:extLst>
          </p:cNvPr>
          <p:cNvSpPr/>
          <p:nvPr/>
        </p:nvSpPr>
        <p:spPr>
          <a:xfrm>
            <a:off x="8707783" y="1085298"/>
            <a:ext cx="3348836" cy="823711"/>
          </a:xfrm>
          <a:prstGeom prst="roundRect">
            <a:avLst>
              <a:gd name="adj" fmla="val 0"/>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594" marR="0" lvl="0" indent="-228594" algn="l" defTabSz="914354" rtl="0" eaLnBrk="1" fontAlgn="auto" latinLnBrk="0" hangingPunct="1">
              <a:lnSpc>
                <a:spcPct val="100000"/>
              </a:lnSpc>
              <a:spcBef>
                <a:spcPts val="0"/>
              </a:spcBef>
              <a:spcAft>
                <a:spcPts val="400"/>
              </a:spcAft>
              <a:buClr>
                <a:srgbClr val="FF0000"/>
              </a:buClr>
              <a:buSzTx/>
              <a:buFont typeface="Arial" panose="020B0604020202020204" pitchFamily="34" charset="0"/>
              <a:buChar char="•"/>
              <a:tabLst/>
              <a:defRPr/>
            </a:pPr>
            <a:r>
              <a:rPr kumimoji="0" lang="en-US" sz="90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Data-driven, Smart and agile decisions: </a:t>
            </a:r>
            <a:r>
              <a:rPr kumimoji="0" lang="en-US" sz="90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Leveraging PVP/Conjoint for scenario planning</a:t>
            </a:r>
          </a:p>
          <a:p>
            <a:pPr marL="228594" marR="0" lvl="1" indent="-228594" algn="l" defTabSz="914354" rtl="0" eaLnBrk="1" fontAlgn="auto" latinLnBrk="0" hangingPunct="1">
              <a:lnSpc>
                <a:spcPct val="100000"/>
              </a:lnSpc>
              <a:spcBef>
                <a:spcPts val="0"/>
              </a:spcBef>
              <a:spcAft>
                <a:spcPts val="400"/>
              </a:spcAft>
              <a:buClr>
                <a:srgbClr val="FF0000"/>
              </a:buClr>
              <a:buSzTx/>
              <a:buFont typeface="Arial" panose="020B0604020202020204" pitchFamily="34" charset="0"/>
              <a:buChar char="•"/>
              <a:tabLst/>
              <a:defRPr/>
            </a:pPr>
            <a:r>
              <a:rPr kumimoji="0" lang="en-US" sz="90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Maintain </a:t>
            </a:r>
            <a:r>
              <a:rPr kumimoji="0" lang="en-US" sz="900" b="1"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Aligned </a:t>
            </a:r>
            <a:r>
              <a:rPr kumimoji="0" lang="en-US" sz="90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RGM 2.0 Refresh principles</a:t>
            </a:r>
            <a:r>
              <a:rPr kumimoji="0" lang="en-US" sz="90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 Focused on Affordability and Premiumization for profitable growth</a:t>
            </a:r>
          </a:p>
        </p:txBody>
      </p:sp>
      <p:cxnSp>
        <p:nvCxnSpPr>
          <p:cNvPr id="11" name="Straight Connector 10">
            <a:extLst>
              <a:ext uri="{FF2B5EF4-FFF2-40B4-BE49-F238E27FC236}">
                <a16:creationId xmlns:a16="http://schemas.microsoft.com/office/drawing/2014/main" id="{BE8EB10B-BB20-D81D-FE41-565680A4023D}"/>
              </a:ext>
            </a:extLst>
          </p:cNvPr>
          <p:cNvCxnSpPr/>
          <p:nvPr/>
        </p:nvCxnSpPr>
        <p:spPr>
          <a:xfrm>
            <a:off x="90328" y="2037975"/>
            <a:ext cx="1204667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2F4F689E-D949-E56F-9AF0-CD561926049D}"/>
              </a:ext>
            </a:extLst>
          </p:cNvPr>
          <p:cNvSpPr/>
          <p:nvPr/>
        </p:nvSpPr>
        <p:spPr>
          <a:xfrm>
            <a:off x="2143847" y="3523854"/>
            <a:ext cx="4840181" cy="778877"/>
          </a:xfrm>
          <a:prstGeom prst="roundRect">
            <a:avLst>
              <a:gd name="adj" fmla="val 0"/>
            </a:avLst>
          </a:prstGeom>
          <a:solidFill>
            <a:schemeClr val="bg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3" name="Rectangle: Rounded Corners 12">
            <a:extLst>
              <a:ext uri="{FF2B5EF4-FFF2-40B4-BE49-F238E27FC236}">
                <a16:creationId xmlns:a16="http://schemas.microsoft.com/office/drawing/2014/main" id="{3666272F-A58B-BF2F-C204-76614DECD730}"/>
              </a:ext>
            </a:extLst>
          </p:cNvPr>
          <p:cNvSpPr/>
          <p:nvPr/>
        </p:nvSpPr>
        <p:spPr>
          <a:xfrm>
            <a:off x="7120536" y="3537571"/>
            <a:ext cx="4932000" cy="770053"/>
          </a:xfrm>
          <a:prstGeom prst="roundRect">
            <a:avLst>
              <a:gd name="adj" fmla="val 0"/>
            </a:avLst>
          </a:prstGeom>
          <a:solidFill>
            <a:schemeClr val="bg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4" name="Rectangle: Rounded Corners 13">
            <a:extLst>
              <a:ext uri="{FF2B5EF4-FFF2-40B4-BE49-F238E27FC236}">
                <a16:creationId xmlns:a16="http://schemas.microsoft.com/office/drawing/2014/main" id="{25915AB3-AF77-B4DC-3362-4BACD65078E9}"/>
              </a:ext>
            </a:extLst>
          </p:cNvPr>
          <p:cNvSpPr/>
          <p:nvPr/>
        </p:nvSpPr>
        <p:spPr>
          <a:xfrm>
            <a:off x="2144321" y="2466735"/>
            <a:ext cx="4828776" cy="804640"/>
          </a:xfrm>
          <a:prstGeom prst="roundRect">
            <a:avLst>
              <a:gd name="adj" fmla="val 0"/>
            </a:avLst>
          </a:prstGeom>
          <a:solidFill>
            <a:schemeClr val="bg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5" name="Rectangle: Rounded Corners 14">
            <a:extLst>
              <a:ext uri="{FF2B5EF4-FFF2-40B4-BE49-F238E27FC236}">
                <a16:creationId xmlns:a16="http://schemas.microsoft.com/office/drawing/2014/main" id="{CAC05CD6-2C36-AE6C-A94E-8ED3A5DE6DCB}"/>
              </a:ext>
            </a:extLst>
          </p:cNvPr>
          <p:cNvSpPr/>
          <p:nvPr/>
        </p:nvSpPr>
        <p:spPr>
          <a:xfrm>
            <a:off x="7120536" y="2466735"/>
            <a:ext cx="4932000" cy="804640"/>
          </a:xfrm>
          <a:prstGeom prst="roundRect">
            <a:avLst>
              <a:gd name="adj" fmla="val 0"/>
            </a:avLst>
          </a:prstGeom>
          <a:solidFill>
            <a:schemeClr val="bg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6" name="Rectangle 15">
            <a:extLst>
              <a:ext uri="{FF2B5EF4-FFF2-40B4-BE49-F238E27FC236}">
                <a16:creationId xmlns:a16="http://schemas.microsoft.com/office/drawing/2014/main" id="{FA5C1285-952E-9EC0-E4DE-67253B9309F6}"/>
              </a:ext>
            </a:extLst>
          </p:cNvPr>
          <p:cNvSpPr/>
          <p:nvPr/>
        </p:nvSpPr>
        <p:spPr>
          <a:xfrm>
            <a:off x="487619" y="3300330"/>
            <a:ext cx="1601604" cy="1007295"/>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Accelerate Digital Commerce</a:t>
            </a:r>
            <a:endParaRPr kumimoji="0" lang="en-NG" sz="13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7" name="Rectangle 16">
            <a:extLst>
              <a:ext uri="{FF2B5EF4-FFF2-40B4-BE49-F238E27FC236}">
                <a16:creationId xmlns:a16="http://schemas.microsoft.com/office/drawing/2014/main" id="{575C837B-367F-553D-8C19-726D42EDACD0}"/>
              </a:ext>
            </a:extLst>
          </p:cNvPr>
          <p:cNvSpPr/>
          <p:nvPr/>
        </p:nvSpPr>
        <p:spPr>
          <a:xfrm>
            <a:off x="2122681" y="3316678"/>
            <a:ext cx="4873211" cy="189843"/>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Accelerate MDP via Chatbot</a:t>
            </a:r>
            <a:endParaRPr kumimoji="0" lang="en-NG" sz="11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8" name="Rectangle 17">
            <a:extLst>
              <a:ext uri="{FF2B5EF4-FFF2-40B4-BE49-F238E27FC236}">
                <a16:creationId xmlns:a16="http://schemas.microsoft.com/office/drawing/2014/main" id="{8073B7BD-0119-57EE-DB78-F52741522917}"/>
              </a:ext>
            </a:extLst>
          </p:cNvPr>
          <p:cNvSpPr/>
          <p:nvPr/>
        </p:nvSpPr>
        <p:spPr>
          <a:xfrm>
            <a:off x="7120536" y="3335010"/>
            <a:ext cx="4932000" cy="189843"/>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Step change Customer Portal</a:t>
            </a:r>
            <a:endParaRPr kumimoji="0" lang="en-NG" sz="11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9" name="Rectangle 18">
            <a:extLst>
              <a:ext uri="{FF2B5EF4-FFF2-40B4-BE49-F238E27FC236}">
                <a16:creationId xmlns:a16="http://schemas.microsoft.com/office/drawing/2014/main" id="{27B33AE9-1A81-61AD-7199-831AA928308B}"/>
              </a:ext>
            </a:extLst>
          </p:cNvPr>
          <p:cNvSpPr/>
          <p:nvPr/>
        </p:nvSpPr>
        <p:spPr>
          <a:xfrm>
            <a:off x="2589926" y="3446786"/>
            <a:ext cx="1223588" cy="430887"/>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marR="0" lvl="1" indent="0" algn="ctr" defTabSz="895210" rtl="0" eaLnBrk="1" fontAlgn="base" latinLnBrk="0" hangingPunct="1">
              <a:lnSpc>
                <a:spcPct val="100000"/>
              </a:lnSpc>
              <a:spcBef>
                <a:spcPct val="0"/>
              </a:spcBef>
              <a:spcAft>
                <a:spcPct val="0"/>
              </a:spcAft>
              <a:buClr>
                <a:srgbClr val="5D6470"/>
              </a:buClr>
              <a:buSzPct val="125000"/>
              <a:buFontTx/>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Montserrat"/>
                <a:ea typeface="MS PGothic"/>
                <a:cs typeface="+mn-cs"/>
              </a:rPr>
              <a:t>109K</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32FF13B9-7CE6-F268-1662-BA00BE9B2345}"/>
              </a:ext>
            </a:extLst>
          </p:cNvPr>
          <p:cNvSpPr txBox="1"/>
          <p:nvPr/>
        </p:nvSpPr>
        <p:spPr>
          <a:xfrm>
            <a:off x="2615499" y="3849597"/>
            <a:ext cx="1144457" cy="2308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B050"/>
                </a:solidFill>
                <a:effectLst/>
                <a:uLnTx/>
                <a:uFillTx/>
                <a:latin typeface="Montserrat"/>
                <a:ea typeface="+mn-ea"/>
                <a:cs typeface="Calibri"/>
              </a:rPr>
              <a:t>15% vs BP</a:t>
            </a:r>
          </a:p>
        </p:txBody>
      </p:sp>
      <p:sp>
        <p:nvSpPr>
          <p:cNvPr id="21" name="TextBox 20">
            <a:extLst>
              <a:ext uri="{FF2B5EF4-FFF2-40B4-BE49-F238E27FC236}">
                <a16:creationId xmlns:a16="http://schemas.microsoft.com/office/drawing/2014/main" id="{DB434EE8-6DEE-442A-CAAD-B2483EEF5A63}"/>
              </a:ext>
            </a:extLst>
          </p:cNvPr>
          <p:cNvSpPr txBox="1"/>
          <p:nvPr/>
        </p:nvSpPr>
        <p:spPr>
          <a:xfrm>
            <a:off x="2301270" y="3995422"/>
            <a:ext cx="1800900" cy="22461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ts val="1000"/>
              </a:lnSpc>
              <a:spcBef>
                <a:spcPts val="0"/>
              </a:spcBef>
              <a:spcAft>
                <a:spcPts val="0"/>
              </a:spcAft>
              <a:buClrTx/>
              <a:buSzTx/>
              <a:buFontTx/>
              <a:buNone/>
              <a:tabLst/>
              <a:defRPr/>
            </a:pPr>
            <a:r>
              <a:rPr kumimoji="0" lang="en-US" sz="8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Registered customers</a:t>
            </a:r>
          </a:p>
        </p:txBody>
      </p:sp>
      <p:sp>
        <p:nvSpPr>
          <p:cNvPr id="22" name="Arrow: Right 21">
            <a:extLst>
              <a:ext uri="{FF2B5EF4-FFF2-40B4-BE49-F238E27FC236}">
                <a16:creationId xmlns:a16="http://schemas.microsoft.com/office/drawing/2014/main" id="{6F2229A2-06AD-B927-2147-7F18306753FC}"/>
              </a:ext>
            </a:extLst>
          </p:cNvPr>
          <p:cNvSpPr/>
          <p:nvPr/>
        </p:nvSpPr>
        <p:spPr>
          <a:xfrm>
            <a:off x="4495438" y="3678718"/>
            <a:ext cx="227839" cy="276999"/>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NG" sz="1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23" name="Rectangle 22">
            <a:extLst>
              <a:ext uri="{FF2B5EF4-FFF2-40B4-BE49-F238E27FC236}">
                <a16:creationId xmlns:a16="http://schemas.microsoft.com/office/drawing/2014/main" id="{F006D32F-BAB7-4897-F763-BD6DB581EFB8}"/>
              </a:ext>
            </a:extLst>
          </p:cNvPr>
          <p:cNvSpPr/>
          <p:nvPr/>
        </p:nvSpPr>
        <p:spPr>
          <a:xfrm>
            <a:off x="5277706" y="3484284"/>
            <a:ext cx="1223588" cy="430887"/>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marR="0" lvl="1" indent="0" algn="ctr" defTabSz="895210" rtl="0" eaLnBrk="1" fontAlgn="base" latinLnBrk="0" hangingPunct="1">
              <a:lnSpc>
                <a:spcPct val="100000"/>
              </a:lnSpc>
              <a:spcBef>
                <a:spcPct val="0"/>
              </a:spcBef>
              <a:spcAft>
                <a:spcPct val="0"/>
              </a:spcAft>
              <a:buClr>
                <a:srgbClr val="5D6470"/>
              </a:buClr>
              <a:buSzPct val="125000"/>
              <a:buFontTx/>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Montserrat"/>
                <a:ea typeface="MS PGothic"/>
                <a:cs typeface="+mn-cs"/>
              </a:rPr>
              <a:t>150K</a:t>
            </a:r>
            <a:endPar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96DFE616-7947-C3CA-27A5-2933EBBFDC5A}"/>
              </a:ext>
            </a:extLst>
          </p:cNvPr>
          <p:cNvSpPr txBox="1"/>
          <p:nvPr/>
        </p:nvSpPr>
        <p:spPr>
          <a:xfrm>
            <a:off x="5293327" y="3838612"/>
            <a:ext cx="1144457" cy="256545"/>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B050"/>
                </a:solidFill>
                <a:effectLst/>
                <a:uLnTx/>
                <a:uFillTx/>
                <a:latin typeface="Montserrat"/>
                <a:ea typeface="+mn-ea"/>
                <a:cs typeface="+mn-cs"/>
              </a:rPr>
              <a:t>+38</a:t>
            </a:r>
            <a:r>
              <a:rPr kumimoji="0" lang="en-US" sz="900" b="0" i="0" u="none" strike="noStrike" kern="1200" cap="none" spc="0" normalizeH="0" baseline="0" noProof="0">
                <a:ln>
                  <a:noFill/>
                </a:ln>
                <a:solidFill>
                  <a:srgbClr val="00B050"/>
                </a:solidFill>
                <a:effectLst/>
                <a:uLnTx/>
                <a:uFillTx/>
                <a:latin typeface="Montserrat"/>
                <a:ea typeface="+mn-ea"/>
                <a:cs typeface="Calibri"/>
              </a:rPr>
              <a:t>% vs PY</a:t>
            </a:r>
          </a:p>
        </p:txBody>
      </p:sp>
      <p:sp>
        <p:nvSpPr>
          <p:cNvPr id="25" name="TextBox 24">
            <a:extLst>
              <a:ext uri="{FF2B5EF4-FFF2-40B4-BE49-F238E27FC236}">
                <a16:creationId xmlns:a16="http://schemas.microsoft.com/office/drawing/2014/main" id="{3FDDC574-3D8F-9C75-36EF-B85DFE3427D1}"/>
              </a:ext>
            </a:extLst>
          </p:cNvPr>
          <p:cNvSpPr txBox="1"/>
          <p:nvPr/>
        </p:nvSpPr>
        <p:spPr>
          <a:xfrm>
            <a:off x="4996589" y="3995422"/>
            <a:ext cx="1800900" cy="22461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ts val="1000"/>
              </a:lnSpc>
              <a:spcBef>
                <a:spcPts val="0"/>
              </a:spcBef>
              <a:spcAft>
                <a:spcPts val="0"/>
              </a:spcAft>
              <a:buClrTx/>
              <a:buSzTx/>
              <a:buFontTx/>
              <a:buNone/>
              <a:tabLst/>
              <a:defRPr/>
            </a:pPr>
            <a:r>
              <a:rPr kumimoji="0" lang="en-US" sz="8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Registered customers</a:t>
            </a:r>
          </a:p>
        </p:txBody>
      </p:sp>
      <p:sp>
        <p:nvSpPr>
          <p:cNvPr id="26" name="Rectangle 25">
            <a:extLst>
              <a:ext uri="{FF2B5EF4-FFF2-40B4-BE49-F238E27FC236}">
                <a16:creationId xmlns:a16="http://schemas.microsoft.com/office/drawing/2014/main" id="{03EE2C15-3A00-9404-3998-0F3F9DD726CD}"/>
              </a:ext>
            </a:extLst>
          </p:cNvPr>
          <p:cNvSpPr/>
          <p:nvPr/>
        </p:nvSpPr>
        <p:spPr>
          <a:xfrm>
            <a:off x="487618" y="4558875"/>
            <a:ext cx="1601604" cy="932536"/>
          </a:xfrm>
          <a:prstGeom prst="rect">
            <a:avLst/>
          </a:prstGeom>
          <a:solidFill>
            <a:srgbClr val="378D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Enabled by DIA and CDE</a:t>
            </a:r>
            <a:endParaRPr kumimoji="0" lang="en-NG" sz="13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27" name="Rectangle: Rounded Corners 26">
            <a:extLst>
              <a:ext uri="{FF2B5EF4-FFF2-40B4-BE49-F238E27FC236}">
                <a16:creationId xmlns:a16="http://schemas.microsoft.com/office/drawing/2014/main" id="{A6546962-775A-8B57-9B9F-A3CE8BACA0F4}"/>
              </a:ext>
            </a:extLst>
          </p:cNvPr>
          <p:cNvSpPr/>
          <p:nvPr/>
        </p:nvSpPr>
        <p:spPr>
          <a:xfrm>
            <a:off x="2132502" y="4782292"/>
            <a:ext cx="4851527" cy="699953"/>
          </a:xfrm>
          <a:prstGeom prst="roundRect">
            <a:avLst>
              <a:gd name="adj" fmla="val 0"/>
            </a:avLst>
          </a:prstGeom>
          <a:solidFill>
            <a:schemeClr val="bg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28" name="Rectangle 27">
            <a:extLst>
              <a:ext uri="{FF2B5EF4-FFF2-40B4-BE49-F238E27FC236}">
                <a16:creationId xmlns:a16="http://schemas.microsoft.com/office/drawing/2014/main" id="{24ADBB5D-FB0B-DD14-3717-08F867790A66}"/>
              </a:ext>
            </a:extLst>
          </p:cNvPr>
          <p:cNvSpPr/>
          <p:nvPr/>
        </p:nvSpPr>
        <p:spPr>
          <a:xfrm>
            <a:off x="2112240" y="4567522"/>
            <a:ext cx="4898895" cy="189843"/>
          </a:xfrm>
          <a:prstGeom prst="rect">
            <a:avLst/>
          </a:prstGeom>
          <a:solidFill>
            <a:srgbClr val="89D1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Maintain strong segmented execution compliance</a:t>
            </a:r>
            <a:endParaRPr kumimoji="0" lang="en-NG" sz="1100" b="1"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29" name="Rectangle 28">
            <a:extLst>
              <a:ext uri="{FF2B5EF4-FFF2-40B4-BE49-F238E27FC236}">
                <a16:creationId xmlns:a16="http://schemas.microsoft.com/office/drawing/2014/main" id="{5A7E12D0-31FF-3A44-BA96-ADFAB466A4E5}"/>
              </a:ext>
            </a:extLst>
          </p:cNvPr>
          <p:cNvSpPr/>
          <p:nvPr/>
        </p:nvSpPr>
        <p:spPr>
          <a:xfrm>
            <a:off x="7120536" y="4567522"/>
            <a:ext cx="4932000" cy="189843"/>
          </a:xfrm>
          <a:prstGeom prst="rect">
            <a:avLst/>
          </a:prstGeom>
          <a:solidFill>
            <a:srgbClr val="89D1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Accelerate delivery of profitable CDE coverage</a:t>
            </a:r>
            <a:endParaRPr kumimoji="0" lang="en-NG" sz="1100" b="1"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30" name="Rectangle: Rounded Corners 29">
            <a:extLst>
              <a:ext uri="{FF2B5EF4-FFF2-40B4-BE49-F238E27FC236}">
                <a16:creationId xmlns:a16="http://schemas.microsoft.com/office/drawing/2014/main" id="{A15B05EC-66EE-EB55-1E7F-2FB27236C173}"/>
              </a:ext>
            </a:extLst>
          </p:cNvPr>
          <p:cNvSpPr/>
          <p:nvPr/>
        </p:nvSpPr>
        <p:spPr>
          <a:xfrm>
            <a:off x="7108640" y="4778471"/>
            <a:ext cx="4932000" cy="685947"/>
          </a:xfrm>
          <a:prstGeom prst="roundRect">
            <a:avLst>
              <a:gd name="adj" fmla="val 0"/>
            </a:avLst>
          </a:prstGeom>
          <a:solidFill>
            <a:schemeClr val="bg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31" name="TextBox 30">
            <a:extLst>
              <a:ext uri="{FF2B5EF4-FFF2-40B4-BE49-F238E27FC236}">
                <a16:creationId xmlns:a16="http://schemas.microsoft.com/office/drawing/2014/main" id="{E9574028-587E-81E5-95F1-E864590006D5}"/>
              </a:ext>
            </a:extLst>
          </p:cNvPr>
          <p:cNvSpPr txBox="1"/>
          <p:nvPr/>
        </p:nvSpPr>
        <p:spPr>
          <a:xfrm>
            <a:off x="10255665" y="4822601"/>
            <a:ext cx="1241009" cy="338554"/>
          </a:xfrm>
          <a:prstGeom prst="rect">
            <a:avLst/>
          </a:prstGeom>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marR="0" lvl="1" indent="0" algn="ctr" defTabSz="895210" rtl="0" eaLnBrk="1" fontAlgn="base" latinLnBrk="0" hangingPunct="1">
              <a:lnSpc>
                <a:spcPct val="100000"/>
              </a:lnSpc>
              <a:spcBef>
                <a:spcPct val="0"/>
              </a:spcBef>
              <a:spcAft>
                <a:spcPct val="0"/>
              </a:spcAft>
              <a:buClr>
                <a:srgbClr val="5D6470"/>
              </a:buClr>
              <a:buSzTx/>
              <a:buFontTx/>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Montserrat"/>
                <a:ea typeface="MS PGothic"/>
                <a:cs typeface="+mn-cs"/>
              </a:rPr>
              <a:t>72% </a:t>
            </a:r>
            <a:endParaRPr kumimoji="0" lang="en-US" sz="1800" b="0" i="0" u="none" strike="noStrike" kern="1200" cap="none" spc="0" normalizeH="0" baseline="0" noProof="0">
              <a:ln>
                <a:noFill/>
              </a:ln>
              <a:solidFill>
                <a:prstClr val="black">
                  <a:lumMod val="75000"/>
                  <a:lumOff val="25000"/>
                </a:prstClr>
              </a:solidFill>
              <a:effectLst/>
              <a:uLnTx/>
              <a:uFillTx/>
              <a:latin typeface="Montserrat"/>
              <a:ea typeface="+mn-ea"/>
              <a:cs typeface="+mn-cs"/>
            </a:endParaRPr>
          </a:p>
        </p:txBody>
      </p:sp>
      <p:sp>
        <p:nvSpPr>
          <p:cNvPr id="32" name="Rectangle 31">
            <a:extLst>
              <a:ext uri="{FF2B5EF4-FFF2-40B4-BE49-F238E27FC236}">
                <a16:creationId xmlns:a16="http://schemas.microsoft.com/office/drawing/2014/main" id="{5142D5D2-64A8-58CF-9EAB-5F8E2686AE67}"/>
              </a:ext>
            </a:extLst>
          </p:cNvPr>
          <p:cNvSpPr/>
          <p:nvPr/>
        </p:nvSpPr>
        <p:spPr>
          <a:xfrm>
            <a:off x="10228378" y="5223791"/>
            <a:ext cx="1295583" cy="22461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ts val="1000"/>
              </a:lnSpc>
              <a:spcBef>
                <a:spcPts val="0"/>
              </a:spcBef>
              <a:spcAft>
                <a:spcPts val="0"/>
              </a:spcAft>
              <a:buClrTx/>
              <a:buSzTx/>
              <a:buFontTx/>
              <a:buNone/>
              <a:tabLst/>
              <a:defRPr/>
            </a:pPr>
            <a:r>
              <a:rPr kumimoji="0" lang="en-US" sz="8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CDE Profitability</a:t>
            </a:r>
          </a:p>
        </p:txBody>
      </p:sp>
      <p:sp>
        <p:nvSpPr>
          <p:cNvPr id="33" name="Arrow: Right 32">
            <a:extLst>
              <a:ext uri="{FF2B5EF4-FFF2-40B4-BE49-F238E27FC236}">
                <a16:creationId xmlns:a16="http://schemas.microsoft.com/office/drawing/2014/main" id="{B372DA32-3E5C-BC47-4502-ECC31E4DEA19}"/>
              </a:ext>
            </a:extLst>
          </p:cNvPr>
          <p:cNvSpPr/>
          <p:nvPr/>
        </p:nvSpPr>
        <p:spPr>
          <a:xfrm>
            <a:off x="9495660" y="4938715"/>
            <a:ext cx="227839" cy="22892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NG" sz="1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34" name="TextBox 33">
            <a:extLst>
              <a:ext uri="{FF2B5EF4-FFF2-40B4-BE49-F238E27FC236}">
                <a16:creationId xmlns:a16="http://schemas.microsoft.com/office/drawing/2014/main" id="{8C3BA54E-6353-1547-998A-57F34B851575}"/>
              </a:ext>
            </a:extLst>
          </p:cNvPr>
          <p:cNvSpPr txBox="1"/>
          <p:nvPr/>
        </p:nvSpPr>
        <p:spPr>
          <a:xfrm>
            <a:off x="7664478" y="4819234"/>
            <a:ext cx="1245199" cy="338554"/>
          </a:xfrm>
          <a:prstGeom prst="rect">
            <a:avLst/>
          </a:prstGeom>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marR="0" lvl="1" indent="0" algn="ctr" defTabSz="895210" rtl="0" eaLnBrk="1" fontAlgn="base" latinLnBrk="0" hangingPunct="1">
              <a:lnSpc>
                <a:spcPct val="100000"/>
              </a:lnSpc>
              <a:spcBef>
                <a:spcPct val="0"/>
              </a:spcBef>
              <a:spcAft>
                <a:spcPct val="0"/>
              </a:spcAft>
              <a:buClr>
                <a:srgbClr val="5D6470"/>
              </a:buClr>
              <a:buSzTx/>
              <a:buFontTx/>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Montserrat"/>
                <a:ea typeface="MS PGothic"/>
                <a:cs typeface="+mn-cs"/>
              </a:rPr>
              <a:t>70% </a:t>
            </a:r>
            <a:endParaRPr kumimoji="0" lang="en-US" sz="1800" b="0" i="0" u="none" strike="noStrike" kern="1200" cap="none" spc="0" normalizeH="0" baseline="0" noProof="0">
              <a:ln>
                <a:noFill/>
              </a:ln>
              <a:solidFill>
                <a:prstClr val="black">
                  <a:lumMod val="75000"/>
                  <a:lumOff val="25000"/>
                </a:prstClr>
              </a:solidFill>
              <a:effectLst/>
              <a:uLnTx/>
              <a:uFillTx/>
              <a:latin typeface="Montserrat"/>
              <a:ea typeface="MS PGothic"/>
              <a:cs typeface="+mn-cs"/>
            </a:endParaRPr>
          </a:p>
        </p:txBody>
      </p:sp>
      <p:sp>
        <p:nvSpPr>
          <p:cNvPr id="35" name="Rectangle 34">
            <a:extLst>
              <a:ext uri="{FF2B5EF4-FFF2-40B4-BE49-F238E27FC236}">
                <a16:creationId xmlns:a16="http://schemas.microsoft.com/office/drawing/2014/main" id="{5D5E56A4-BC23-2851-4C21-5EE8EDEE6B1F}"/>
              </a:ext>
            </a:extLst>
          </p:cNvPr>
          <p:cNvSpPr/>
          <p:nvPr/>
        </p:nvSpPr>
        <p:spPr>
          <a:xfrm>
            <a:off x="7639286" y="5231570"/>
            <a:ext cx="1295583" cy="22461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ts val="1000"/>
              </a:lnSpc>
              <a:spcBef>
                <a:spcPts val="0"/>
              </a:spcBef>
              <a:spcAft>
                <a:spcPts val="0"/>
              </a:spcAft>
              <a:buClrTx/>
              <a:buSzTx/>
              <a:buFontTx/>
              <a:buNone/>
              <a:tabLst/>
              <a:defRPr/>
            </a:pPr>
            <a:r>
              <a:rPr kumimoji="0" lang="en-US" sz="8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CDE Profitability</a:t>
            </a:r>
          </a:p>
        </p:txBody>
      </p:sp>
      <p:sp>
        <p:nvSpPr>
          <p:cNvPr id="36" name="TextBox 35">
            <a:extLst>
              <a:ext uri="{FF2B5EF4-FFF2-40B4-BE49-F238E27FC236}">
                <a16:creationId xmlns:a16="http://schemas.microsoft.com/office/drawing/2014/main" id="{3858F3D9-F452-34FF-0D60-5BE16CED0EB9}"/>
              </a:ext>
            </a:extLst>
          </p:cNvPr>
          <p:cNvSpPr txBox="1"/>
          <p:nvPr/>
        </p:nvSpPr>
        <p:spPr>
          <a:xfrm>
            <a:off x="2823863" y="4769328"/>
            <a:ext cx="775854" cy="430887"/>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marR="0" lvl="1" indent="0" algn="ctr" defTabSz="895210" rtl="0" eaLnBrk="1" fontAlgn="base" latinLnBrk="0" hangingPunct="1">
              <a:lnSpc>
                <a:spcPct val="100000"/>
              </a:lnSpc>
              <a:spcBef>
                <a:spcPct val="0"/>
              </a:spcBef>
              <a:spcAft>
                <a:spcPct val="0"/>
              </a:spcAft>
              <a:buClr>
                <a:srgbClr val="5D6470"/>
              </a:buClr>
              <a:buSzPct val="125000"/>
              <a:buFontTx/>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ea typeface="MS PGothic"/>
                <a:cs typeface="+mn-cs"/>
              </a:rPr>
              <a:t>57%</a:t>
            </a:r>
            <a:endParaRPr kumimoji="0" lang="en-US"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ea typeface="MS PGothic"/>
              <a:cs typeface="+mn-cs"/>
            </a:endParaRPr>
          </a:p>
        </p:txBody>
      </p:sp>
      <p:sp>
        <p:nvSpPr>
          <p:cNvPr id="37" name="Rectangle 36">
            <a:extLst>
              <a:ext uri="{FF2B5EF4-FFF2-40B4-BE49-F238E27FC236}">
                <a16:creationId xmlns:a16="http://schemas.microsoft.com/office/drawing/2014/main" id="{EC8F4156-914A-AB33-AFBD-B5A4380F0150}"/>
              </a:ext>
            </a:extLst>
          </p:cNvPr>
          <p:cNvSpPr/>
          <p:nvPr/>
        </p:nvSpPr>
        <p:spPr>
          <a:xfrm>
            <a:off x="2145694" y="5260552"/>
            <a:ext cx="2112053" cy="2205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ts val="1000"/>
              </a:lnSpc>
              <a:spcBef>
                <a:spcPts val="0"/>
              </a:spcBef>
              <a:spcAft>
                <a:spcPts val="0"/>
              </a:spcAft>
              <a:buClrTx/>
              <a:buSzTx/>
              <a:buFontTx/>
              <a:buNone/>
              <a:tabLst/>
              <a:defRPr/>
            </a:pPr>
            <a:r>
              <a:rPr kumimoji="0" lang="en-US" sz="8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Suggested Order Compliance</a:t>
            </a:r>
          </a:p>
        </p:txBody>
      </p:sp>
      <p:sp>
        <p:nvSpPr>
          <p:cNvPr id="38" name="Arrow: Right 37">
            <a:extLst>
              <a:ext uri="{FF2B5EF4-FFF2-40B4-BE49-F238E27FC236}">
                <a16:creationId xmlns:a16="http://schemas.microsoft.com/office/drawing/2014/main" id="{51364274-9536-8BED-D8E7-E9BA02231D73}"/>
              </a:ext>
            </a:extLst>
          </p:cNvPr>
          <p:cNvSpPr/>
          <p:nvPr/>
        </p:nvSpPr>
        <p:spPr>
          <a:xfrm>
            <a:off x="4495438" y="4938715"/>
            <a:ext cx="227839" cy="22892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NG" sz="1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39" name="TextBox 38">
            <a:extLst>
              <a:ext uri="{FF2B5EF4-FFF2-40B4-BE49-F238E27FC236}">
                <a16:creationId xmlns:a16="http://schemas.microsoft.com/office/drawing/2014/main" id="{02EA81F1-DA6C-629A-4C49-66569A317A11}"/>
              </a:ext>
            </a:extLst>
          </p:cNvPr>
          <p:cNvSpPr txBox="1"/>
          <p:nvPr/>
        </p:nvSpPr>
        <p:spPr>
          <a:xfrm>
            <a:off x="5494686" y="4786919"/>
            <a:ext cx="804707" cy="430887"/>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marR="0" lvl="1" indent="0" algn="ctr" defTabSz="895210" rtl="0" eaLnBrk="1" fontAlgn="base" latinLnBrk="0" hangingPunct="1">
              <a:lnSpc>
                <a:spcPct val="100000"/>
              </a:lnSpc>
              <a:spcBef>
                <a:spcPct val="0"/>
              </a:spcBef>
              <a:spcAft>
                <a:spcPct val="0"/>
              </a:spcAft>
              <a:buClr>
                <a:srgbClr val="5D6470"/>
              </a:buClr>
              <a:buSzPct val="125000"/>
              <a:buFontTx/>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ea typeface="MS PGothic"/>
                <a:cs typeface="+mn-cs"/>
              </a:rPr>
              <a:t>60%</a:t>
            </a:r>
            <a:endParaRPr kumimoji="0" lang="en-US"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ea typeface="MS PGothic"/>
              <a:cs typeface="+mn-cs"/>
            </a:endParaRPr>
          </a:p>
        </p:txBody>
      </p:sp>
      <p:sp>
        <p:nvSpPr>
          <p:cNvPr id="40" name="Rectangle 39">
            <a:extLst>
              <a:ext uri="{FF2B5EF4-FFF2-40B4-BE49-F238E27FC236}">
                <a16:creationId xmlns:a16="http://schemas.microsoft.com/office/drawing/2014/main" id="{78B0DEE2-1E60-93E7-3657-539D5406E885}"/>
              </a:ext>
            </a:extLst>
          </p:cNvPr>
          <p:cNvSpPr/>
          <p:nvPr/>
        </p:nvSpPr>
        <p:spPr>
          <a:xfrm>
            <a:off x="4841013" y="5269179"/>
            <a:ext cx="2112053" cy="2205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ts val="1000"/>
              </a:lnSpc>
              <a:spcBef>
                <a:spcPts val="0"/>
              </a:spcBef>
              <a:spcAft>
                <a:spcPts val="0"/>
              </a:spcAft>
              <a:buClrTx/>
              <a:buSzTx/>
              <a:buFontTx/>
              <a:buNone/>
              <a:tabLst/>
              <a:defRPr/>
            </a:pPr>
            <a:r>
              <a:rPr kumimoji="0" lang="en-US" sz="8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Suggested Order Compliance</a:t>
            </a:r>
          </a:p>
        </p:txBody>
      </p:sp>
      <p:sp>
        <p:nvSpPr>
          <p:cNvPr id="41" name="Rectangle 40">
            <a:extLst>
              <a:ext uri="{FF2B5EF4-FFF2-40B4-BE49-F238E27FC236}">
                <a16:creationId xmlns:a16="http://schemas.microsoft.com/office/drawing/2014/main" id="{86CC456A-CB5A-7760-A8C7-07D8B8861E18}"/>
              </a:ext>
            </a:extLst>
          </p:cNvPr>
          <p:cNvSpPr/>
          <p:nvPr/>
        </p:nvSpPr>
        <p:spPr>
          <a:xfrm>
            <a:off x="487619" y="2290748"/>
            <a:ext cx="1601604" cy="97874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Maintain excellence in execution</a:t>
            </a:r>
            <a:endParaRPr kumimoji="0" lang="en-NG" sz="13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42" name="Rectangle 41">
            <a:extLst>
              <a:ext uri="{FF2B5EF4-FFF2-40B4-BE49-F238E27FC236}">
                <a16:creationId xmlns:a16="http://schemas.microsoft.com/office/drawing/2014/main" id="{9FA9A705-E175-0F1B-372B-A2187D381D9E}"/>
              </a:ext>
            </a:extLst>
          </p:cNvPr>
          <p:cNvSpPr/>
          <p:nvPr/>
        </p:nvSpPr>
        <p:spPr>
          <a:xfrm>
            <a:off x="2131950" y="2274240"/>
            <a:ext cx="4848000" cy="189843"/>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Maintain quality execution</a:t>
            </a:r>
            <a:endParaRPr kumimoji="0" lang="en-NG" sz="11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43" name="Rectangle 42">
            <a:extLst>
              <a:ext uri="{FF2B5EF4-FFF2-40B4-BE49-F238E27FC236}">
                <a16:creationId xmlns:a16="http://schemas.microsoft.com/office/drawing/2014/main" id="{8720768A-BD3A-2FE6-E335-19D40792C809}"/>
              </a:ext>
            </a:extLst>
          </p:cNvPr>
          <p:cNvSpPr/>
          <p:nvPr/>
        </p:nvSpPr>
        <p:spPr>
          <a:xfrm>
            <a:off x="7120536" y="2274240"/>
            <a:ext cx="4932000" cy="189843"/>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Accelerate Outlet Coverage</a:t>
            </a:r>
            <a:endParaRPr kumimoji="0" lang="en-NG" sz="11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44" name="TextBox 43">
            <a:extLst>
              <a:ext uri="{FF2B5EF4-FFF2-40B4-BE49-F238E27FC236}">
                <a16:creationId xmlns:a16="http://schemas.microsoft.com/office/drawing/2014/main" id="{08A857BB-0A8F-C20B-BCC0-FB7B65BC3BCB}"/>
              </a:ext>
            </a:extLst>
          </p:cNvPr>
          <p:cNvSpPr txBox="1"/>
          <p:nvPr/>
        </p:nvSpPr>
        <p:spPr>
          <a:xfrm>
            <a:off x="2628133" y="2522597"/>
            <a:ext cx="1147175" cy="338554"/>
          </a:xfrm>
          <a:prstGeom prst="rect">
            <a:avLst/>
          </a:prstGeom>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marR="0" lvl="1" indent="0" algn="ctr" defTabSz="895210" rtl="0" eaLnBrk="1" fontAlgn="base" latinLnBrk="0" hangingPunct="1">
              <a:lnSpc>
                <a:spcPct val="100000"/>
              </a:lnSpc>
              <a:spcBef>
                <a:spcPct val="0"/>
              </a:spcBef>
              <a:spcAft>
                <a:spcPct val="0"/>
              </a:spcAft>
              <a:buClr>
                <a:srgbClr val="5D6470"/>
              </a:buClr>
              <a:buSzTx/>
              <a:buFontTx/>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Montserrat"/>
                <a:ea typeface="MS PGothic"/>
                <a:cs typeface="+mn-cs"/>
              </a:rPr>
              <a:t>58.4%</a:t>
            </a:r>
            <a:endParaRPr kumimoji="0" lang="en-US" sz="1800" b="0" i="0" u="none" strike="noStrike" kern="1200" cap="none" spc="0" normalizeH="0" baseline="0" noProof="0">
              <a:ln>
                <a:noFill/>
              </a:ln>
              <a:solidFill>
                <a:prstClr val="black">
                  <a:lumMod val="75000"/>
                  <a:lumOff val="25000"/>
                </a:prstClr>
              </a:solidFill>
              <a:effectLst/>
              <a:uLnTx/>
              <a:uFillTx/>
              <a:latin typeface="Montserrat"/>
              <a:ea typeface="+mn-ea"/>
              <a:cs typeface="+mn-cs"/>
            </a:endParaRPr>
          </a:p>
        </p:txBody>
      </p:sp>
      <p:sp>
        <p:nvSpPr>
          <p:cNvPr id="45" name="Rectangle 44">
            <a:extLst>
              <a:ext uri="{FF2B5EF4-FFF2-40B4-BE49-F238E27FC236}">
                <a16:creationId xmlns:a16="http://schemas.microsoft.com/office/drawing/2014/main" id="{4D698F74-5804-8D47-7DD2-B3413435D6B9}"/>
              </a:ext>
            </a:extLst>
          </p:cNvPr>
          <p:cNvSpPr/>
          <p:nvPr/>
        </p:nvSpPr>
        <p:spPr>
          <a:xfrm>
            <a:off x="2822450" y="2950872"/>
            <a:ext cx="758541" cy="220573"/>
          </a:xfrm>
          <a:prstGeom prst="rect">
            <a:avLst/>
          </a:prstGeom>
          <a:no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ts val="1000"/>
              </a:lnSpc>
              <a:spcBef>
                <a:spcPts val="0"/>
              </a:spcBef>
              <a:spcAft>
                <a:spcPts val="0"/>
              </a:spcAft>
              <a:buClrTx/>
              <a:buSzTx/>
              <a:buFontTx/>
              <a:buNone/>
              <a:tabLst/>
              <a:defRPr/>
            </a:pPr>
            <a:r>
              <a:rPr kumimoji="0" lang="en-US" sz="8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RED Index</a:t>
            </a:r>
          </a:p>
        </p:txBody>
      </p:sp>
      <p:sp>
        <p:nvSpPr>
          <p:cNvPr id="46" name="Arrow: Right 45">
            <a:extLst>
              <a:ext uri="{FF2B5EF4-FFF2-40B4-BE49-F238E27FC236}">
                <a16:creationId xmlns:a16="http://schemas.microsoft.com/office/drawing/2014/main" id="{8A2E67E2-31D7-0DD4-6C5F-D35A2FB92391}"/>
              </a:ext>
            </a:extLst>
          </p:cNvPr>
          <p:cNvSpPr/>
          <p:nvPr/>
        </p:nvSpPr>
        <p:spPr>
          <a:xfrm>
            <a:off x="4495438" y="2650105"/>
            <a:ext cx="227839" cy="25181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NG" sz="1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47" name="TextBox 46">
            <a:extLst>
              <a:ext uri="{FF2B5EF4-FFF2-40B4-BE49-F238E27FC236}">
                <a16:creationId xmlns:a16="http://schemas.microsoft.com/office/drawing/2014/main" id="{75108CA7-7AFB-9876-0400-32D2EC2D1FF7}"/>
              </a:ext>
            </a:extLst>
          </p:cNvPr>
          <p:cNvSpPr txBox="1"/>
          <p:nvPr/>
        </p:nvSpPr>
        <p:spPr>
          <a:xfrm>
            <a:off x="5323452" y="2522597"/>
            <a:ext cx="1147175" cy="338554"/>
          </a:xfrm>
          <a:prstGeom prst="rect">
            <a:avLst/>
          </a:prstGeom>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marR="0" lvl="1" indent="0" algn="ctr" defTabSz="895210" rtl="0" eaLnBrk="1" fontAlgn="base" latinLnBrk="0" hangingPunct="1">
              <a:lnSpc>
                <a:spcPct val="100000"/>
              </a:lnSpc>
              <a:spcBef>
                <a:spcPct val="0"/>
              </a:spcBef>
              <a:spcAft>
                <a:spcPct val="0"/>
              </a:spcAft>
              <a:buClr>
                <a:srgbClr val="5D6470"/>
              </a:buClr>
              <a:buSzTx/>
              <a:buFontTx/>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Montserrat"/>
                <a:ea typeface="MS PGothic"/>
                <a:cs typeface="+mn-cs"/>
              </a:rPr>
              <a:t>65.1%</a:t>
            </a:r>
            <a:endParaRPr kumimoji="0" lang="en-US" sz="1800" b="0" i="0" u="none" strike="noStrike" kern="1200" cap="none" spc="0" normalizeH="0" baseline="0" noProof="0">
              <a:ln>
                <a:noFill/>
              </a:ln>
              <a:solidFill>
                <a:prstClr val="black">
                  <a:lumMod val="75000"/>
                  <a:lumOff val="25000"/>
                </a:prstClr>
              </a:solidFill>
              <a:effectLst/>
              <a:uLnTx/>
              <a:uFillTx/>
              <a:latin typeface="Montserrat"/>
              <a:ea typeface="MS PGothic"/>
              <a:cs typeface="+mn-cs"/>
            </a:endParaRPr>
          </a:p>
        </p:txBody>
      </p:sp>
      <p:sp>
        <p:nvSpPr>
          <p:cNvPr id="48" name="Rectangle 47">
            <a:extLst>
              <a:ext uri="{FF2B5EF4-FFF2-40B4-BE49-F238E27FC236}">
                <a16:creationId xmlns:a16="http://schemas.microsoft.com/office/drawing/2014/main" id="{F75CA083-E1E1-E71C-8E61-F5A7A2BA84B2}"/>
              </a:ext>
            </a:extLst>
          </p:cNvPr>
          <p:cNvSpPr/>
          <p:nvPr/>
        </p:nvSpPr>
        <p:spPr>
          <a:xfrm>
            <a:off x="5517768" y="2985508"/>
            <a:ext cx="758541" cy="220573"/>
          </a:xfrm>
          <a:prstGeom prst="rect">
            <a:avLst/>
          </a:prstGeom>
          <a:no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ts val="1000"/>
              </a:lnSpc>
              <a:spcBef>
                <a:spcPts val="0"/>
              </a:spcBef>
              <a:spcAft>
                <a:spcPts val="0"/>
              </a:spcAft>
              <a:buClrTx/>
              <a:buSzTx/>
              <a:buFontTx/>
              <a:buNone/>
              <a:tabLst/>
              <a:defRPr/>
            </a:pPr>
            <a:r>
              <a:rPr kumimoji="0" lang="en-US" sz="8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RED Index</a:t>
            </a:r>
          </a:p>
        </p:txBody>
      </p:sp>
      <p:sp>
        <p:nvSpPr>
          <p:cNvPr id="49" name="Rectangle 48">
            <a:extLst>
              <a:ext uri="{FF2B5EF4-FFF2-40B4-BE49-F238E27FC236}">
                <a16:creationId xmlns:a16="http://schemas.microsoft.com/office/drawing/2014/main" id="{3725E966-5105-E4A8-5D3A-BAF2C82F15F2}"/>
              </a:ext>
            </a:extLst>
          </p:cNvPr>
          <p:cNvSpPr/>
          <p:nvPr/>
        </p:nvSpPr>
        <p:spPr>
          <a:xfrm>
            <a:off x="5437617" y="2786377"/>
            <a:ext cx="918841" cy="230832"/>
          </a:xfrm>
          <a:prstGeom prst="rect">
            <a:avLst/>
          </a:prstGeom>
        </p:spPr>
        <p:txBody>
          <a:bodyPr wrap="non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B050"/>
                </a:solidFill>
                <a:effectLst/>
                <a:uLnTx/>
                <a:uFillTx/>
                <a:latin typeface="Montserrat"/>
                <a:ea typeface="+mn-ea"/>
                <a:cs typeface="+mn-cs"/>
              </a:rPr>
              <a:t>+6.7pp vs PY</a:t>
            </a:r>
            <a:endParaRPr kumimoji="0" lang="en-US" sz="1800" b="0" i="0" u="none" strike="noStrike" kern="1200" cap="none" spc="0" normalizeH="0" baseline="0" noProof="0">
              <a:ln>
                <a:noFill/>
              </a:ln>
              <a:solidFill>
                <a:srgbClr val="00B050"/>
              </a:solidFill>
              <a:effectLst/>
              <a:uLnTx/>
              <a:uFillTx/>
              <a:latin typeface="Montserrat"/>
              <a:ea typeface="+mn-ea"/>
              <a:cs typeface="+mn-cs"/>
            </a:endParaRPr>
          </a:p>
        </p:txBody>
      </p:sp>
      <p:sp>
        <p:nvSpPr>
          <p:cNvPr id="50" name="TextBox 49">
            <a:extLst>
              <a:ext uri="{FF2B5EF4-FFF2-40B4-BE49-F238E27FC236}">
                <a16:creationId xmlns:a16="http://schemas.microsoft.com/office/drawing/2014/main" id="{50D2395F-DDCE-04F9-F36B-4118F5C86814}"/>
              </a:ext>
            </a:extLst>
          </p:cNvPr>
          <p:cNvSpPr txBox="1"/>
          <p:nvPr/>
        </p:nvSpPr>
        <p:spPr>
          <a:xfrm>
            <a:off x="7382635" y="2985507"/>
            <a:ext cx="1808885" cy="22461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ts val="1000"/>
              </a:lnSpc>
              <a:spcBef>
                <a:spcPts val="0"/>
              </a:spcBef>
              <a:spcAft>
                <a:spcPts val="0"/>
              </a:spcAft>
              <a:buClrTx/>
              <a:buSzTx/>
              <a:buFontTx/>
              <a:buNone/>
              <a:tabLst/>
              <a:defRPr/>
            </a:pPr>
            <a:r>
              <a:rPr kumimoji="0" lang="en-US" sz="8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Outlet Coverage Universe</a:t>
            </a:r>
          </a:p>
        </p:txBody>
      </p:sp>
      <p:sp>
        <p:nvSpPr>
          <p:cNvPr id="51" name="TextBox 50">
            <a:extLst>
              <a:ext uri="{FF2B5EF4-FFF2-40B4-BE49-F238E27FC236}">
                <a16:creationId xmlns:a16="http://schemas.microsoft.com/office/drawing/2014/main" id="{DA530424-8649-1D48-5856-93C1C002E912}"/>
              </a:ext>
            </a:extLst>
          </p:cNvPr>
          <p:cNvSpPr txBox="1"/>
          <p:nvPr/>
        </p:nvSpPr>
        <p:spPr>
          <a:xfrm>
            <a:off x="7663198" y="2522597"/>
            <a:ext cx="1247759" cy="338554"/>
          </a:xfrm>
          <a:prstGeom prst="rect">
            <a:avLst/>
          </a:prstGeom>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8" marR="0" lvl="1" indent="0" algn="ctr" defTabSz="895210" rtl="0" eaLnBrk="1" fontAlgn="base" latinLnBrk="0" hangingPunct="1">
              <a:lnSpc>
                <a:spcPct val="100000"/>
              </a:lnSpc>
              <a:spcBef>
                <a:spcPct val="0"/>
              </a:spcBef>
              <a:spcAft>
                <a:spcPct val="0"/>
              </a:spcAft>
              <a:buClr>
                <a:srgbClr val="5D6470"/>
              </a:buClr>
              <a:buSzTx/>
              <a:buFontTx/>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ea typeface="MS PGothic" panose="020B0600070205080204" pitchFamily="34" charset="-128"/>
                <a:cs typeface="+mn-cs"/>
              </a:rPr>
              <a:t>261k</a:t>
            </a:r>
          </a:p>
        </p:txBody>
      </p:sp>
      <p:sp>
        <p:nvSpPr>
          <p:cNvPr id="52" name="Arrow: Right 51">
            <a:extLst>
              <a:ext uri="{FF2B5EF4-FFF2-40B4-BE49-F238E27FC236}">
                <a16:creationId xmlns:a16="http://schemas.microsoft.com/office/drawing/2014/main" id="{39BA7B9E-156D-A40C-ED0F-458F942F26C4}"/>
              </a:ext>
            </a:extLst>
          </p:cNvPr>
          <p:cNvSpPr/>
          <p:nvPr/>
        </p:nvSpPr>
        <p:spPr>
          <a:xfrm>
            <a:off x="9495660" y="2650105"/>
            <a:ext cx="227839" cy="25181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NG" sz="1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53" name="TextBox 52">
            <a:extLst>
              <a:ext uri="{FF2B5EF4-FFF2-40B4-BE49-F238E27FC236}">
                <a16:creationId xmlns:a16="http://schemas.microsoft.com/office/drawing/2014/main" id="{9260D475-DB0A-4E07-FFC4-3E98062A52E1}"/>
              </a:ext>
            </a:extLst>
          </p:cNvPr>
          <p:cNvSpPr txBox="1"/>
          <p:nvPr/>
        </p:nvSpPr>
        <p:spPr>
          <a:xfrm>
            <a:off x="9971727" y="2985507"/>
            <a:ext cx="1808885" cy="22461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ts val="1000"/>
              </a:lnSpc>
              <a:spcBef>
                <a:spcPts val="0"/>
              </a:spcBef>
              <a:spcAft>
                <a:spcPts val="0"/>
              </a:spcAft>
              <a:buClrTx/>
              <a:buSzTx/>
              <a:buFontTx/>
              <a:buNone/>
              <a:tabLst/>
              <a:defRPr/>
            </a:pPr>
            <a:r>
              <a:rPr kumimoji="0" lang="en-US" sz="8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Outlet Coverage Universe</a:t>
            </a:r>
          </a:p>
        </p:txBody>
      </p:sp>
      <p:sp>
        <p:nvSpPr>
          <p:cNvPr id="54" name="TextBox 53">
            <a:extLst>
              <a:ext uri="{FF2B5EF4-FFF2-40B4-BE49-F238E27FC236}">
                <a16:creationId xmlns:a16="http://schemas.microsoft.com/office/drawing/2014/main" id="{33820C15-4122-24B2-3D80-3C2DCECF261B}"/>
              </a:ext>
            </a:extLst>
          </p:cNvPr>
          <p:cNvSpPr txBox="1"/>
          <p:nvPr/>
        </p:nvSpPr>
        <p:spPr>
          <a:xfrm>
            <a:off x="10252290" y="2522597"/>
            <a:ext cx="1247759" cy="338554"/>
          </a:xfrm>
          <a:prstGeom prst="rect">
            <a:avLst/>
          </a:prstGeom>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8" marR="0" lvl="1" indent="0" algn="ctr" defTabSz="895210" rtl="0" eaLnBrk="1" fontAlgn="base" latinLnBrk="0" hangingPunct="1">
              <a:lnSpc>
                <a:spcPct val="100000"/>
              </a:lnSpc>
              <a:spcBef>
                <a:spcPct val="0"/>
              </a:spcBef>
              <a:spcAft>
                <a:spcPct val="0"/>
              </a:spcAft>
              <a:buClr>
                <a:srgbClr val="5D6470"/>
              </a:buClr>
              <a:buSzTx/>
              <a:buFontTx/>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ea typeface="MS PGothic" panose="020B0600070205080204" pitchFamily="34" charset="-128"/>
                <a:cs typeface="+mn-cs"/>
              </a:rPr>
              <a:t>320k</a:t>
            </a:r>
          </a:p>
        </p:txBody>
      </p:sp>
      <p:sp>
        <p:nvSpPr>
          <p:cNvPr id="55" name="Rectangle 54">
            <a:extLst>
              <a:ext uri="{FF2B5EF4-FFF2-40B4-BE49-F238E27FC236}">
                <a16:creationId xmlns:a16="http://schemas.microsoft.com/office/drawing/2014/main" id="{CB46AB82-1DA4-6D18-CC28-191801A466F5}"/>
              </a:ext>
            </a:extLst>
          </p:cNvPr>
          <p:cNvSpPr/>
          <p:nvPr/>
        </p:nvSpPr>
        <p:spPr>
          <a:xfrm>
            <a:off x="145292" y="2280375"/>
            <a:ext cx="236047" cy="2016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RTM</a:t>
            </a:r>
            <a:endParaRPr kumimoji="0" lang="en-NG" sz="14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56" name="Rectangle 55">
            <a:extLst>
              <a:ext uri="{FF2B5EF4-FFF2-40B4-BE49-F238E27FC236}">
                <a16:creationId xmlns:a16="http://schemas.microsoft.com/office/drawing/2014/main" id="{DC1F96E0-EFBA-09FF-5654-621E1820CB3C}"/>
              </a:ext>
            </a:extLst>
          </p:cNvPr>
          <p:cNvSpPr/>
          <p:nvPr/>
        </p:nvSpPr>
        <p:spPr>
          <a:xfrm>
            <a:off x="130360" y="4567938"/>
            <a:ext cx="236047" cy="912000"/>
          </a:xfrm>
          <a:prstGeom prst="rect">
            <a:avLst/>
          </a:prstGeom>
          <a:solidFill>
            <a:srgbClr val="378D83"/>
          </a:solidFill>
          <a:ln>
            <a:solidFill>
              <a:srgbClr val="378D83"/>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DIA</a:t>
            </a:r>
            <a:endParaRPr kumimoji="0" lang="en-NG" sz="14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57" name="Rectangle 56">
            <a:extLst>
              <a:ext uri="{FF2B5EF4-FFF2-40B4-BE49-F238E27FC236}">
                <a16:creationId xmlns:a16="http://schemas.microsoft.com/office/drawing/2014/main" id="{07B50857-A3CE-3180-ED9D-6C0747069466}"/>
              </a:ext>
            </a:extLst>
          </p:cNvPr>
          <p:cNvSpPr/>
          <p:nvPr/>
        </p:nvSpPr>
        <p:spPr>
          <a:xfrm>
            <a:off x="7675283" y="3512724"/>
            <a:ext cx="1223588" cy="430887"/>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marR="0" lvl="1" indent="0" algn="ctr" defTabSz="895210" rtl="0" eaLnBrk="1" fontAlgn="base" latinLnBrk="0" hangingPunct="1">
              <a:lnSpc>
                <a:spcPct val="100000"/>
              </a:lnSpc>
              <a:spcBef>
                <a:spcPct val="0"/>
              </a:spcBef>
              <a:spcAft>
                <a:spcPct val="0"/>
              </a:spcAft>
              <a:buClr>
                <a:srgbClr val="5D6470"/>
              </a:buClr>
              <a:buSzPct val="125000"/>
              <a:buFontTx/>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Montserrat"/>
                <a:ea typeface="MS PGothic"/>
                <a:cs typeface="+mn-cs"/>
              </a:rPr>
              <a:t>2.5k</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082619F6-64BD-AEB1-4195-D79B621497F4}"/>
              </a:ext>
            </a:extLst>
          </p:cNvPr>
          <p:cNvSpPr txBox="1"/>
          <p:nvPr/>
        </p:nvSpPr>
        <p:spPr>
          <a:xfrm>
            <a:off x="7538775" y="3807859"/>
            <a:ext cx="1144457" cy="25654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00B050"/>
                </a:solidFill>
                <a:effectLst/>
                <a:uLnTx/>
                <a:uFillTx/>
                <a:latin typeface="Montserrat" panose="00000500000000000000" pitchFamily="2" charset="0"/>
                <a:ea typeface="+mn-ea"/>
                <a:cs typeface="Calibri"/>
              </a:rPr>
              <a:t>+4</a:t>
            </a:r>
            <a:r>
              <a:rPr kumimoji="0" lang="en-US" sz="900" b="0" i="0" u="none" strike="noStrike" kern="1200" cap="none" spc="0" normalizeH="0" baseline="0" noProof="0">
                <a:ln>
                  <a:noFill/>
                </a:ln>
                <a:solidFill>
                  <a:srgbClr val="00B050"/>
                </a:solidFill>
                <a:effectLst/>
                <a:uLnTx/>
                <a:uFillTx/>
                <a:latin typeface="Montserrat" panose="00000500000000000000" pitchFamily="2" charset="0"/>
                <a:ea typeface="+mn-ea"/>
                <a:cs typeface="Calibri"/>
              </a:rPr>
              <a:t>% vs BP</a:t>
            </a:r>
          </a:p>
        </p:txBody>
      </p:sp>
      <p:sp>
        <p:nvSpPr>
          <p:cNvPr id="59" name="TextBox 58">
            <a:extLst>
              <a:ext uri="{FF2B5EF4-FFF2-40B4-BE49-F238E27FC236}">
                <a16:creationId xmlns:a16="http://schemas.microsoft.com/office/drawing/2014/main" id="{7824109D-32B4-50B7-0D8A-06EEAC9B2257}"/>
              </a:ext>
            </a:extLst>
          </p:cNvPr>
          <p:cNvSpPr txBox="1"/>
          <p:nvPr/>
        </p:nvSpPr>
        <p:spPr>
          <a:xfrm>
            <a:off x="7386627" y="4009139"/>
            <a:ext cx="1800900" cy="2205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ts val="1000"/>
              </a:lnSpc>
              <a:spcBef>
                <a:spcPts val="0"/>
              </a:spcBef>
              <a:spcAft>
                <a:spcPts val="0"/>
              </a:spcAft>
              <a:buClrTx/>
              <a:buSzTx/>
              <a:buFontTx/>
              <a:buNone/>
              <a:tabLst/>
              <a:defRPr/>
            </a:pPr>
            <a:r>
              <a:rPr kumimoji="0" lang="en-US" sz="8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Monthly Active customers</a:t>
            </a:r>
          </a:p>
        </p:txBody>
      </p:sp>
      <p:sp>
        <p:nvSpPr>
          <p:cNvPr id="60" name="Arrow: Right 59">
            <a:extLst>
              <a:ext uri="{FF2B5EF4-FFF2-40B4-BE49-F238E27FC236}">
                <a16:creationId xmlns:a16="http://schemas.microsoft.com/office/drawing/2014/main" id="{8017EFEF-5265-07A1-6464-D6D7A130B86F}"/>
              </a:ext>
            </a:extLst>
          </p:cNvPr>
          <p:cNvSpPr/>
          <p:nvPr/>
        </p:nvSpPr>
        <p:spPr>
          <a:xfrm>
            <a:off x="9495660" y="3678718"/>
            <a:ext cx="227839" cy="276999"/>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NG" sz="1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61" name="Rectangle 60">
            <a:extLst>
              <a:ext uri="{FF2B5EF4-FFF2-40B4-BE49-F238E27FC236}">
                <a16:creationId xmlns:a16="http://schemas.microsoft.com/office/drawing/2014/main" id="{85A8C0D9-FFF6-17DC-0DC8-DA0A518C5B81}"/>
              </a:ext>
            </a:extLst>
          </p:cNvPr>
          <p:cNvSpPr/>
          <p:nvPr/>
        </p:nvSpPr>
        <p:spPr>
          <a:xfrm>
            <a:off x="10264375" y="3501903"/>
            <a:ext cx="1223588" cy="430887"/>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marR="0" lvl="1" indent="0" algn="ctr" defTabSz="895210" rtl="0" eaLnBrk="1" fontAlgn="base" latinLnBrk="0" hangingPunct="1">
              <a:lnSpc>
                <a:spcPct val="100000"/>
              </a:lnSpc>
              <a:spcBef>
                <a:spcPct val="0"/>
              </a:spcBef>
              <a:spcAft>
                <a:spcPct val="0"/>
              </a:spcAft>
              <a:buClr>
                <a:srgbClr val="5D6470"/>
              </a:buClr>
              <a:buSzPct val="125000"/>
              <a:buFontTx/>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Montserrat"/>
                <a:ea typeface="MS PGothic"/>
                <a:cs typeface="+mn-cs"/>
              </a:rPr>
              <a:t>3.2K</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1727208D-D65A-C866-07B2-CC0CAB54BEB9}"/>
              </a:ext>
            </a:extLst>
          </p:cNvPr>
          <p:cNvSpPr txBox="1"/>
          <p:nvPr/>
        </p:nvSpPr>
        <p:spPr>
          <a:xfrm>
            <a:off x="10215757" y="3838612"/>
            <a:ext cx="1144457" cy="2308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B050"/>
                </a:solidFill>
                <a:effectLst/>
                <a:uLnTx/>
                <a:uFillTx/>
                <a:latin typeface="Montserrat"/>
                <a:ea typeface="+mn-ea"/>
                <a:cs typeface="+mn-cs"/>
              </a:rPr>
              <a:t>+28% Vs PY</a:t>
            </a:r>
          </a:p>
        </p:txBody>
      </p:sp>
      <p:sp>
        <p:nvSpPr>
          <p:cNvPr id="63" name="TextBox 62">
            <a:extLst>
              <a:ext uri="{FF2B5EF4-FFF2-40B4-BE49-F238E27FC236}">
                <a16:creationId xmlns:a16="http://schemas.microsoft.com/office/drawing/2014/main" id="{1691444B-CB97-7FDD-FDF0-260D6AA7D287}"/>
              </a:ext>
            </a:extLst>
          </p:cNvPr>
          <p:cNvSpPr txBox="1"/>
          <p:nvPr/>
        </p:nvSpPr>
        <p:spPr>
          <a:xfrm>
            <a:off x="9975719" y="4009139"/>
            <a:ext cx="1800900" cy="2205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ts val="1000"/>
              </a:lnSpc>
              <a:spcBef>
                <a:spcPts val="0"/>
              </a:spcBef>
              <a:spcAft>
                <a:spcPts val="0"/>
              </a:spcAft>
              <a:buClrTx/>
              <a:buSzTx/>
              <a:buFontTx/>
              <a:buNone/>
              <a:tabLst/>
              <a:defRPr/>
            </a:pPr>
            <a:r>
              <a:rPr kumimoji="0" lang="en-US" sz="8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Monthly Active customers</a:t>
            </a:r>
          </a:p>
        </p:txBody>
      </p:sp>
      <p:sp>
        <p:nvSpPr>
          <p:cNvPr id="64" name="Rectangle 63">
            <a:extLst>
              <a:ext uri="{FF2B5EF4-FFF2-40B4-BE49-F238E27FC236}">
                <a16:creationId xmlns:a16="http://schemas.microsoft.com/office/drawing/2014/main" id="{F99EF4EF-8CA0-DB1C-28EC-147806FB750E}"/>
              </a:ext>
            </a:extLst>
          </p:cNvPr>
          <p:cNvSpPr/>
          <p:nvPr/>
        </p:nvSpPr>
        <p:spPr>
          <a:xfrm>
            <a:off x="10368567" y="5080867"/>
            <a:ext cx="1015205" cy="256545"/>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A37"/>
                </a:solidFill>
                <a:effectLst/>
                <a:uLnTx/>
                <a:uFillTx/>
                <a:latin typeface="Montserrat"/>
                <a:ea typeface="+mn-ea"/>
                <a:cs typeface="Calibri"/>
              </a:rPr>
              <a:t>+2</a:t>
            </a:r>
            <a:r>
              <a:rPr kumimoji="0" lang="en-US" sz="900" b="0" i="0" u="none" strike="noStrike" kern="1200" cap="none" spc="0" normalizeH="0" baseline="0" noProof="0">
                <a:ln>
                  <a:noFill/>
                </a:ln>
                <a:solidFill>
                  <a:srgbClr val="007A37"/>
                </a:solidFill>
                <a:effectLst/>
                <a:uLnTx/>
                <a:uFillTx/>
                <a:latin typeface="Montserrat"/>
                <a:ea typeface="+mn-ea"/>
                <a:cs typeface="Calibri"/>
              </a:rPr>
              <a:t>pp vs. PY</a:t>
            </a:r>
          </a:p>
        </p:txBody>
      </p:sp>
      <p:sp>
        <p:nvSpPr>
          <p:cNvPr id="65" name="Rectangle 64">
            <a:extLst>
              <a:ext uri="{FF2B5EF4-FFF2-40B4-BE49-F238E27FC236}">
                <a16:creationId xmlns:a16="http://schemas.microsoft.com/office/drawing/2014/main" id="{09090150-0DDC-04A0-C8CA-3616629937FD}"/>
              </a:ext>
            </a:extLst>
          </p:cNvPr>
          <p:cNvSpPr/>
          <p:nvPr/>
        </p:nvSpPr>
        <p:spPr>
          <a:xfrm>
            <a:off x="7726831" y="5077222"/>
            <a:ext cx="1120492" cy="230832"/>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B050"/>
                </a:solidFill>
                <a:effectLst/>
                <a:uLnTx/>
                <a:uFillTx/>
                <a:latin typeface="Montserrat"/>
                <a:ea typeface="+mn-ea"/>
                <a:cs typeface="Calibri"/>
              </a:rPr>
              <a:t>+2 pp vs. BP</a:t>
            </a:r>
          </a:p>
        </p:txBody>
      </p:sp>
      <p:sp>
        <p:nvSpPr>
          <p:cNvPr id="66" name="Rectangle 65">
            <a:extLst>
              <a:ext uri="{FF2B5EF4-FFF2-40B4-BE49-F238E27FC236}">
                <a16:creationId xmlns:a16="http://schemas.microsoft.com/office/drawing/2014/main" id="{2379F2EC-A512-4AA7-F0D2-4D76A7FF76A7}"/>
              </a:ext>
            </a:extLst>
          </p:cNvPr>
          <p:cNvSpPr/>
          <p:nvPr/>
        </p:nvSpPr>
        <p:spPr>
          <a:xfrm>
            <a:off x="5233396" y="5102767"/>
            <a:ext cx="1288468" cy="230832"/>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B050"/>
                </a:solidFill>
                <a:effectLst/>
                <a:uLnTx/>
                <a:uFillTx/>
                <a:latin typeface="Montserrat" panose="00000500000000000000" pitchFamily="2" charset="0"/>
                <a:ea typeface="+mn-ea"/>
                <a:cs typeface="Calibri"/>
              </a:rPr>
              <a:t>+3pp vs. PY</a:t>
            </a:r>
          </a:p>
        </p:txBody>
      </p:sp>
      <p:sp>
        <p:nvSpPr>
          <p:cNvPr id="67" name="Rectangle 66">
            <a:extLst>
              <a:ext uri="{FF2B5EF4-FFF2-40B4-BE49-F238E27FC236}">
                <a16:creationId xmlns:a16="http://schemas.microsoft.com/office/drawing/2014/main" id="{5F3C2EA6-765D-BD97-1CD3-381EDCE2D768}"/>
              </a:ext>
            </a:extLst>
          </p:cNvPr>
          <p:cNvSpPr/>
          <p:nvPr/>
        </p:nvSpPr>
        <p:spPr>
          <a:xfrm>
            <a:off x="2577242" y="5054151"/>
            <a:ext cx="1248957" cy="230832"/>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B050"/>
                </a:solidFill>
                <a:effectLst/>
                <a:uLnTx/>
                <a:uFillTx/>
                <a:latin typeface="Montserrat" panose="00000500000000000000" pitchFamily="2" charset="0"/>
                <a:ea typeface="+mn-ea"/>
                <a:cs typeface="Calibri"/>
              </a:rPr>
              <a:t>+7pp vs. BP</a:t>
            </a:r>
          </a:p>
        </p:txBody>
      </p:sp>
      <p:cxnSp>
        <p:nvCxnSpPr>
          <p:cNvPr id="68" name="Straight Connector 67">
            <a:extLst>
              <a:ext uri="{FF2B5EF4-FFF2-40B4-BE49-F238E27FC236}">
                <a16:creationId xmlns:a16="http://schemas.microsoft.com/office/drawing/2014/main" id="{F971BBA1-6556-5B31-2F9A-DDF18A48CDB1}"/>
              </a:ext>
            </a:extLst>
          </p:cNvPr>
          <p:cNvCxnSpPr/>
          <p:nvPr/>
        </p:nvCxnSpPr>
        <p:spPr>
          <a:xfrm>
            <a:off x="96369" y="4430660"/>
            <a:ext cx="1204667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18EF0F8-3EEF-E6A0-6D9F-42712D515445}"/>
              </a:ext>
            </a:extLst>
          </p:cNvPr>
          <p:cNvCxnSpPr/>
          <p:nvPr/>
        </p:nvCxnSpPr>
        <p:spPr>
          <a:xfrm>
            <a:off x="104578" y="5595942"/>
            <a:ext cx="1204667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72E70816-0E07-39C5-FB10-44639E79A625}"/>
              </a:ext>
            </a:extLst>
          </p:cNvPr>
          <p:cNvSpPr/>
          <p:nvPr/>
        </p:nvSpPr>
        <p:spPr>
          <a:xfrm>
            <a:off x="7765258" y="2818609"/>
            <a:ext cx="1077539" cy="2308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B050"/>
                </a:solidFill>
                <a:effectLst/>
                <a:uLnTx/>
                <a:uFillTx/>
                <a:latin typeface="Montserrat" panose="00000500000000000000" pitchFamily="2" charset="0"/>
                <a:ea typeface="+mn-ea"/>
                <a:cs typeface="Calibri"/>
              </a:rPr>
              <a:t>29</a:t>
            </a:r>
            <a:r>
              <a:rPr kumimoji="0" lang="en-US" sz="900" b="0" i="0" u="none" strike="noStrike" kern="1200" cap="none" spc="0" normalizeH="0" baseline="0" noProof="0">
                <a:ln>
                  <a:noFill/>
                </a:ln>
                <a:solidFill>
                  <a:srgbClr val="00B050"/>
                </a:solidFill>
                <a:effectLst/>
                <a:uLnTx/>
                <a:uFillTx/>
                <a:latin typeface="Montserrat" panose="00000500000000000000" pitchFamily="2" charset="0"/>
                <a:ea typeface="+mn-ea"/>
                <a:cs typeface="+mn-cs"/>
              </a:rPr>
              <a:t>% of universe</a:t>
            </a:r>
          </a:p>
        </p:txBody>
      </p:sp>
      <p:sp>
        <p:nvSpPr>
          <p:cNvPr id="71" name="Rectangle 70">
            <a:extLst>
              <a:ext uri="{FF2B5EF4-FFF2-40B4-BE49-F238E27FC236}">
                <a16:creationId xmlns:a16="http://schemas.microsoft.com/office/drawing/2014/main" id="{22917624-C906-BF25-E600-597F5ED296F9}"/>
              </a:ext>
            </a:extLst>
          </p:cNvPr>
          <p:cNvSpPr/>
          <p:nvPr/>
        </p:nvSpPr>
        <p:spPr>
          <a:xfrm>
            <a:off x="9396678" y="2841700"/>
            <a:ext cx="2611613" cy="230832"/>
          </a:xfrm>
          <a:prstGeom prst="rect">
            <a:avLst/>
          </a:prstGeom>
        </p:spPr>
        <p:txBody>
          <a:bodyPr wrap="non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B050"/>
                </a:solidFill>
                <a:effectLst/>
                <a:uLnTx/>
                <a:uFillTx/>
                <a:latin typeface="Montserrat"/>
                <a:ea typeface="+mn-ea"/>
                <a:cs typeface="Calibri"/>
              </a:rPr>
              <a:t>35% of universe ( +59k outlets, +23% Vs PY)</a:t>
            </a:r>
            <a:endParaRPr kumimoji="0" lang="en-US" sz="900" b="0" i="0" u="none" strike="noStrike" kern="1200" cap="none" spc="0" normalizeH="0" baseline="0" noProof="0">
              <a:ln>
                <a:noFill/>
              </a:ln>
              <a:solidFill>
                <a:srgbClr val="00B050"/>
              </a:solidFill>
              <a:effectLst/>
              <a:uLnTx/>
              <a:uFillTx/>
              <a:latin typeface="Montserrat"/>
              <a:ea typeface="+mn-ea"/>
              <a:cs typeface="+mn-cs"/>
            </a:endParaRPr>
          </a:p>
        </p:txBody>
      </p:sp>
      <p:sp>
        <p:nvSpPr>
          <p:cNvPr id="72" name="Rectangle: Rounded Corners 71">
            <a:extLst>
              <a:ext uri="{FF2B5EF4-FFF2-40B4-BE49-F238E27FC236}">
                <a16:creationId xmlns:a16="http://schemas.microsoft.com/office/drawing/2014/main" id="{A012974A-13B5-579D-52CF-A1BA715FE70B}"/>
              </a:ext>
            </a:extLst>
          </p:cNvPr>
          <p:cNvSpPr/>
          <p:nvPr/>
        </p:nvSpPr>
        <p:spPr>
          <a:xfrm>
            <a:off x="2131950" y="5883631"/>
            <a:ext cx="4840183" cy="658504"/>
          </a:xfrm>
          <a:prstGeom prst="roundRect">
            <a:avLst>
              <a:gd name="adj" fmla="val 0"/>
            </a:avLst>
          </a:prstGeom>
          <a:solidFill>
            <a:schemeClr val="bg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73" name="Rectangle: Rounded Corners 72">
            <a:extLst>
              <a:ext uri="{FF2B5EF4-FFF2-40B4-BE49-F238E27FC236}">
                <a16:creationId xmlns:a16="http://schemas.microsoft.com/office/drawing/2014/main" id="{38542148-EE07-656D-272E-1BBE28312475}"/>
              </a:ext>
            </a:extLst>
          </p:cNvPr>
          <p:cNvSpPr/>
          <p:nvPr/>
        </p:nvSpPr>
        <p:spPr>
          <a:xfrm>
            <a:off x="7108640" y="5880354"/>
            <a:ext cx="4932000" cy="658505"/>
          </a:xfrm>
          <a:prstGeom prst="roundRect">
            <a:avLst>
              <a:gd name="adj" fmla="val 0"/>
            </a:avLst>
          </a:prstGeom>
          <a:solidFill>
            <a:schemeClr val="bg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74" name="Rectangle 73">
            <a:extLst>
              <a:ext uri="{FF2B5EF4-FFF2-40B4-BE49-F238E27FC236}">
                <a16:creationId xmlns:a16="http://schemas.microsoft.com/office/drawing/2014/main" id="{26A76BF5-3AB5-AD3C-BE3B-645661B5D8CC}"/>
              </a:ext>
            </a:extLst>
          </p:cNvPr>
          <p:cNvSpPr/>
          <p:nvPr/>
        </p:nvSpPr>
        <p:spPr>
          <a:xfrm>
            <a:off x="133397" y="5695484"/>
            <a:ext cx="1943929" cy="84665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Supported by BIC Customer Management</a:t>
            </a:r>
            <a:endParaRPr kumimoji="0" lang="en-NG" sz="14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75" name="TextBox 74">
            <a:extLst>
              <a:ext uri="{FF2B5EF4-FFF2-40B4-BE49-F238E27FC236}">
                <a16:creationId xmlns:a16="http://schemas.microsoft.com/office/drawing/2014/main" id="{E710FEB0-2FD2-3EC3-8C15-7AD64B36A56C}"/>
              </a:ext>
            </a:extLst>
          </p:cNvPr>
          <p:cNvSpPr txBox="1"/>
          <p:nvPr/>
        </p:nvSpPr>
        <p:spPr>
          <a:xfrm>
            <a:off x="2364844" y="5879063"/>
            <a:ext cx="1649961" cy="338554"/>
          </a:xfrm>
          <a:prstGeom prst="rect">
            <a:avLst/>
          </a:prstGeom>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marR="0" lvl="1" indent="0" algn="ctr" defTabSz="895210" rtl="0" eaLnBrk="1" fontAlgn="base" latinLnBrk="0" hangingPunct="1">
              <a:lnSpc>
                <a:spcPct val="100000"/>
              </a:lnSpc>
              <a:spcBef>
                <a:spcPct val="0"/>
              </a:spcBef>
              <a:spcAft>
                <a:spcPct val="0"/>
              </a:spcAft>
              <a:buClr>
                <a:srgbClr val="5D6470"/>
              </a:buClr>
              <a:buSzPct val="125000"/>
              <a:buFont typeface="Arial" pitchFamily="34" charset="0"/>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Montserrat"/>
                <a:ea typeface="MS PGothic"/>
                <a:cs typeface="+mn-cs"/>
              </a:rPr>
              <a:t>80%</a:t>
            </a:r>
            <a:endParaRPr kumimoji="0" lang="en-US" sz="1800" b="0" i="0" u="none" strike="noStrike" kern="1200" cap="none" spc="0" normalizeH="0" baseline="0" noProof="0">
              <a:ln>
                <a:noFill/>
              </a:ln>
              <a:solidFill>
                <a:prstClr val="black">
                  <a:lumMod val="75000"/>
                  <a:lumOff val="25000"/>
                </a:prstClr>
              </a:solidFill>
              <a:effectLst/>
              <a:uLnTx/>
              <a:uFillTx/>
              <a:latin typeface="Montserrat"/>
              <a:ea typeface="MS PGothic"/>
              <a:cs typeface="+mn-cs"/>
            </a:endParaRPr>
          </a:p>
        </p:txBody>
      </p:sp>
      <p:sp>
        <p:nvSpPr>
          <p:cNvPr id="76" name="Rectangle 75">
            <a:extLst>
              <a:ext uri="{FF2B5EF4-FFF2-40B4-BE49-F238E27FC236}">
                <a16:creationId xmlns:a16="http://schemas.microsoft.com/office/drawing/2014/main" id="{D0EAAA7F-952B-DB91-D3D4-2879BFCF1E82}"/>
              </a:ext>
            </a:extLst>
          </p:cNvPr>
          <p:cNvSpPr/>
          <p:nvPr/>
        </p:nvSpPr>
        <p:spPr>
          <a:xfrm>
            <a:off x="2980471" y="6311837"/>
            <a:ext cx="418704" cy="22313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NPS</a:t>
            </a:r>
          </a:p>
        </p:txBody>
      </p:sp>
      <p:sp>
        <p:nvSpPr>
          <p:cNvPr id="77" name="Rectangle 76">
            <a:extLst>
              <a:ext uri="{FF2B5EF4-FFF2-40B4-BE49-F238E27FC236}">
                <a16:creationId xmlns:a16="http://schemas.microsoft.com/office/drawing/2014/main" id="{F02252AA-E3FC-C90B-ED0A-242BBE5938BE}"/>
              </a:ext>
            </a:extLst>
          </p:cNvPr>
          <p:cNvSpPr/>
          <p:nvPr/>
        </p:nvSpPr>
        <p:spPr>
          <a:xfrm>
            <a:off x="2744029" y="6150208"/>
            <a:ext cx="822661" cy="230832"/>
          </a:xfrm>
          <a:prstGeom prst="rect">
            <a:avLst/>
          </a:prstGeom>
        </p:spPr>
        <p:txBody>
          <a:bodyPr wrap="non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B050"/>
                </a:solidFill>
                <a:effectLst/>
                <a:uLnTx/>
                <a:uFillTx/>
                <a:latin typeface="Montserrat"/>
                <a:ea typeface="+mn-ea"/>
                <a:cs typeface="Calibri"/>
              </a:rPr>
              <a:t>+5pp vs BP</a:t>
            </a:r>
            <a:endParaRPr kumimoji="0" lang="en-US" sz="900" b="0" i="0" u="none" strike="noStrike" kern="1200" cap="none" spc="0" normalizeH="0" baseline="0" noProof="0">
              <a:ln>
                <a:noFill/>
              </a:ln>
              <a:solidFill>
                <a:srgbClr val="00B050"/>
              </a:solidFill>
              <a:effectLst/>
              <a:highlight>
                <a:srgbClr val="FFFF00"/>
              </a:highlight>
              <a:uLnTx/>
              <a:uFillTx/>
              <a:latin typeface="Montserrat"/>
              <a:ea typeface="+mn-ea"/>
              <a:cs typeface="+mn-cs"/>
            </a:endParaRPr>
          </a:p>
        </p:txBody>
      </p:sp>
      <p:sp>
        <p:nvSpPr>
          <p:cNvPr id="78" name="TextBox 77">
            <a:extLst>
              <a:ext uri="{FF2B5EF4-FFF2-40B4-BE49-F238E27FC236}">
                <a16:creationId xmlns:a16="http://schemas.microsoft.com/office/drawing/2014/main" id="{757381C5-06AF-2960-A5F5-0826337B1B0D}"/>
              </a:ext>
            </a:extLst>
          </p:cNvPr>
          <p:cNvSpPr txBox="1"/>
          <p:nvPr/>
        </p:nvSpPr>
        <p:spPr>
          <a:xfrm>
            <a:off x="5060163" y="5879063"/>
            <a:ext cx="1649961" cy="338554"/>
          </a:xfrm>
          <a:prstGeom prst="rect">
            <a:avLst/>
          </a:prstGeom>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marR="0" lvl="1" indent="0" algn="ctr" defTabSz="895210" rtl="0" eaLnBrk="1" fontAlgn="base" latinLnBrk="0" hangingPunct="1">
              <a:lnSpc>
                <a:spcPct val="100000"/>
              </a:lnSpc>
              <a:spcBef>
                <a:spcPct val="0"/>
              </a:spcBef>
              <a:spcAft>
                <a:spcPct val="0"/>
              </a:spcAft>
              <a:buClr>
                <a:srgbClr val="5D6470"/>
              </a:buClr>
              <a:buSzTx/>
              <a:buFontTx/>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Montserrat"/>
                <a:ea typeface="MS PGothic"/>
                <a:cs typeface="+mn-cs"/>
              </a:rPr>
              <a:t>81%</a:t>
            </a:r>
          </a:p>
        </p:txBody>
      </p:sp>
      <p:sp>
        <p:nvSpPr>
          <p:cNvPr id="79" name="Rectangle 78">
            <a:extLst>
              <a:ext uri="{FF2B5EF4-FFF2-40B4-BE49-F238E27FC236}">
                <a16:creationId xmlns:a16="http://schemas.microsoft.com/office/drawing/2014/main" id="{9F79DDB0-A097-7A2C-186D-C382783E6980}"/>
              </a:ext>
            </a:extLst>
          </p:cNvPr>
          <p:cNvSpPr/>
          <p:nvPr/>
        </p:nvSpPr>
        <p:spPr>
          <a:xfrm>
            <a:off x="5668578" y="6311837"/>
            <a:ext cx="433132" cy="22313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NPS</a:t>
            </a:r>
          </a:p>
        </p:txBody>
      </p:sp>
      <p:sp>
        <p:nvSpPr>
          <p:cNvPr id="80" name="Rectangle 79">
            <a:extLst>
              <a:ext uri="{FF2B5EF4-FFF2-40B4-BE49-F238E27FC236}">
                <a16:creationId xmlns:a16="http://schemas.microsoft.com/office/drawing/2014/main" id="{CA89A782-F2EB-EA7E-F6F6-D4C52F8A9437}"/>
              </a:ext>
            </a:extLst>
          </p:cNvPr>
          <p:cNvSpPr/>
          <p:nvPr/>
        </p:nvSpPr>
        <p:spPr>
          <a:xfrm>
            <a:off x="5439348" y="6149416"/>
            <a:ext cx="803425" cy="253916"/>
          </a:xfrm>
          <a:prstGeom prst="rect">
            <a:avLst/>
          </a:prstGeom>
        </p:spPr>
        <p:txBody>
          <a:bodyPr wrap="non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B050"/>
                </a:solidFill>
                <a:effectLst/>
                <a:uLnTx/>
                <a:uFillTx/>
                <a:latin typeface="Montserrat"/>
                <a:ea typeface="+mn-ea"/>
                <a:cs typeface="Calibri"/>
              </a:rPr>
              <a:t>+1</a:t>
            </a:r>
            <a:r>
              <a:rPr kumimoji="0" lang="en-US" sz="900" b="0" i="0" u="none" strike="noStrike" kern="1200" cap="none" spc="0" normalizeH="0" baseline="0" noProof="0">
                <a:ln>
                  <a:noFill/>
                </a:ln>
                <a:solidFill>
                  <a:srgbClr val="00B050"/>
                </a:solidFill>
                <a:effectLst/>
                <a:uLnTx/>
                <a:uFillTx/>
                <a:latin typeface="Montserrat"/>
                <a:ea typeface="+mn-ea"/>
                <a:cs typeface="Calibri"/>
              </a:rPr>
              <a:t>pp vs PY</a:t>
            </a:r>
            <a:endParaRPr kumimoji="0" lang="en-US" sz="900" b="0" i="0" u="none" strike="noStrike" kern="1200" cap="none" spc="0" normalizeH="0" baseline="0" noProof="0">
              <a:ln>
                <a:noFill/>
              </a:ln>
              <a:solidFill>
                <a:srgbClr val="00B050"/>
              </a:solidFill>
              <a:effectLst/>
              <a:uLnTx/>
              <a:uFillTx/>
              <a:latin typeface="Montserrat"/>
              <a:ea typeface="+mn-ea"/>
              <a:cs typeface="+mn-cs"/>
            </a:endParaRPr>
          </a:p>
        </p:txBody>
      </p:sp>
      <p:sp>
        <p:nvSpPr>
          <p:cNvPr id="81" name="Arrow: Right 80">
            <a:extLst>
              <a:ext uri="{FF2B5EF4-FFF2-40B4-BE49-F238E27FC236}">
                <a16:creationId xmlns:a16="http://schemas.microsoft.com/office/drawing/2014/main" id="{2BFFFE79-FCCE-467C-ABE4-52CF547DC1B1}"/>
              </a:ext>
            </a:extLst>
          </p:cNvPr>
          <p:cNvSpPr/>
          <p:nvPr/>
        </p:nvSpPr>
        <p:spPr>
          <a:xfrm>
            <a:off x="4483542" y="5988877"/>
            <a:ext cx="227839" cy="22892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NG" sz="1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82" name="Rectangle 81">
            <a:extLst>
              <a:ext uri="{FF2B5EF4-FFF2-40B4-BE49-F238E27FC236}">
                <a16:creationId xmlns:a16="http://schemas.microsoft.com/office/drawing/2014/main" id="{3E12616D-1F03-7ECB-914F-493E7E6A48AB}"/>
              </a:ext>
            </a:extLst>
          </p:cNvPr>
          <p:cNvSpPr/>
          <p:nvPr/>
        </p:nvSpPr>
        <p:spPr>
          <a:xfrm>
            <a:off x="2118404" y="5695485"/>
            <a:ext cx="4875643" cy="18984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err="1">
                <a:ln>
                  <a:noFill/>
                </a:ln>
                <a:solidFill>
                  <a:prstClr val="white"/>
                </a:solidFill>
                <a:effectLst/>
                <a:uLnTx/>
                <a:uFillTx/>
                <a:latin typeface="Montserrat" panose="00000500000000000000" pitchFamily="2" charset="0"/>
                <a:ea typeface="+mn-ea"/>
                <a:cs typeface="+mn-cs"/>
              </a:rPr>
              <a:t>Maintian</a:t>
            </a:r>
            <a:r>
              <a:rPr kumimoji="0" lang="en-US" sz="110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 BIC Customer Satisfaction (HBC top 3)</a:t>
            </a:r>
            <a:endParaRPr kumimoji="0" lang="en-NG" sz="11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83" name="Rectangle 82">
            <a:extLst>
              <a:ext uri="{FF2B5EF4-FFF2-40B4-BE49-F238E27FC236}">
                <a16:creationId xmlns:a16="http://schemas.microsoft.com/office/drawing/2014/main" id="{8C6895EB-ED48-013A-4C93-FBF77AA00F0B}"/>
              </a:ext>
            </a:extLst>
          </p:cNvPr>
          <p:cNvSpPr/>
          <p:nvPr/>
        </p:nvSpPr>
        <p:spPr>
          <a:xfrm>
            <a:off x="7108640" y="5695483"/>
            <a:ext cx="4932000" cy="18984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Montserrat" panose="00000500000000000000" pitchFamily="2" charset="0"/>
                <a:ea typeface="+mn-ea"/>
                <a:cs typeface="+mn-cs"/>
              </a:rPr>
              <a:t>Expand survey coverage</a:t>
            </a:r>
            <a:endParaRPr kumimoji="0" lang="en-NG" sz="11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84" name="TextBox 83">
            <a:extLst>
              <a:ext uri="{FF2B5EF4-FFF2-40B4-BE49-F238E27FC236}">
                <a16:creationId xmlns:a16="http://schemas.microsoft.com/office/drawing/2014/main" id="{13F29265-0E8A-F10D-C139-B35386464C18}"/>
              </a:ext>
            </a:extLst>
          </p:cNvPr>
          <p:cNvSpPr txBox="1"/>
          <p:nvPr/>
        </p:nvSpPr>
        <p:spPr>
          <a:xfrm>
            <a:off x="7511190" y="6346393"/>
            <a:ext cx="1527983" cy="2205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ts val="1000"/>
              </a:lnSpc>
              <a:spcBef>
                <a:spcPts val="0"/>
              </a:spcBef>
              <a:spcAft>
                <a:spcPts val="0"/>
              </a:spcAft>
              <a:buClrTx/>
              <a:buSzTx/>
              <a:buFontTx/>
              <a:buNone/>
              <a:tabLst/>
              <a:defRPr/>
            </a:pPr>
            <a:r>
              <a:rPr kumimoji="0" lang="en-US" sz="8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Customer coverage </a:t>
            </a:r>
          </a:p>
        </p:txBody>
      </p:sp>
      <p:sp>
        <p:nvSpPr>
          <p:cNvPr id="85" name="TextBox 84">
            <a:extLst>
              <a:ext uri="{FF2B5EF4-FFF2-40B4-BE49-F238E27FC236}">
                <a16:creationId xmlns:a16="http://schemas.microsoft.com/office/drawing/2014/main" id="{68767089-F4B4-D567-DB2F-C3E3798842DF}"/>
              </a:ext>
            </a:extLst>
          </p:cNvPr>
          <p:cNvSpPr txBox="1"/>
          <p:nvPr/>
        </p:nvSpPr>
        <p:spPr>
          <a:xfrm>
            <a:off x="7765672" y="5879063"/>
            <a:ext cx="1019019" cy="338554"/>
          </a:xfrm>
          <a:prstGeom prst="rect">
            <a:avLst/>
          </a:prstGeom>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marR="0" lvl="1" indent="0" algn="ctr" defTabSz="895210" rtl="0" eaLnBrk="1" fontAlgn="base" latinLnBrk="0" hangingPunct="1">
              <a:lnSpc>
                <a:spcPct val="100000"/>
              </a:lnSpc>
              <a:spcBef>
                <a:spcPct val="0"/>
              </a:spcBef>
              <a:spcAft>
                <a:spcPct val="0"/>
              </a:spcAft>
              <a:buClr>
                <a:srgbClr val="5D6470"/>
              </a:buClr>
              <a:buSzTx/>
              <a:buFontTx/>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Montserrat"/>
                <a:ea typeface="MS PGothic"/>
                <a:cs typeface="+mn-cs"/>
              </a:rPr>
              <a:t>166k</a:t>
            </a:r>
            <a:endParaRPr kumimoji="0" lang="en-US" sz="2200" b="1"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ea typeface="MS PGothic"/>
              <a:cs typeface="+mn-cs"/>
            </a:endParaRPr>
          </a:p>
        </p:txBody>
      </p:sp>
      <p:sp>
        <p:nvSpPr>
          <p:cNvPr id="86" name="TextBox 85">
            <a:extLst>
              <a:ext uri="{FF2B5EF4-FFF2-40B4-BE49-F238E27FC236}">
                <a16:creationId xmlns:a16="http://schemas.microsoft.com/office/drawing/2014/main" id="{64722AA3-5384-522E-8810-E56830F5A573}"/>
              </a:ext>
            </a:extLst>
          </p:cNvPr>
          <p:cNvSpPr txBox="1"/>
          <p:nvPr/>
        </p:nvSpPr>
        <p:spPr>
          <a:xfrm>
            <a:off x="7791137" y="6182734"/>
            <a:ext cx="968089" cy="256545"/>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B050"/>
                </a:solidFill>
                <a:effectLst/>
                <a:uLnTx/>
                <a:uFillTx/>
                <a:latin typeface="Montserrat"/>
                <a:ea typeface="+mn-ea"/>
                <a:cs typeface="+mn-cs"/>
              </a:rPr>
              <a:t>+14</a:t>
            </a:r>
            <a:r>
              <a:rPr kumimoji="0" lang="en-US" sz="900" b="0" i="0" u="none" strike="noStrike" kern="1200" cap="none" spc="0" normalizeH="0" baseline="0" noProof="0">
                <a:ln>
                  <a:noFill/>
                </a:ln>
                <a:solidFill>
                  <a:srgbClr val="00B050"/>
                </a:solidFill>
                <a:effectLst/>
                <a:uLnTx/>
                <a:uFillTx/>
                <a:latin typeface="Montserrat"/>
                <a:ea typeface="+mn-ea"/>
                <a:cs typeface="Calibri"/>
              </a:rPr>
              <a:t>% vs BP</a:t>
            </a:r>
          </a:p>
        </p:txBody>
      </p:sp>
      <p:sp>
        <p:nvSpPr>
          <p:cNvPr id="87" name="Arrow: Right 86">
            <a:extLst>
              <a:ext uri="{FF2B5EF4-FFF2-40B4-BE49-F238E27FC236}">
                <a16:creationId xmlns:a16="http://schemas.microsoft.com/office/drawing/2014/main" id="{62376C9E-0D82-7B8B-51F0-263AD855412D}"/>
              </a:ext>
            </a:extLst>
          </p:cNvPr>
          <p:cNvSpPr/>
          <p:nvPr/>
        </p:nvSpPr>
        <p:spPr>
          <a:xfrm>
            <a:off x="9483764" y="5988877"/>
            <a:ext cx="227839" cy="22892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NG" sz="16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88" name="TextBox 87">
            <a:extLst>
              <a:ext uri="{FF2B5EF4-FFF2-40B4-BE49-F238E27FC236}">
                <a16:creationId xmlns:a16="http://schemas.microsoft.com/office/drawing/2014/main" id="{14459FC4-3B4F-90BA-660F-0342EBF3AD12}"/>
              </a:ext>
            </a:extLst>
          </p:cNvPr>
          <p:cNvSpPr txBox="1"/>
          <p:nvPr/>
        </p:nvSpPr>
        <p:spPr>
          <a:xfrm>
            <a:off x="10100282" y="6346393"/>
            <a:ext cx="1527983" cy="2205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ts val="1000"/>
              </a:lnSpc>
              <a:spcBef>
                <a:spcPts val="0"/>
              </a:spcBef>
              <a:spcAft>
                <a:spcPts val="0"/>
              </a:spcAft>
              <a:buClrTx/>
              <a:buSzTx/>
              <a:buFontTx/>
              <a:buNone/>
              <a:tabLst/>
              <a:defRPr/>
            </a:pPr>
            <a:r>
              <a:rPr kumimoji="0" lang="en-US" sz="850" b="0" i="0" u="none" strike="noStrike" kern="1200" cap="none" spc="0" normalizeH="0" baseline="0" noProof="0">
                <a:ln>
                  <a:noFill/>
                </a:ln>
                <a:solidFill>
                  <a:prstClr val="black"/>
                </a:solidFill>
                <a:effectLst/>
                <a:uLnTx/>
                <a:uFillTx/>
                <a:latin typeface="Montserrat" panose="00000500000000000000" pitchFamily="2" charset="0"/>
                <a:ea typeface="+mn-ea"/>
                <a:cs typeface="+mn-cs"/>
              </a:rPr>
              <a:t>Customer coverage </a:t>
            </a:r>
          </a:p>
        </p:txBody>
      </p:sp>
      <p:sp>
        <p:nvSpPr>
          <p:cNvPr id="89" name="TextBox 88">
            <a:extLst>
              <a:ext uri="{FF2B5EF4-FFF2-40B4-BE49-F238E27FC236}">
                <a16:creationId xmlns:a16="http://schemas.microsoft.com/office/drawing/2014/main" id="{EA73D595-7951-87AA-0BF3-4222A6E60453}"/>
              </a:ext>
            </a:extLst>
          </p:cNvPr>
          <p:cNvSpPr txBox="1"/>
          <p:nvPr/>
        </p:nvSpPr>
        <p:spPr>
          <a:xfrm>
            <a:off x="10354764" y="5879063"/>
            <a:ext cx="1019019" cy="338554"/>
          </a:xfrm>
          <a:prstGeom prst="rect">
            <a:avLst/>
          </a:prstGeom>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marR="0" lvl="1" indent="0" algn="ctr" defTabSz="895210" rtl="0" eaLnBrk="1" fontAlgn="base" latinLnBrk="0" hangingPunct="1">
              <a:lnSpc>
                <a:spcPct val="100000"/>
              </a:lnSpc>
              <a:spcBef>
                <a:spcPct val="0"/>
              </a:spcBef>
              <a:spcAft>
                <a:spcPct val="0"/>
              </a:spcAft>
              <a:buClr>
                <a:srgbClr val="5D6470"/>
              </a:buClr>
              <a:buSzTx/>
              <a:buFontTx/>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Montserrat"/>
                <a:ea typeface="MS PGothic"/>
                <a:cs typeface="+mn-cs"/>
              </a:rPr>
              <a:t>217k</a:t>
            </a:r>
            <a:endParaRPr kumimoji="0" lang="en-US"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ea typeface="MS PGothic"/>
              <a:cs typeface="+mn-cs"/>
            </a:endParaRPr>
          </a:p>
        </p:txBody>
      </p:sp>
      <p:sp>
        <p:nvSpPr>
          <p:cNvPr id="90" name="TextBox 89">
            <a:extLst>
              <a:ext uri="{FF2B5EF4-FFF2-40B4-BE49-F238E27FC236}">
                <a16:creationId xmlns:a16="http://schemas.microsoft.com/office/drawing/2014/main" id="{7769C702-1402-CE57-13DF-B12B4D0B9D02}"/>
              </a:ext>
            </a:extLst>
          </p:cNvPr>
          <p:cNvSpPr txBox="1"/>
          <p:nvPr/>
        </p:nvSpPr>
        <p:spPr>
          <a:xfrm>
            <a:off x="10380229" y="6170143"/>
            <a:ext cx="968089" cy="2308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B050"/>
                </a:solidFill>
                <a:effectLst/>
                <a:uLnTx/>
                <a:uFillTx/>
                <a:latin typeface="Montserrat" panose="00000500000000000000" pitchFamily="2" charset="0"/>
                <a:ea typeface="+mn-ea"/>
                <a:cs typeface="Calibri"/>
              </a:rPr>
              <a:t>+31% vs PY</a:t>
            </a:r>
          </a:p>
        </p:txBody>
      </p:sp>
      <p:sp>
        <p:nvSpPr>
          <p:cNvPr id="91" name="Rectangle 90">
            <a:extLst>
              <a:ext uri="{FF2B5EF4-FFF2-40B4-BE49-F238E27FC236}">
                <a16:creationId xmlns:a16="http://schemas.microsoft.com/office/drawing/2014/main" id="{A625A429-ECF1-AD56-F872-1CBADC50FB5E}"/>
              </a:ext>
            </a:extLst>
          </p:cNvPr>
          <p:cNvSpPr/>
          <p:nvPr/>
        </p:nvSpPr>
        <p:spPr>
          <a:xfrm>
            <a:off x="2414067" y="2797923"/>
            <a:ext cx="1492717" cy="230832"/>
          </a:xfrm>
          <a:prstGeom prst="rect">
            <a:avLst/>
          </a:prstGeom>
        </p:spPr>
        <p:txBody>
          <a:bodyPr wrap="non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Montserrat"/>
                <a:ea typeface="+mn-ea"/>
                <a:cs typeface="+mn-cs"/>
              </a:rPr>
              <a:t>-12.7pp vs BP/flat to PY</a:t>
            </a:r>
            <a:endParaRPr kumimoji="0" lang="en-US" sz="1800" b="0" i="0" u="none" strike="noStrike" kern="1200" cap="none" spc="0" normalizeH="0" baseline="0" noProof="0">
              <a:ln>
                <a:noFill/>
              </a:ln>
              <a:solidFill>
                <a:srgbClr val="FF0000"/>
              </a:solidFill>
              <a:effectLst/>
              <a:uLnTx/>
              <a:uFillTx/>
              <a:latin typeface="Calibri" panose="020F0502020204030204"/>
              <a:ea typeface="Calibri"/>
              <a:cs typeface="Calibri"/>
            </a:endParaRPr>
          </a:p>
        </p:txBody>
      </p:sp>
      <p:sp>
        <p:nvSpPr>
          <p:cNvPr id="92" name="TextBox 91">
            <a:extLst>
              <a:ext uri="{FF2B5EF4-FFF2-40B4-BE49-F238E27FC236}">
                <a16:creationId xmlns:a16="http://schemas.microsoft.com/office/drawing/2014/main" id="{22D40F1C-8569-475F-C6BB-E7D7851162C4}"/>
              </a:ext>
            </a:extLst>
          </p:cNvPr>
          <p:cNvSpPr txBox="1"/>
          <p:nvPr/>
        </p:nvSpPr>
        <p:spPr>
          <a:xfrm>
            <a:off x="130719" y="351295"/>
            <a:ext cx="12149673" cy="338554"/>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600" b="1" i="0" u="none" strike="noStrike" kern="1200" cap="none" spc="0" normalizeH="0" baseline="0" noProof="0" dirty="0">
                <a:ln>
                  <a:noFill/>
                </a:ln>
                <a:solidFill>
                  <a:srgbClr val="F40009"/>
                </a:solidFill>
                <a:effectLst/>
                <a:uLnTx/>
                <a:uFillTx/>
                <a:latin typeface="Montserrat" panose="00000500000000000000" pitchFamily="2" charset="0"/>
                <a:ea typeface="+mn-ea"/>
                <a:cs typeface="+mn-cs"/>
              </a:rPr>
              <a:t>Execution ⎸</a:t>
            </a:r>
            <a:r>
              <a:rPr kumimoji="0" lang="en-US" sz="1600" b="0" i="0" u="none" strike="noStrike" kern="1200" cap="none" spc="0" normalizeH="0" baseline="0" noProof="0" dirty="0">
                <a:ln>
                  <a:noFill/>
                </a:ln>
                <a:solidFill>
                  <a:srgbClr val="F40009"/>
                </a:solidFill>
                <a:effectLst/>
                <a:uLnTx/>
                <a:uFillTx/>
                <a:latin typeface="Montserrat" panose="00000500000000000000" pitchFamily="2" charset="0"/>
                <a:ea typeface="+mn-ea"/>
                <a:cs typeface="+mn-cs"/>
              </a:rPr>
              <a:t> </a:t>
            </a:r>
            <a:r>
              <a:rPr kumimoji="0" lang="en-US" sz="16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In 2025, we will further improve both our sales efficiency and upscale our execution excellence.</a:t>
            </a:r>
            <a:endParaRPr kumimoji="0" lang="en-ZA" sz="16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2" name="Rectangle 1">
            <a:extLst>
              <a:ext uri="{FF2B5EF4-FFF2-40B4-BE49-F238E27FC236}">
                <a16:creationId xmlns:a16="http://schemas.microsoft.com/office/drawing/2014/main" id="{7A499C19-3E50-EAB6-1780-0B81BFDC5BBB}"/>
              </a:ext>
            </a:extLst>
          </p:cNvPr>
          <p:cNvSpPr/>
          <p:nvPr/>
        </p:nvSpPr>
        <p:spPr>
          <a:xfrm>
            <a:off x="2156893" y="3083644"/>
            <a:ext cx="2124299" cy="211917"/>
          </a:xfrm>
          <a:prstGeom prst="rect">
            <a:avLst/>
          </a:prstGeom>
          <a:noFill/>
        </p:spPr>
        <p:txBody>
          <a:bodyPr wrap="non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ts val="1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Montserrat"/>
                <a:ea typeface="+mn-ea"/>
                <a:cs typeface="+mn-cs"/>
              </a:rPr>
              <a:t>2024 there was a rebase from PACK to SKU</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93" name="Straight Connector 92">
            <a:extLst>
              <a:ext uri="{FF2B5EF4-FFF2-40B4-BE49-F238E27FC236}">
                <a16:creationId xmlns:a16="http://schemas.microsoft.com/office/drawing/2014/main" id="{BE8EB10B-BB20-D81D-FE41-565680A4023D}"/>
              </a:ext>
            </a:extLst>
          </p:cNvPr>
          <p:cNvCxnSpPr/>
          <p:nvPr/>
        </p:nvCxnSpPr>
        <p:spPr>
          <a:xfrm>
            <a:off x="94046" y="1880863"/>
            <a:ext cx="1204667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ED6E6B67-C831-68B9-A84F-C91B736C0207}"/>
              </a:ext>
            </a:extLst>
          </p:cNvPr>
          <p:cNvSpPr/>
          <p:nvPr/>
        </p:nvSpPr>
        <p:spPr>
          <a:xfrm>
            <a:off x="135745" y="2020133"/>
            <a:ext cx="11896499" cy="184071"/>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97" name="TextBox 93">
            <a:extLst>
              <a:ext uri="{FF2B5EF4-FFF2-40B4-BE49-F238E27FC236}">
                <a16:creationId xmlns:a16="http://schemas.microsoft.com/office/drawing/2014/main" id="{2CAD1E5E-81C7-2B27-7B36-6A4B4B92C9EA}"/>
              </a:ext>
            </a:extLst>
          </p:cNvPr>
          <p:cNvSpPr txBox="1"/>
          <p:nvPr/>
        </p:nvSpPr>
        <p:spPr>
          <a:xfrm>
            <a:off x="2857102" y="1956463"/>
            <a:ext cx="745836"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Calibri"/>
                <a:cs typeface="Calibri"/>
              </a:rPr>
              <a:t>2024</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TextBox 95">
            <a:extLst>
              <a:ext uri="{FF2B5EF4-FFF2-40B4-BE49-F238E27FC236}">
                <a16:creationId xmlns:a16="http://schemas.microsoft.com/office/drawing/2014/main" id="{2CEFD0BD-A31A-2314-8036-2AB948996C7A}"/>
              </a:ext>
            </a:extLst>
          </p:cNvPr>
          <p:cNvSpPr txBox="1"/>
          <p:nvPr/>
        </p:nvSpPr>
        <p:spPr>
          <a:xfrm>
            <a:off x="5541420" y="1962236"/>
            <a:ext cx="919017"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Calibri"/>
                <a:cs typeface="Calibri"/>
              </a:rPr>
              <a:t>2025 BP</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TextBox 96">
            <a:extLst>
              <a:ext uri="{FF2B5EF4-FFF2-40B4-BE49-F238E27FC236}">
                <a16:creationId xmlns:a16="http://schemas.microsoft.com/office/drawing/2014/main" id="{10D11E0E-3303-9B67-9062-27408B08D046}"/>
              </a:ext>
            </a:extLst>
          </p:cNvPr>
          <p:cNvSpPr txBox="1"/>
          <p:nvPr/>
        </p:nvSpPr>
        <p:spPr>
          <a:xfrm>
            <a:off x="7931329" y="1962236"/>
            <a:ext cx="745836"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Calibri"/>
                <a:cs typeface="Calibri"/>
              </a:rPr>
              <a:t>2024</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TextBox 97">
            <a:extLst>
              <a:ext uri="{FF2B5EF4-FFF2-40B4-BE49-F238E27FC236}">
                <a16:creationId xmlns:a16="http://schemas.microsoft.com/office/drawing/2014/main" id="{146E81AE-5433-F95F-0372-AB9F250E3A15}"/>
              </a:ext>
            </a:extLst>
          </p:cNvPr>
          <p:cNvSpPr txBox="1"/>
          <p:nvPr/>
        </p:nvSpPr>
        <p:spPr>
          <a:xfrm>
            <a:off x="10534829" y="1968009"/>
            <a:ext cx="919017"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Calibri"/>
                <a:cs typeface="Calibri"/>
              </a:rPr>
              <a:t>2025 BP</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6357918"/>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96BBA4-51B6-9065-2471-11013260A89A}"/>
              </a:ext>
            </a:extLst>
          </p:cNvPr>
          <p:cNvSpPr/>
          <p:nvPr/>
        </p:nvSpPr>
        <p:spPr>
          <a:xfrm>
            <a:off x="1" y="2376037"/>
            <a:ext cx="12192000" cy="1445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00000"/>
                </a:solidFill>
                <a:effectLst/>
                <a:uLnTx/>
                <a:uFillTx/>
                <a:latin typeface="Montserrat" panose="00000500000000000000" pitchFamily="2" charset="0"/>
                <a:ea typeface="+mn-ea"/>
                <a:cs typeface="+mn-cs"/>
              </a:rPr>
              <a:t>Channel and MV Overview</a:t>
            </a:r>
            <a:endParaRPr kumimoji="0" lang="en-NG" sz="3600" b="1" i="0" u="none" strike="noStrike" kern="1200" cap="none" spc="0" normalizeH="0" baseline="0" noProof="0">
              <a:ln>
                <a:noFill/>
              </a:ln>
              <a:solidFill>
                <a:srgbClr val="C00000"/>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35949624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TotalTime>
  <Words>2704</Words>
  <Application>Microsoft Office PowerPoint</Application>
  <PresentationFormat>Widescreen</PresentationFormat>
  <Paragraphs>720</Paragraphs>
  <Slides>23</Slides>
  <Notes>10</Notes>
  <HiddenSlides>0</HiddenSlides>
  <MMClips>0</MMClips>
  <ScaleCrop>false</ScaleCrop>
  <HeadingPairs>
    <vt:vector size="8" baseType="variant">
      <vt:variant>
        <vt:lpstr>Fonts Used</vt:lpstr>
      </vt:variant>
      <vt:variant>
        <vt:i4>12</vt:i4>
      </vt:variant>
      <vt:variant>
        <vt:lpstr>Theme</vt:lpstr>
      </vt:variant>
      <vt:variant>
        <vt:i4>8</vt:i4>
      </vt:variant>
      <vt:variant>
        <vt:lpstr>Embedded OLE Servers</vt:lpstr>
      </vt:variant>
      <vt:variant>
        <vt:i4>1</vt:i4>
      </vt:variant>
      <vt:variant>
        <vt:lpstr>Slide Titles</vt:lpstr>
      </vt:variant>
      <vt:variant>
        <vt:i4>23</vt:i4>
      </vt:variant>
    </vt:vector>
  </HeadingPairs>
  <TitlesOfParts>
    <vt:vector size="44" baseType="lpstr">
      <vt:lpstr>Aptos</vt:lpstr>
      <vt:lpstr>Aptos Display</vt:lpstr>
      <vt:lpstr>Arial</vt:lpstr>
      <vt:lpstr>Bahnschrift</vt:lpstr>
      <vt:lpstr>Calibri</vt:lpstr>
      <vt:lpstr>Calibri Light</vt:lpstr>
      <vt:lpstr>Fanta Pop</vt:lpstr>
      <vt:lpstr>Helvetica</vt:lpstr>
      <vt:lpstr>Montserrat</vt:lpstr>
      <vt:lpstr>TCCC-UnityCondensed</vt:lpstr>
      <vt:lpstr>TCCC-UnityHeadline</vt:lpstr>
      <vt:lpstr>TCCC-UnityText</vt:lpstr>
      <vt:lpstr>1_Office Theme</vt:lpstr>
      <vt:lpstr>2_Office Theme</vt:lpstr>
      <vt:lpstr>3_Office Theme</vt:lpstr>
      <vt:lpstr>7_Office Theme</vt:lpstr>
      <vt:lpstr>4_Office Theme</vt:lpstr>
      <vt:lpstr>5_Office Theme</vt:lpstr>
      <vt:lpstr>6_Office Theme</vt:lpstr>
      <vt:lpstr>8_Office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 of Priority Packs within Key Channels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Oinem Okaula</dc:creator>
  <cp:lastModifiedBy>Oinem Okaula</cp:lastModifiedBy>
  <cp:revision>1</cp:revision>
  <dcterms:created xsi:type="dcterms:W3CDTF">2025-01-27T17:42:30Z</dcterms:created>
  <dcterms:modified xsi:type="dcterms:W3CDTF">2025-01-27T17:47:59Z</dcterms:modified>
</cp:coreProperties>
</file>